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8" r:id="rId3"/>
    <p:sldId id="257" r:id="rId4"/>
    <p:sldId id="266" r:id="rId5"/>
    <p:sldId id="270" r:id="rId6"/>
    <p:sldId id="264" r:id="rId7"/>
    <p:sldId id="271" r:id="rId8"/>
    <p:sldId id="265" r:id="rId9"/>
    <p:sldId id="267" r:id="rId10"/>
    <p:sldId id="268" r:id="rId11"/>
    <p:sldId id="269" r:id="rId12"/>
    <p:sldId id="260" r:id="rId13"/>
    <p:sldId id="261" r:id="rId14"/>
    <p:sldId id="272" r:id="rId15"/>
    <p:sldId id="273" r:id="rId16"/>
    <p:sldId id="262" r:id="rId17"/>
    <p:sldId id="26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36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B5E76-28AB-441F-9173-AA8E3678A37E}" type="datetimeFigureOut">
              <a:rPr lang="en-GB" smtClean="0"/>
              <a:t>27/01/2015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C120C1-F3A2-4B27-AE3E-CA90799E3B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638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063EA-301C-435F-B725-9DC49A301D3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180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DB5A11F7-AAF4-4E04-8214-183CA5AA8CBB}" type="datetimeFigureOut">
              <a:rPr lang="en-GB" smtClean="0"/>
              <a:t>27/01/2015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6F4DCA2F-1BF6-481A-A243-962595F40269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11F7-AAF4-4E04-8214-183CA5AA8CBB}" type="datetimeFigureOut">
              <a:rPr lang="en-GB" smtClean="0"/>
              <a:t>27/01/2015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DCA2F-1BF6-481A-A243-962595F4026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11F7-AAF4-4E04-8214-183CA5AA8CBB}" type="datetimeFigureOut">
              <a:rPr lang="en-GB" smtClean="0"/>
              <a:t>27/01/2015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DCA2F-1BF6-481A-A243-962595F40269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11F7-AAF4-4E04-8214-183CA5AA8CBB}" type="datetimeFigureOut">
              <a:rPr lang="en-GB" smtClean="0"/>
              <a:t>27/01/2015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DCA2F-1BF6-481A-A243-962595F40269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DB5A11F7-AAF4-4E04-8214-183CA5AA8CBB}" type="datetimeFigureOut">
              <a:rPr lang="en-GB" smtClean="0"/>
              <a:t>27/01/2015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6F4DCA2F-1BF6-481A-A243-962595F40269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11F7-AAF4-4E04-8214-183CA5AA8CBB}" type="datetimeFigureOut">
              <a:rPr lang="en-GB" smtClean="0"/>
              <a:t>27/01/2015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DCA2F-1BF6-481A-A243-962595F40269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11F7-AAF4-4E04-8214-183CA5AA8CBB}" type="datetimeFigureOut">
              <a:rPr lang="en-GB" smtClean="0"/>
              <a:t>27/01/2015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DCA2F-1BF6-481A-A243-962595F40269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11F7-AAF4-4E04-8214-183CA5AA8CBB}" type="datetimeFigureOut">
              <a:rPr lang="en-GB" smtClean="0"/>
              <a:t>27/01/2015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DCA2F-1BF6-481A-A243-962595F40269}" type="slidenum">
              <a:rPr lang="en-GB" smtClean="0"/>
              <a:t>‹#›</a:t>
            </a:fld>
            <a:endParaRPr lang="en-GB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11F7-AAF4-4E04-8214-183CA5AA8CBB}" type="datetimeFigureOut">
              <a:rPr lang="en-GB" smtClean="0"/>
              <a:t>27/01/2015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DCA2F-1BF6-481A-A243-962595F40269}" type="slidenum">
              <a:rPr lang="en-GB" smtClean="0"/>
              <a:t>‹#›</a:t>
            </a:fld>
            <a:endParaRPr lang="en-GB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11F7-AAF4-4E04-8214-183CA5AA8CBB}" type="datetimeFigureOut">
              <a:rPr lang="en-GB" smtClean="0"/>
              <a:t>27/01/2015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DCA2F-1BF6-481A-A243-962595F40269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11F7-AAF4-4E04-8214-183CA5AA8CBB}" type="datetimeFigureOut">
              <a:rPr lang="en-GB" smtClean="0"/>
              <a:t>27/01/2015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DCA2F-1BF6-481A-A243-962595F40269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B5A11F7-AAF4-4E04-8214-183CA5AA8CBB}" type="datetimeFigureOut">
              <a:rPr lang="en-GB" smtClean="0"/>
              <a:t>27/01/2015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F4DCA2F-1BF6-481A-A243-962595F40269}" type="slidenum">
              <a:rPr lang="en-GB" smtClean="0"/>
              <a:t>‹#›</a:t>
            </a:fld>
            <a:endParaRPr lang="en-GB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Higher Graphic Communication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Revision Session 3 – 3D Modelling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655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Array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Array makes multiple copies of a feature and then positions them in to possible ways:</a:t>
            </a:r>
          </a:p>
          <a:p>
            <a:r>
              <a:rPr lang="en-GB" dirty="0" smtClean="0"/>
              <a:t>Rectangular</a:t>
            </a:r>
          </a:p>
          <a:p>
            <a:r>
              <a:rPr lang="en-GB" dirty="0" smtClean="0"/>
              <a:t>Circular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Arrays can be unions or subtractions.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7" t="9328" b="10821"/>
          <a:stretch/>
        </p:blipFill>
        <p:spPr bwMode="auto">
          <a:xfrm>
            <a:off x="4572000" y="2132856"/>
            <a:ext cx="4174047" cy="3322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4" t="9467" b="9935"/>
          <a:stretch/>
        </p:blipFill>
        <p:spPr bwMode="auto">
          <a:xfrm>
            <a:off x="4572000" y="2023673"/>
            <a:ext cx="4402707" cy="3519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339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Fillet/Chamfer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13853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Fillet/chamfer change the edge of a feature.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A fillet will round a corner.</a:t>
            </a:r>
          </a:p>
          <a:p>
            <a:endParaRPr lang="en-GB" dirty="0"/>
          </a:p>
          <a:p>
            <a:r>
              <a:rPr lang="en-GB" dirty="0" smtClean="0"/>
              <a:t>A chamfer will angle a corner and is generally at 45</a:t>
            </a:r>
            <a:r>
              <a:rPr lang="en-GB" dirty="0" smtClean="0">
                <a:latin typeface="Arial"/>
                <a:cs typeface="Arial"/>
              </a:rPr>
              <a:t>˚.</a:t>
            </a:r>
            <a:endParaRPr lang="en-GB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7" t="9328" r="1073" b="8022"/>
          <a:stretch/>
        </p:blipFill>
        <p:spPr bwMode="auto">
          <a:xfrm>
            <a:off x="4371053" y="1828640"/>
            <a:ext cx="4459633" cy="3713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2" t="10401" r="1447" b="8629"/>
          <a:stretch/>
        </p:blipFill>
        <p:spPr bwMode="auto">
          <a:xfrm>
            <a:off x="4371053" y="1828640"/>
            <a:ext cx="4483660" cy="3713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214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What Industries use CAD?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What do they use 3D CAD for?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What areas of the 3P’s is produced through the use of 3D CAD?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24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What Industries use CAD?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Engineering, Designing, Architecture.</a:t>
            </a: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What do they use 3D CAD for?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Producing a 3D version of a model that will allow them to understand an object and help them to produce material for manufacturing and marketing.</a:t>
            </a: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What areas of the 3P’s is produced through the use of 3D CAD?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Production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Promotional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4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 Down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114800" cy="4937760"/>
          </a:xfrm>
        </p:spPr>
        <p:txBody>
          <a:bodyPr/>
          <a:lstStyle/>
          <a:p>
            <a:r>
              <a:rPr lang="en-GB" dirty="0" smtClean="0"/>
              <a:t>Create an initial part file within an assembly then use the geometry from it to produce the remaining parts.</a:t>
            </a:r>
          </a:p>
          <a:p>
            <a:r>
              <a:rPr lang="en-GB" dirty="0" smtClean="0"/>
              <a:t>This method is particularly useful for designers who are in the preliminary stage of the design process.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79" t="12500" r="26190" b="12897"/>
          <a:stretch/>
        </p:blipFill>
        <p:spPr bwMode="auto">
          <a:xfrm>
            <a:off x="5652120" y="1412776"/>
            <a:ext cx="2591141" cy="4310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697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Bottom 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186808" cy="4937760"/>
          </a:xfrm>
        </p:spPr>
        <p:txBody>
          <a:bodyPr/>
          <a:lstStyle/>
          <a:p>
            <a:r>
              <a:rPr lang="en-US" dirty="0"/>
              <a:t>Place existing parts and subassemblies into an assembly file, positioning components by applying assembly constraints, such as mate and flush.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possible, place the components in the order in which they would be assembled in manufacturing.</a:t>
            </a:r>
            <a:endParaRPr lang="en-GB" dirty="0"/>
          </a:p>
        </p:txBody>
      </p:sp>
      <p:pic>
        <p:nvPicPr>
          <p:cNvPr id="1026" name="Picture 2" descr="http://help.autodesk.com/cloudhelp/2015/ENU/Inventor-Help/images/GUID-D3BE11DE-25AC-49D4-B511-F47AE2E50A9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88840"/>
            <a:ext cx="3960440" cy="339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19872" y="5085184"/>
            <a:ext cx="1944216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Can have issues with sizing if you have not been accurate when creating the part.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43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3D CAD Modelling Benefits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1"/>
            <a:ext cx="7992888" cy="3960440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It is a times-saving process.</a:t>
            </a:r>
          </a:p>
          <a:p>
            <a:pPr lvl="1"/>
            <a:r>
              <a:rPr lang="en-GB" dirty="0" smtClean="0"/>
              <a:t>It can help us to produce a limitless amount of drawings from only one model.</a:t>
            </a:r>
          </a:p>
          <a:p>
            <a:r>
              <a:rPr lang="en-GB" dirty="0" smtClean="0"/>
              <a:t>It is accurate.</a:t>
            </a:r>
          </a:p>
          <a:p>
            <a:pPr lvl="1"/>
            <a:r>
              <a:rPr lang="en-GB" dirty="0" smtClean="0"/>
              <a:t>There is no human error when marking out.</a:t>
            </a:r>
          </a:p>
          <a:p>
            <a:r>
              <a:rPr lang="en-GB" dirty="0" smtClean="0"/>
              <a:t>Edits can be made quickly.</a:t>
            </a:r>
          </a:p>
          <a:p>
            <a:pPr lvl="1"/>
            <a:r>
              <a:rPr lang="en-GB" dirty="0" smtClean="0"/>
              <a:t>There are no rubber marks or incorrect line types.</a:t>
            </a:r>
          </a:p>
          <a:p>
            <a:r>
              <a:rPr lang="en-GB" dirty="0" smtClean="0"/>
              <a:t>Detailing can be done with the use of zoom</a:t>
            </a:r>
          </a:p>
          <a:p>
            <a:pPr lvl="1"/>
            <a:r>
              <a:rPr lang="en-GB" dirty="0" smtClean="0"/>
              <a:t>Extra features can be used to support you.</a:t>
            </a:r>
          </a:p>
          <a:p>
            <a:r>
              <a:rPr lang="en-GB" dirty="0"/>
              <a:t>Back Up and Storage can keep files safe and secure.</a:t>
            </a:r>
          </a:p>
          <a:p>
            <a:pPr lvl="1"/>
            <a:r>
              <a:rPr lang="en-GB" dirty="0"/>
              <a:t>No physical space is required for large drawings and they can be printed out if a hardcopy is required.</a:t>
            </a:r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91985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3D CAD Modelling </a:t>
            </a:r>
            <a:br>
              <a:rPr lang="en-GB" dirty="0" smtClean="0"/>
            </a:br>
            <a:r>
              <a:rPr lang="en-GB" dirty="0" smtClean="0"/>
              <a:t>How it is used…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41269"/>
            <a:ext cx="4546848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Manufacturing</a:t>
            </a:r>
          </a:p>
          <a:p>
            <a:pPr lvl="1"/>
            <a:r>
              <a:rPr lang="en-GB" dirty="0" smtClean="0"/>
              <a:t>The software can be used with CNC Machines to produce accurate physical objects.</a:t>
            </a:r>
          </a:p>
          <a:p>
            <a:r>
              <a:rPr lang="en-GB" dirty="0" smtClean="0"/>
              <a:t>Testing</a:t>
            </a:r>
          </a:p>
          <a:p>
            <a:pPr lvl="1"/>
            <a:r>
              <a:rPr lang="en-GB" dirty="0" smtClean="0"/>
              <a:t>Simulation can take place on the computer to put the object through a range of tests such as temperature change, pressure applied.</a:t>
            </a:r>
          </a:p>
          <a:p>
            <a:r>
              <a:rPr lang="en-GB" dirty="0" smtClean="0"/>
              <a:t>Animation</a:t>
            </a:r>
          </a:p>
          <a:p>
            <a:pPr lvl="1"/>
            <a:r>
              <a:rPr lang="en-GB" dirty="0" smtClean="0"/>
              <a:t>Parts of the model can move to give it a more real-life context and provide greater understanding as to how the object works</a:t>
            </a:r>
          </a:p>
        </p:txBody>
      </p:sp>
      <p:pic>
        <p:nvPicPr>
          <p:cNvPr id="1026" name="Picture 2" descr="http://image.made-in-china.com/6f3j00CveEGtBqOTgM/CNC-Machines-Worksh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76872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eb.ornl.gov/info/ornlreview/v33_3_00/bc3_s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0" b="7990"/>
          <a:stretch/>
        </p:blipFill>
        <p:spPr bwMode="auto">
          <a:xfrm>
            <a:off x="5148064" y="2275501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pload.wikimedia.org/wikipedia/commons/6/6d/Activemarker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59425"/>
            <a:ext cx="3810000" cy="287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40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 you need to know?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Techniques – The names how to explain them and sketch them.  Must be able to do this for a variety of different objects.</a:t>
            </a:r>
          </a:p>
          <a:p>
            <a:r>
              <a:rPr lang="en-GB" dirty="0" smtClean="0"/>
              <a:t>Bottom Up/Top down – The difference between the 2 and when you would use them and why?</a:t>
            </a:r>
          </a:p>
          <a:p>
            <a:r>
              <a:rPr lang="en-GB" dirty="0" smtClean="0"/>
              <a:t>Advantages/Disadvantages – Staffing, Costing, Security, Quality, Testing, Manufacturing,  Animation.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792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Techniques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Loft</a:t>
            </a:r>
          </a:p>
          <a:p>
            <a:r>
              <a:rPr lang="en-GB" dirty="0" smtClean="0"/>
              <a:t>Sweep</a:t>
            </a:r>
          </a:p>
          <a:p>
            <a:r>
              <a:rPr lang="en-GB" dirty="0" smtClean="0"/>
              <a:t>Extrusion</a:t>
            </a:r>
          </a:p>
          <a:p>
            <a:r>
              <a:rPr lang="en-GB" dirty="0" smtClean="0"/>
              <a:t>Coil</a:t>
            </a:r>
          </a:p>
          <a:p>
            <a:r>
              <a:rPr lang="en-GB" dirty="0" smtClean="0"/>
              <a:t>Revolve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0" t="20149" r="19543" b="14179"/>
          <a:stretch/>
        </p:blipFill>
        <p:spPr bwMode="auto">
          <a:xfrm>
            <a:off x="3944002" y="1389635"/>
            <a:ext cx="3371898" cy="3816424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8" t="17537" r="7790" b="18657"/>
          <a:stretch/>
        </p:blipFill>
        <p:spPr bwMode="auto">
          <a:xfrm>
            <a:off x="3798494" y="1892920"/>
            <a:ext cx="4307236" cy="300015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6" t="14738" r="7650" b="15299"/>
          <a:stretch/>
        </p:blipFill>
        <p:spPr bwMode="auto">
          <a:xfrm>
            <a:off x="3807187" y="1510426"/>
            <a:ext cx="4415640" cy="355336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3" t="16231" r="31017" b="10821"/>
          <a:stretch/>
        </p:blipFill>
        <p:spPr bwMode="auto">
          <a:xfrm>
            <a:off x="4479920" y="1268727"/>
            <a:ext cx="2835980" cy="424853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4355976" y="1438697"/>
            <a:ext cx="2799784" cy="3754398"/>
            <a:chOff x="1259632" y="2625814"/>
            <a:chExt cx="3371898" cy="4521580"/>
          </a:xfrm>
        </p:grpSpPr>
        <p:sp>
          <p:nvSpPr>
            <p:cNvPr id="8" name="Rectangle 7"/>
            <p:cNvSpPr/>
            <p:nvPr/>
          </p:nvSpPr>
          <p:spPr>
            <a:xfrm>
              <a:off x="1259632" y="2625814"/>
              <a:ext cx="3371898" cy="45086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346396"/>
                </a:clrFrom>
                <a:clrTo>
                  <a:srgbClr val="34639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25" t="18116" r="17961" b="9834"/>
            <a:stretch/>
          </p:blipFill>
          <p:spPr bwMode="auto">
            <a:xfrm>
              <a:off x="1259632" y="2638750"/>
              <a:ext cx="3371898" cy="45086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1576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Loft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200" y="1412776"/>
            <a:ext cx="4186808" cy="4525963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Takes </a:t>
            </a:r>
            <a:r>
              <a:rPr lang="en-GB" dirty="0"/>
              <a:t> </a:t>
            </a:r>
            <a:r>
              <a:rPr lang="en-GB" dirty="0" smtClean="0"/>
              <a:t>2D shapes and morphs them together to create a 3D form.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2 work planes</a:t>
            </a:r>
          </a:p>
          <a:p>
            <a:endParaRPr lang="en-GB" dirty="0"/>
          </a:p>
          <a:p>
            <a:r>
              <a:rPr lang="en-GB" dirty="0" smtClean="0"/>
              <a:t>2 sketches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7" t="9328" b="7649"/>
          <a:stretch/>
        </p:blipFill>
        <p:spPr bwMode="auto">
          <a:xfrm>
            <a:off x="4499992" y="1988840"/>
            <a:ext cx="4374418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655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Sweep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2792" cy="4937760"/>
          </a:xfrm>
        </p:spPr>
        <p:txBody>
          <a:bodyPr/>
          <a:lstStyle/>
          <a:p>
            <a:r>
              <a:rPr lang="en-GB" dirty="0" smtClean="0"/>
              <a:t>Takes a 2D profile and extrudes it along a 2D path.</a:t>
            </a:r>
          </a:p>
          <a:p>
            <a:r>
              <a:rPr lang="en-GB" dirty="0" smtClean="0"/>
              <a:t>Problems involve intersections of the profile if it is not carefully planned and measured out.</a:t>
            </a:r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8" t="17537" r="7790" b="18657"/>
          <a:stretch/>
        </p:blipFill>
        <p:spPr bwMode="auto">
          <a:xfrm>
            <a:off x="4355976" y="1988840"/>
            <a:ext cx="4307236" cy="300015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714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Extrusion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330824" cy="4493096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Takes a 2D sketch and pulls it into a 3D form.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Surface Sketch Extrusion goes 2 ways:</a:t>
            </a:r>
          </a:p>
          <a:p>
            <a:pPr lvl="1"/>
            <a:r>
              <a:rPr lang="en-GB" dirty="0" smtClean="0"/>
              <a:t>Union (ADD)</a:t>
            </a:r>
          </a:p>
          <a:p>
            <a:pPr lvl="1"/>
            <a:r>
              <a:rPr lang="en-GB" dirty="0" smtClean="0"/>
              <a:t>Subtraction (REMOVE)</a:t>
            </a:r>
          </a:p>
          <a:p>
            <a:pPr lvl="1"/>
            <a:r>
              <a:rPr lang="en-GB" dirty="0" smtClean="0"/>
              <a:t>Intersection (ADD/REMOVE)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7" t="9702" b="9048"/>
          <a:stretch/>
        </p:blipFill>
        <p:spPr bwMode="auto">
          <a:xfrm>
            <a:off x="4637464" y="2060848"/>
            <a:ext cx="4269363" cy="3464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61" t="18848" r="18237" b="17532"/>
          <a:stretch/>
        </p:blipFill>
        <p:spPr bwMode="auto">
          <a:xfrm>
            <a:off x="5148063" y="1535132"/>
            <a:ext cx="3248167" cy="465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21" t="22084" r="15858" b="12920"/>
          <a:stretch/>
        </p:blipFill>
        <p:spPr bwMode="auto">
          <a:xfrm>
            <a:off x="4902403" y="1475853"/>
            <a:ext cx="3493828" cy="4754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908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Coil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114800" cy="493776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Takes a 2D shape and rotates it around an axis.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You can control, the height, the number of rotations and the direction.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3" t="16231" r="31017" b="10821"/>
          <a:stretch/>
        </p:blipFill>
        <p:spPr bwMode="auto">
          <a:xfrm>
            <a:off x="5364088" y="1511856"/>
            <a:ext cx="2835980" cy="424853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396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Revolve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Takes a 2D sketch and makes it into a 3D cylindrical shape.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What you need…</a:t>
            </a:r>
          </a:p>
          <a:p>
            <a:r>
              <a:rPr lang="en-GB" dirty="0" smtClean="0"/>
              <a:t>A profile</a:t>
            </a:r>
          </a:p>
          <a:p>
            <a:r>
              <a:rPr lang="en-GB" dirty="0" smtClean="0"/>
              <a:t>A centre line</a:t>
            </a:r>
          </a:p>
          <a:p>
            <a:r>
              <a:rPr lang="en-GB" dirty="0" smtClean="0"/>
              <a:t>An angle of degrees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4" t="9842" r="4524" b="6763"/>
          <a:stretch/>
        </p:blipFill>
        <p:spPr bwMode="auto">
          <a:xfrm>
            <a:off x="3955082" y="1700808"/>
            <a:ext cx="5015121" cy="4387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97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Shell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525963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Takes a 3D form and makes it hollow.  Can remove surfaces.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It can make the walls any thickness you require.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7" t="9515" r="2192" b="9329"/>
          <a:stretch/>
        </p:blipFill>
        <p:spPr bwMode="auto">
          <a:xfrm>
            <a:off x="3923928" y="1908862"/>
            <a:ext cx="5040560" cy="4184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94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282</TotalTime>
  <Words>654</Words>
  <Application>Microsoft Office PowerPoint</Application>
  <PresentationFormat>On-screen Show (4:3)</PresentationFormat>
  <Paragraphs>104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Origin</vt:lpstr>
      <vt:lpstr>Higher Graphic Communication</vt:lpstr>
      <vt:lpstr>What do you need to know?</vt:lpstr>
      <vt:lpstr>The Techniques</vt:lpstr>
      <vt:lpstr>Loft</vt:lpstr>
      <vt:lpstr>Sweep</vt:lpstr>
      <vt:lpstr>Extrusion</vt:lpstr>
      <vt:lpstr>Coil</vt:lpstr>
      <vt:lpstr>Revolve</vt:lpstr>
      <vt:lpstr>Shell</vt:lpstr>
      <vt:lpstr>Array</vt:lpstr>
      <vt:lpstr>Fillet/Chamfer</vt:lpstr>
      <vt:lpstr>PowerPoint Presentation</vt:lpstr>
      <vt:lpstr>PowerPoint Presentation</vt:lpstr>
      <vt:lpstr>Top Down</vt:lpstr>
      <vt:lpstr>Bottom Up</vt:lpstr>
      <vt:lpstr>3D CAD Modelling Benefits</vt:lpstr>
      <vt:lpstr>3D CAD Modelling  How it is used…</vt:lpstr>
    </vt:vector>
  </TitlesOfParts>
  <Company>RM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Higher Graphic Communication</dc:title>
  <dc:creator>TannerN</dc:creator>
  <cp:lastModifiedBy>TannerN</cp:lastModifiedBy>
  <cp:revision>18</cp:revision>
  <dcterms:created xsi:type="dcterms:W3CDTF">2015-01-13T07:55:34Z</dcterms:created>
  <dcterms:modified xsi:type="dcterms:W3CDTF">2015-01-27T12:15:56Z</dcterms:modified>
</cp:coreProperties>
</file>