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7"/>
    </mc:Choice>
    <mc:Fallback>
      <c:style val="47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Class 1</c:v>
                </c:pt>
              </c:strCache>
            </c:strRef>
          </c:tx>
          <c:invertIfNegative val="0"/>
          <c:cat>
            <c:strRef>
              <c:f>Sheet1!$B$3:$G$3</c:f>
              <c:strCache>
                <c:ptCount val="6"/>
                <c:pt idx="0">
                  <c:v>Blue</c:v>
                </c:pt>
                <c:pt idx="1">
                  <c:v>Black</c:v>
                </c:pt>
                <c:pt idx="2">
                  <c:v>Brown</c:v>
                </c:pt>
                <c:pt idx="3">
                  <c:v>Grey</c:v>
                </c:pt>
                <c:pt idx="4">
                  <c:v>Hazel</c:v>
                </c:pt>
                <c:pt idx="5">
                  <c:v>Green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8</c:v>
                </c:pt>
                <c:pt idx="1">
                  <c:v>3</c:v>
                </c:pt>
                <c:pt idx="2">
                  <c:v>15</c:v>
                </c:pt>
                <c:pt idx="3">
                  <c:v>2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19040256"/>
        <c:axId val="127318656"/>
      </c:barChart>
      <c:catAx>
        <c:axId val="119040256"/>
        <c:scaling>
          <c:orientation val="minMax"/>
        </c:scaling>
        <c:delete val="0"/>
        <c:axPos val="b"/>
        <c:majorTickMark val="none"/>
        <c:minorTickMark val="none"/>
        <c:tickLblPos val="nextTo"/>
        <c:crossAx val="127318656"/>
        <c:crosses val="autoZero"/>
        <c:auto val="1"/>
        <c:lblAlgn val="ctr"/>
        <c:lblOffset val="100"/>
        <c:noMultiLvlLbl val="0"/>
      </c:catAx>
      <c:valAx>
        <c:axId val="1273186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190402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7"/>
    </mc:Choice>
    <mc:Fallback>
      <c:style val="47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5216036049151516E-2"/>
          <c:y val="0.22015910325021035"/>
          <c:w val="0.90016858198601979"/>
          <c:h val="0.554519359895151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Class 1</c:v>
                </c:pt>
              </c:strCache>
            </c:strRef>
          </c:tx>
          <c:invertIfNegative val="0"/>
          <c:cat>
            <c:strRef>
              <c:f>Sheet1!$B$3:$G$3</c:f>
              <c:strCache>
                <c:ptCount val="6"/>
                <c:pt idx="0">
                  <c:v>Blue</c:v>
                </c:pt>
                <c:pt idx="1">
                  <c:v>Black</c:v>
                </c:pt>
                <c:pt idx="2">
                  <c:v>Brown</c:v>
                </c:pt>
                <c:pt idx="3">
                  <c:v>Grey</c:v>
                </c:pt>
                <c:pt idx="4">
                  <c:v>Hazel</c:v>
                </c:pt>
                <c:pt idx="5">
                  <c:v>Green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8</c:v>
                </c:pt>
                <c:pt idx="1">
                  <c:v>3</c:v>
                </c:pt>
                <c:pt idx="2">
                  <c:v>15</c:v>
                </c:pt>
                <c:pt idx="3">
                  <c:v>2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90698496"/>
        <c:axId val="90700032"/>
      </c:barChart>
      <c:catAx>
        <c:axId val="90698496"/>
        <c:scaling>
          <c:orientation val="minMax"/>
        </c:scaling>
        <c:delete val="0"/>
        <c:axPos val="b"/>
        <c:majorTickMark val="none"/>
        <c:minorTickMark val="none"/>
        <c:tickLblPos val="nextTo"/>
        <c:crossAx val="90700032"/>
        <c:crosses val="autoZero"/>
        <c:auto val="1"/>
        <c:lblAlgn val="ctr"/>
        <c:lblOffset val="100"/>
        <c:noMultiLvlLbl val="0"/>
      </c:catAx>
      <c:valAx>
        <c:axId val="907000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906984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Class 1</c:v>
                </c:pt>
              </c:strCache>
            </c:strRef>
          </c:tx>
          <c:invertIfNegative val="0"/>
          <c:cat>
            <c:strRef>
              <c:f>Sheet1!$B$3:$G$3</c:f>
              <c:strCache>
                <c:ptCount val="6"/>
                <c:pt idx="0">
                  <c:v>Blue</c:v>
                </c:pt>
                <c:pt idx="1">
                  <c:v>Black</c:v>
                </c:pt>
                <c:pt idx="2">
                  <c:v>Brown</c:v>
                </c:pt>
                <c:pt idx="3">
                  <c:v>Grey</c:v>
                </c:pt>
                <c:pt idx="4">
                  <c:v>Hazel</c:v>
                </c:pt>
                <c:pt idx="5">
                  <c:v>Green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8</c:v>
                </c:pt>
                <c:pt idx="1">
                  <c:v>3</c:v>
                </c:pt>
                <c:pt idx="2">
                  <c:v>15</c:v>
                </c:pt>
                <c:pt idx="3">
                  <c:v>2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class 2</c:v>
                </c:pt>
              </c:strCache>
            </c:strRef>
          </c:tx>
          <c:invertIfNegative val="0"/>
          <c:cat>
            <c:strRef>
              <c:f>Sheet1!$B$3:$G$3</c:f>
              <c:strCache>
                <c:ptCount val="6"/>
                <c:pt idx="0">
                  <c:v>Blue</c:v>
                </c:pt>
                <c:pt idx="1">
                  <c:v>Black</c:v>
                </c:pt>
                <c:pt idx="2">
                  <c:v>Brown</c:v>
                </c:pt>
                <c:pt idx="3">
                  <c:v>Grey</c:v>
                </c:pt>
                <c:pt idx="4">
                  <c:v>Hazel</c:v>
                </c:pt>
                <c:pt idx="5">
                  <c:v>Green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10</c:v>
                </c:pt>
                <c:pt idx="1">
                  <c:v>1</c:v>
                </c:pt>
                <c:pt idx="2">
                  <c:v>14</c:v>
                </c:pt>
                <c:pt idx="3">
                  <c:v>6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Sheet1!$A$6</c:f>
              <c:strCache>
                <c:ptCount val="1"/>
                <c:pt idx="0">
                  <c:v>class 3</c:v>
                </c:pt>
              </c:strCache>
            </c:strRef>
          </c:tx>
          <c:invertIfNegative val="0"/>
          <c:cat>
            <c:strRef>
              <c:f>Sheet1!$B$3:$G$3</c:f>
              <c:strCache>
                <c:ptCount val="6"/>
                <c:pt idx="0">
                  <c:v>Blue</c:v>
                </c:pt>
                <c:pt idx="1">
                  <c:v>Black</c:v>
                </c:pt>
                <c:pt idx="2">
                  <c:v>Brown</c:v>
                </c:pt>
                <c:pt idx="3">
                  <c:v>Grey</c:v>
                </c:pt>
                <c:pt idx="4">
                  <c:v>Hazel</c:v>
                </c:pt>
                <c:pt idx="5">
                  <c:v>Green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18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Sheet1!$A$7</c:f>
              <c:strCache>
                <c:ptCount val="1"/>
                <c:pt idx="0">
                  <c:v>class 4</c:v>
                </c:pt>
              </c:strCache>
            </c:strRef>
          </c:tx>
          <c:invertIfNegative val="0"/>
          <c:cat>
            <c:strRef>
              <c:f>Sheet1!$B$3:$G$3</c:f>
              <c:strCache>
                <c:ptCount val="6"/>
                <c:pt idx="0">
                  <c:v>Blue</c:v>
                </c:pt>
                <c:pt idx="1">
                  <c:v>Black</c:v>
                </c:pt>
                <c:pt idx="2">
                  <c:v>Brown</c:v>
                </c:pt>
                <c:pt idx="3">
                  <c:v>Grey</c:v>
                </c:pt>
                <c:pt idx="4">
                  <c:v>Hazel</c:v>
                </c:pt>
                <c:pt idx="5">
                  <c:v>Green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  <c:pt idx="0">
                  <c:v>14</c:v>
                </c:pt>
                <c:pt idx="1">
                  <c:v>3</c:v>
                </c:pt>
                <c:pt idx="2">
                  <c:v>9</c:v>
                </c:pt>
                <c:pt idx="3">
                  <c:v>5</c:v>
                </c:pt>
                <c:pt idx="4">
                  <c:v>7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574912"/>
        <c:axId val="165580800"/>
      </c:barChart>
      <c:catAx>
        <c:axId val="165574912"/>
        <c:scaling>
          <c:orientation val="minMax"/>
        </c:scaling>
        <c:delete val="0"/>
        <c:axPos val="b"/>
        <c:majorTickMark val="out"/>
        <c:minorTickMark val="none"/>
        <c:tickLblPos val="nextTo"/>
        <c:crossAx val="165580800"/>
        <c:crosses val="autoZero"/>
        <c:auto val="1"/>
        <c:lblAlgn val="ctr"/>
        <c:lblOffset val="100"/>
        <c:noMultiLvlLbl val="0"/>
      </c:catAx>
      <c:valAx>
        <c:axId val="165580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5574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38E4B-FEBD-494F-8495-ECE56F3AF0F8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079EF-17AD-41C9-9AAC-7B3FB2059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395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079EF-17AD-41C9-9AAC-7B3FB20597A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032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A7ED-4E2E-4F13-A9A8-EEABC4D0B5BF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A8738E-94C7-4A7E-9579-E72593664DE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A7ED-4E2E-4F13-A9A8-EEABC4D0B5BF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738E-94C7-4A7E-9579-E72593664DE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A7ED-4E2E-4F13-A9A8-EEABC4D0B5BF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738E-94C7-4A7E-9579-E72593664DE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A7ED-4E2E-4F13-A9A8-EEABC4D0B5BF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738E-94C7-4A7E-9579-E72593664DE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A7ED-4E2E-4F13-A9A8-EEABC4D0B5BF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738E-94C7-4A7E-9579-E72593664DE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A7ED-4E2E-4F13-A9A8-EEABC4D0B5BF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738E-94C7-4A7E-9579-E72593664DE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A7ED-4E2E-4F13-A9A8-EEABC4D0B5BF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738E-94C7-4A7E-9579-E72593664DE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A7ED-4E2E-4F13-A9A8-EEABC4D0B5BF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738E-94C7-4A7E-9579-E72593664DE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A7ED-4E2E-4F13-A9A8-EEABC4D0B5BF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738E-94C7-4A7E-9579-E72593664DE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A7ED-4E2E-4F13-A9A8-EEABC4D0B5BF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738E-94C7-4A7E-9579-E72593664DE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A7ED-4E2E-4F13-A9A8-EEABC4D0B5BF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738E-94C7-4A7E-9579-E72593664DE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FAAA7ED-4E2E-4F13-A9A8-EEABC4D0B5BF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3A8738E-94C7-4A7E-9579-E72593664DE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Types of Graphs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Displaying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260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 Chart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Is it easier or harder to read compared to the table?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60232328"/>
              </p:ext>
            </p:extLst>
          </p:nvPr>
        </p:nvGraphicFramePr>
        <p:xfrm>
          <a:off x="2123728" y="3645024"/>
          <a:ext cx="4643438" cy="2600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223880"/>
              </p:ext>
            </p:extLst>
          </p:nvPr>
        </p:nvGraphicFramePr>
        <p:xfrm>
          <a:off x="1403648" y="2348880"/>
          <a:ext cx="6095999" cy="1011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987829"/>
                <a:gridCol w="753885"/>
                <a:gridCol w="870857"/>
                <a:gridCol w="870857"/>
              </a:tblGrid>
              <a:tr h="370957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Blue</a:t>
                      </a:r>
                      <a:endParaRPr lang="en-GB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Black</a:t>
                      </a:r>
                      <a:endParaRPr lang="en-GB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Brown</a:t>
                      </a:r>
                      <a:endParaRPr lang="en-GB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Grey</a:t>
                      </a:r>
                      <a:endParaRPr lang="en-GB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Hazel</a:t>
                      </a:r>
                      <a:endParaRPr lang="en-GB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Green</a:t>
                      </a:r>
                      <a:endParaRPr lang="en-GB" sz="1800" dirty="0"/>
                    </a:p>
                  </a:txBody>
                  <a:tcPr marT="45734" marB="45734"/>
                </a:tc>
              </a:tr>
              <a:tr h="64028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Class One</a:t>
                      </a:r>
                      <a:endParaRPr lang="en-GB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8</a:t>
                      </a:r>
                      <a:endParaRPr lang="en-GB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</a:t>
                      </a:r>
                      <a:endParaRPr lang="en-GB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15</a:t>
                      </a:r>
                      <a:endParaRPr lang="en-GB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</a:t>
                      </a:r>
                      <a:endParaRPr lang="en-GB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</a:t>
                      </a:r>
                      <a:endParaRPr lang="en-GB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</a:t>
                      </a:r>
                      <a:endParaRPr lang="en-GB" sz="1800" dirty="0"/>
                    </a:p>
                  </a:txBody>
                  <a:tcPr marT="45734" marB="4573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96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Comparative Chart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happens if other classes are added.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Now which is the most common eye colour?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Is it as easy as when it was just one class?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38" y="2857500"/>
          <a:ext cx="757237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23"/>
                <a:gridCol w="1000125"/>
                <a:gridCol w="1000125"/>
                <a:gridCol w="928688"/>
                <a:gridCol w="908279"/>
                <a:gridCol w="1081768"/>
                <a:gridCol w="1081768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Blue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Black 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Brown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Grey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Hazel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Green</a:t>
                      </a:r>
                      <a:endParaRPr lang="en-GB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Class One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Class Two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Class Three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Class Four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marL="91439" marR="914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2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Comparative Graph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comparative graph is used to compare </a:t>
            </a:r>
            <a:r>
              <a:rPr lang="en-GB" b="1" u="sng" dirty="0"/>
              <a:t>sets</a:t>
            </a:r>
            <a:r>
              <a:rPr lang="en-GB" dirty="0"/>
              <a:t> of data.  It groups results for the same category.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</a:t>
            </a:r>
            <a:endParaRPr lang="en-GB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895556193"/>
              </p:ext>
            </p:extLst>
          </p:nvPr>
        </p:nvGraphicFramePr>
        <p:xfrm>
          <a:off x="2483768" y="31409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368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Pie Chart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pie chart is a circle made from segments.  Each segment represents a proportion. The proportions of a pie chart are usually shown as a percentage.</a:t>
            </a:r>
          </a:p>
          <a:p>
            <a:pPr marL="0" indent="0">
              <a:buNone/>
            </a:pPr>
            <a:endParaRPr lang="en-GB" dirty="0">
              <a:latin typeface="Corbel" pitchFamily="34" charset="0"/>
            </a:endParaRPr>
          </a:p>
          <a:p>
            <a:endParaRPr lang="en-GB" dirty="0"/>
          </a:p>
        </p:txBody>
      </p:sp>
      <p:pic>
        <p:nvPicPr>
          <p:cNvPr id="1026" name="Picture 2" descr="http://www.statcan.gc.ca/edu/power-pouvoir/ch9/img/5214826_05-en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23"/>
          <a:stretch/>
        </p:blipFill>
        <p:spPr bwMode="auto">
          <a:xfrm>
            <a:off x="2195736" y="3562066"/>
            <a:ext cx="3762375" cy="260366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5796136" y="458112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32240" y="3565465"/>
            <a:ext cx="1584176" cy="203132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This is a legend/key.  It uses colour code to represent the different topics.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12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Pie Chart </a:t>
            </a:r>
            <a:r>
              <a:rPr lang="en-GB" sz="2400" dirty="0"/>
              <a:t>Advantages and 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Pie </a:t>
            </a:r>
            <a:r>
              <a:rPr lang="en-GB" dirty="0"/>
              <a:t>charts do not show exact values, but percentages.  They are really useful when comparing a large sample with a small sample.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118872" indent="0">
              <a:spcBef>
                <a:spcPts val="0"/>
              </a:spcBef>
              <a:buNone/>
              <a:defRPr/>
            </a:pPr>
            <a:r>
              <a:rPr lang="en-GB" dirty="0"/>
              <a:t>It would be difficult, as a bar chart, </a:t>
            </a:r>
            <a:r>
              <a:rPr lang="en-GB" dirty="0" smtClean="0"/>
              <a:t>to </a:t>
            </a:r>
            <a:r>
              <a:rPr lang="en-GB" dirty="0"/>
              <a:t>compare class eye colour with a </a:t>
            </a:r>
            <a:r>
              <a:rPr lang="en-GB" dirty="0" smtClean="0"/>
              <a:t>top </a:t>
            </a:r>
            <a:r>
              <a:rPr lang="en-GB" dirty="0"/>
              <a:t>value of 30 children to a whole </a:t>
            </a:r>
          </a:p>
          <a:p>
            <a:pPr marL="118872" indent="0">
              <a:spcBef>
                <a:spcPts val="0"/>
              </a:spcBef>
              <a:buNone/>
              <a:defRPr/>
            </a:pPr>
            <a:r>
              <a:rPr lang="en-GB" dirty="0"/>
              <a:t>school survey, where there will be </a:t>
            </a:r>
            <a:r>
              <a:rPr lang="en-GB" dirty="0" smtClean="0"/>
              <a:t>over </a:t>
            </a:r>
            <a:r>
              <a:rPr lang="en-GB" dirty="0"/>
              <a:t>200 answers.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92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Line Graph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line graph is used when the value being measured is the same.  It is similar to a bar chart, but samples data at intervals.  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8194" name="Picture 2" descr="http://www.mathgoodies.com/lessons/graphs/images/line_exampl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36912"/>
            <a:ext cx="4246637" cy="3716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2924944"/>
            <a:ext cx="32403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rbel" pitchFamily="34" charset="0"/>
              </a:rPr>
              <a:t>Line graphs can track when values are high or low.  One example is a weather chart,  showing the sunshine or rainfall for the year.  Each month would be an interval measure.</a:t>
            </a:r>
          </a:p>
          <a:p>
            <a:endParaRPr lang="en-GB" dirty="0" smtClean="0">
              <a:latin typeface="Corbel" pitchFamily="34" charset="0"/>
            </a:endParaRPr>
          </a:p>
          <a:p>
            <a:r>
              <a:rPr lang="en-GB" dirty="0" smtClean="0">
                <a:latin typeface="Corbel" pitchFamily="34" charset="0"/>
              </a:rPr>
              <a:t>Business use line graphs to track their sales.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89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Each graph type has it’s own advantages and disadvantages.  You need to think about your </a:t>
            </a:r>
            <a:r>
              <a:rPr lang="en-GB" b="1" dirty="0">
                <a:solidFill>
                  <a:srgbClr val="7030A0"/>
                </a:solidFill>
              </a:rPr>
              <a:t>purpose</a:t>
            </a:r>
            <a:r>
              <a:rPr lang="en-GB" dirty="0"/>
              <a:t> and </a:t>
            </a:r>
            <a:r>
              <a:rPr lang="en-GB" b="1" dirty="0">
                <a:solidFill>
                  <a:srgbClr val="7030A0"/>
                </a:solidFill>
              </a:rPr>
              <a:t>audience</a:t>
            </a:r>
            <a:r>
              <a:rPr lang="en-GB" dirty="0"/>
              <a:t> before choosing which style to use.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979712" y="3645023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2">
                    <a:lumMod val="10000"/>
                  </a:schemeClr>
                </a:solidFill>
              </a:rPr>
              <a:t>Can you remember the five main types of graphs?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07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603448"/>
            <a:ext cx="8229600" cy="1600200"/>
          </a:xfrm>
        </p:spPr>
        <p:txBody>
          <a:bodyPr/>
          <a:lstStyle/>
          <a:p>
            <a:r>
              <a:rPr lang="en-GB" dirty="0" smtClean="0"/>
              <a:t>Exam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company that makes bicycles is celebrating </a:t>
            </a:r>
            <a:r>
              <a:rPr lang="en-US" sz="2000" dirty="0" smtClean="0"/>
              <a:t>a successful </a:t>
            </a:r>
            <a:r>
              <a:rPr lang="en-US" sz="2000" dirty="0"/>
              <a:t>year. They </a:t>
            </a:r>
            <a:r>
              <a:rPr lang="en-US" sz="2000" dirty="0" smtClean="0"/>
              <a:t>have excellent </a:t>
            </a:r>
            <a:r>
              <a:rPr lang="en-US" sz="2000" dirty="0"/>
              <a:t>sales figures and want to use them to help promote their </a:t>
            </a:r>
            <a:r>
              <a:rPr lang="en-US" sz="2000" dirty="0" smtClean="0"/>
              <a:t>success.  A </a:t>
            </a:r>
            <a:r>
              <a:rPr lang="en-US" sz="2000" dirty="0"/>
              <a:t>graphic designer has been asked to produce graphs or charts that make </a:t>
            </a:r>
            <a:r>
              <a:rPr lang="en-US" sz="2000" dirty="0" smtClean="0"/>
              <a:t>the sales </a:t>
            </a:r>
            <a:r>
              <a:rPr lang="en-US" sz="2000" dirty="0"/>
              <a:t>figures more visual for use in promotional graphics. The sales </a:t>
            </a:r>
            <a:r>
              <a:rPr lang="en-US" sz="2000" dirty="0" smtClean="0"/>
              <a:t>figures</a:t>
            </a:r>
            <a:r>
              <a:rPr lang="en-GB" sz="2000" dirty="0" smtClean="0"/>
              <a:t>are </a:t>
            </a:r>
            <a:r>
              <a:rPr lang="en-GB" sz="2000" dirty="0"/>
              <a:t>shown below.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241" y="2564904"/>
            <a:ext cx="2555245" cy="174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43150" y="4503502"/>
            <a:ext cx="3024336" cy="2215991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600" b="1" dirty="0"/>
              <a:t>Sales figures A</a:t>
            </a:r>
          </a:p>
          <a:p>
            <a:r>
              <a:rPr lang="en-GB" sz="1600" b="1" dirty="0"/>
              <a:t>Worldwide bicycle sales by</a:t>
            </a:r>
          </a:p>
          <a:p>
            <a:r>
              <a:rPr lang="en-GB" sz="1600" b="1" dirty="0"/>
              <a:t>percentage in 2011</a:t>
            </a:r>
          </a:p>
          <a:p>
            <a:r>
              <a:rPr lang="en-GB" dirty="0"/>
              <a:t>UK Sales 37%</a:t>
            </a:r>
          </a:p>
          <a:p>
            <a:r>
              <a:rPr lang="en-GB" dirty="0"/>
              <a:t>European sales 27%</a:t>
            </a:r>
          </a:p>
          <a:p>
            <a:r>
              <a:rPr lang="en-GB" dirty="0"/>
              <a:t>USA sales 20%</a:t>
            </a:r>
          </a:p>
          <a:p>
            <a:r>
              <a:rPr lang="en-GB" dirty="0"/>
              <a:t>Australian sales 11%</a:t>
            </a:r>
          </a:p>
          <a:p>
            <a:r>
              <a:rPr lang="en-US" dirty="0"/>
              <a:t>Sales in other countries 5%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572000" y="2564904"/>
            <a:ext cx="3240360" cy="4154984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600" b="1" dirty="0"/>
              <a:t>Sales figures B</a:t>
            </a:r>
          </a:p>
          <a:p>
            <a:r>
              <a:rPr lang="en-US" sz="1600" b="1" dirty="0"/>
              <a:t>Monthly bicycle sales in 2011</a:t>
            </a:r>
          </a:p>
          <a:p>
            <a:r>
              <a:rPr lang="en-GB" sz="1600" b="1" dirty="0"/>
              <a:t>Month Number of sales</a:t>
            </a:r>
          </a:p>
          <a:p>
            <a:r>
              <a:rPr lang="en-GB" dirty="0"/>
              <a:t>Jan 1,600</a:t>
            </a:r>
          </a:p>
          <a:p>
            <a:r>
              <a:rPr lang="en-GB" dirty="0"/>
              <a:t>Feb 1,100</a:t>
            </a:r>
          </a:p>
          <a:p>
            <a:r>
              <a:rPr lang="en-GB" dirty="0"/>
              <a:t>Mar 1,200</a:t>
            </a:r>
          </a:p>
          <a:p>
            <a:r>
              <a:rPr lang="en-GB" dirty="0"/>
              <a:t>Apr 2,600</a:t>
            </a:r>
          </a:p>
          <a:p>
            <a:r>
              <a:rPr lang="en-GB" dirty="0"/>
              <a:t>May 2,200</a:t>
            </a:r>
          </a:p>
          <a:p>
            <a:r>
              <a:rPr lang="en-GB" dirty="0"/>
              <a:t>Jun 3,200</a:t>
            </a:r>
          </a:p>
          <a:p>
            <a:r>
              <a:rPr lang="en-GB" dirty="0"/>
              <a:t>Jul 5,600</a:t>
            </a:r>
          </a:p>
          <a:p>
            <a:r>
              <a:rPr lang="en-GB" dirty="0"/>
              <a:t>Aug 6,900</a:t>
            </a:r>
          </a:p>
          <a:p>
            <a:r>
              <a:rPr lang="en-GB" dirty="0"/>
              <a:t>Sept 2,400</a:t>
            </a:r>
          </a:p>
          <a:p>
            <a:r>
              <a:rPr lang="en-GB" dirty="0"/>
              <a:t>Oct 1,150</a:t>
            </a:r>
          </a:p>
          <a:p>
            <a:r>
              <a:rPr lang="en-GB" dirty="0"/>
              <a:t>Nov 1,100</a:t>
            </a:r>
          </a:p>
          <a:p>
            <a:r>
              <a:rPr lang="en-GB" dirty="0"/>
              <a:t>Dec 9,250</a:t>
            </a:r>
          </a:p>
        </p:txBody>
      </p:sp>
    </p:spTree>
    <p:extLst>
      <p:ext uri="{BB962C8B-B14F-4D97-AF65-F5344CB8AC3E}">
        <p14:creationId xmlns:p14="http://schemas.microsoft.com/office/powerpoint/2010/main" val="5579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1a.</a:t>
            </a:r>
            <a:r>
              <a:rPr lang="en-GB" dirty="0" smtClean="0"/>
              <a:t> State the name of a suitable graph for displaying the information revealed in Sales Figure A and explain your answer.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1b.</a:t>
            </a:r>
            <a:r>
              <a:rPr lang="en-GB" dirty="0" smtClean="0"/>
              <a:t> </a:t>
            </a:r>
            <a:r>
              <a:rPr lang="en-GB" dirty="0"/>
              <a:t>State the name of a suitable graph for displaying the information revealed in Sales Figure </a:t>
            </a:r>
            <a:r>
              <a:rPr lang="en-GB" dirty="0" smtClean="0"/>
              <a:t>B and </a:t>
            </a:r>
            <a:r>
              <a:rPr lang="en-GB" dirty="0"/>
              <a:t>explain your answer.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6369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Graphs used for?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can present data in a graphical form as it is easier to see what is going on, or to spot patterns, rather than looking at raw numbers in a table or in a </a:t>
            </a:r>
            <a:r>
              <a:rPr lang="en-GB" dirty="0" err="1"/>
              <a:t>spreadsheet</a:t>
            </a:r>
            <a:r>
              <a:rPr lang="en-GB" dirty="0"/>
              <a:t>.  Graphs are visual images which are quick and easy to read.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60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Raw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Raw data is collected and recorded in a table.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Different eye Colours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A simple table is easy to read.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What is the most common eye colour?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636706"/>
              </p:ext>
            </p:extLst>
          </p:nvPr>
        </p:nvGraphicFramePr>
        <p:xfrm>
          <a:off x="1403648" y="3212976"/>
          <a:ext cx="6095999" cy="1011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987829"/>
                <a:gridCol w="753885"/>
                <a:gridCol w="870857"/>
                <a:gridCol w="870857"/>
              </a:tblGrid>
              <a:tr h="370957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Blue</a:t>
                      </a:r>
                      <a:endParaRPr lang="en-GB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Black</a:t>
                      </a:r>
                      <a:endParaRPr lang="en-GB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Brown</a:t>
                      </a:r>
                      <a:endParaRPr lang="en-GB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Grey</a:t>
                      </a:r>
                      <a:endParaRPr lang="en-GB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Hazel</a:t>
                      </a:r>
                      <a:endParaRPr lang="en-GB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Green</a:t>
                      </a:r>
                      <a:endParaRPr lang="en-GB" sz="1800" dirty="0"/>
                    </a:p>
                  </a:txBody>
                  <a:tcPr marT="45734" marB="45734"/>
                </a:tc>
              </a:tr>
              <a:tr h="64028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Class One</a:t>
                      </a:r>
                      <a:endParaRPr lang="en-GB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8</a:t>
                      </a:r>
                      <a:endParaRPr lang="en-GB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</a:t>
                      </a:r>
                      <a:endParaRPr lang="en-GB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15</a:t>
                      </a:r>
                      <a:endParaRPr lang="en-GB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</a:t>
                      </a:r>
                      <a:endParaRPr lang="en-GB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</a:t>
                      </a:r>
                      <a:endParaRPr lang="en-GB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</a:t>
                      </a:r>
                      <a:endParaRPr lang="en-GB" sz="1800" dirty="0"/>
                    </a:p>
                  </a:txBody>
                  <a:tcPr marT="45734" marB="4573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8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There are 5 main types of graphs;</a:t>
            </a:r>
          </a:p>
          <a:p>
            <a:pPr marL="0" indent="0">
              <a:buNone/>
            </a:pPr>
            <a:r>
              <a:rPr lang="en-GB" dirty="0"/>
              <a:t>1. </a:t>
            </a:r>
            <a:r>
              <a:rPr lang="en-GB" dirty="0" smtClean="0"/>
              <a:t>pictogram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2. bar chart.</a:t>
            </a:r>
          </a:p>
          <a:p>
            <a:pPr marL="0" indent="0">
              <a:buNone/>
            </a:pPr>
            <a:r>
              <a:rPr lang="en-GB" dirty="0"/>
              <a:t>3. comparative graph</a:t>
            </a:r>
          </a:p>
          <a:p>
            <a:pPr marL="0" indent="0">
              <a:buNone/>
            </a:pPr>
            <a:r>
              <a:rPr lang="en-GB" dirty="0"/>
              <a:t>4. pie chart</a:t>
            </a:r>
          </a:p>
          <a:p>
            <a:pPr marL="0" indent="0">
              <a:buNone/>
            </a:pPr>
            <a:r>
              <a:rPr lang="en-GB" dirty="0"/>
              <a:t>5. line graph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55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Pictograph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a simple way of representing data with a picture</a:t>
            </a:r>
            <a:r>
              <a:rPr lang="en-GB" dirty="0" smtClean="0"/>
              <a:t>. </a:t>
            </a:r>
          </a:p>
          <a:p>
            <a:r>
              <a:rPr lang="en-GB" dirty="0" smtClean="0"/>
              <a:t>What target market would this be good to aim information at?</a:t>
            </a:r>
            <a:endParaRPr lang="en-GB" dirty="0"/>
          </a:p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800581" y="4341814"/>
            <a:ext cx="2001838" cy="1587"/>
          </a:xfrm>
          <a:prstGeom prst="line">
            <a:avLst/>
          </a:prstGeom>
          <a:ln w="476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802293" y="5341939"/>
            <a:ext cx="4286250" cy="1588"/>
          </a:xfrm>
          <a:prstGeom prst="line">
            <a:avLst/>
          </a:prstGeom>
          <a:ln w="476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302211" y="4913324"/>
            <a:ext cx="67607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+mn-cs"/>
              </a:rPr>
              <a:t>0</a:t>
            </a:r>
          </a:p>
        </p:txBody>
      </p:sp>
      <p:sp>
        <p:nvSpPr>
          <p:cNvPr id="7" name="Rectangle 6"/>
          <p:cNvSpPr/>
          <p:nvPr/>
        </p:nvSpPr>
        <p:spPr>
          <a:xfrm>
            <a:off x="2302211" y="4413258"/>
            <a:ext cx="67607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+mn-cs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2302211" y="3913192"/>
            <a:ext cx="67607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+mn-cs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2302211" y="3484564"/>
            <a:ext cx="67607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+mn-cs"/>
              </a:rPr>
              <a:t>3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16591" y="5484828"/>
            <a:ext cx="67607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+mn-cs"/>
              </a:rPr>
              <a:t>dog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16723" y="5484828"/>
            <a:ext cx="67607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+mn-cs"/>
              </a:rPr>
              <a:t>cat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45417" y="5484828"/>
            <a:ext cx="67607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+mn-cs"/>
              </a:rPr>
              <a:t>fish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16987" y="5484828"/>
            <a:ext cx="107157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+mn-cs"/>
              </a:rPr>
              <a:t>rabbit</a:t>
            </a:r>
          </a:p>
        </p:txBody>
      </p: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944918" y="3556002"/>
            <a:ext cx="1071563" cy="203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dirty="0">
                <a:latin typeface="Corbel" pitchFamily="34" charset="0"/>
              </a:rPr>
              <a:t>Y axis</a:t>
            </a:r>
          </a:p>
          <a:p>
            <a:pPr eaLnBrk="1" hangingPunct="1"/>
            <a:endParaRPr lang="en-GB" dirty="0">
              <a:latin typeface="Corbel" pitchFamily="34" charset="0"/>
            </a:endParaRPr>
          </a:p>
          <a:p>
            <a:pPr eaLnBrk="1" hangingPunct="1"/>
            <a:r>
              <a:rPr lang="en-GB" dirty="0">
                <a:latin typeface="Corbel" pitchFamily="34" charset="0"/>
              </a:rPr>
              <a:t>This tells us the number of pets.</a:t>
            </a:r>
          </a:p>
          <a:p>
            <a:pPr eaLnBrk="1" hangingPunct="1"/>
            <a:endParaRPr lang="en-GB" dirty="0">
              <a:latin typeface="Corbel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945168" y="5984877"/>
            <a:ext cx="4071938" cy="369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>
                <a:latin typeface="Corbel" pitchFamily="34" charset="0"/>
              </a:rPr>
              <a:t>X axis.      This tells us the type of pets.</a:t>
            </a:r>
          </a:p>
        </p:txBody>
      </p:sp>
      <p:pic>
        <p:nvPicPr>
          <p:cNvPr id="16" name="Picture 2" descr="C:\Users\Jillian\AppData\Local\Microsoft\Windows\Temporary Internet Files\Content.IE5\GM1NBI2H\MCj0417482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606" y="4699002"/>
            <a:ext cx="4794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C:\Users\Jillian\AppData\Local\Microsoft\Windows\Temporary Internet Files\Content.IE5\GM1NBI2H\MCj0417482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606" y="3984627"/>
            <a:ext cx="53975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 descr="C:\Users\Jillian\AppData\Local\Microsoft\Windows\Temporary Internet Files\Content.IE5\KIO4UZQG\MCj0436209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293" y="4413252"/>
            <a:ext cx="647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C:\Users\Jillian\AppData\Local\Microsoft\Windows\Temporary Internet Files\Content.IE5\CS4Y8EZP\MCj0417468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031" y="4627564"/>
            <a:ext cx="6778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 descr="C:\Users\Jillian\AppData\Local\Microsoft\Windows\Temporary Internet Files\Content.IE5\CS4Y8EZP\MCj0417468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731" y="4056064"/>
            <a:ext cx="6778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4" descr="C:\Users\Jillian\AppData\Local\Microsoft\Windows\Temporary Internet Files\Content.IE5\CS4Y8EZP\MCj0417468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731" y="3484564"/>
            <a:ext cx="6778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18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Pictograms - </a:t>
            </a:r>
            <a:r>
              <a:rPr lang="en-GB" sz="1800" dirty="0"/>
              <a:t>Advantages and </a:t>
            </a:r>
            <a:r>
              <a:rPr lang="en-GB" sz="1800" dirty="0" smtClean="0"/>
              <a:t>Disadvantages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think what the advantages </a:t>
            </a:r>
            <a:r>
              <a:rPr lang="en-GB" dirty="0" smtClean="0"/>
              <a:t>and disadvantages </a:t>
            </a:r>
            <a:r>
              <a:rPr lang="en-GB" dirty="0"/>
              <a:t>of a pictogram may be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		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51754" y="319867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Advantages</a:t>
            </a:r>
            <a:endParaRPr lang="en-GB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3206055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Disadvantages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358547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Pictograms - </a:t>
            </a:r>
            <a:r>
              <a:rPr lang="en-GB" sz="1800" dirty="0"/>
              <a:t>Advantages and </a:t>
            </a:r>
            <a:r>
              <a:rPr lang="en-GB" sz="1800" dirty="0" smtClean="0"/>
              <a:t>Disadvantages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think what the advantages </a:t>
            </a:r>
            <a:r>
              <a:rPr lang="en-GB" dirty="0" smtClean="0"/>
              <a:t>and disadvantages </a:t>
            </a:r>
            <a:r>
              <a:rPr lang="en-GB" dirty="0"/>
              <a:t>of a pictogram may be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		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32390" y="3206055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Advantages</a:t>
            </a:r>
          </a:p>
          <a:p>
            <a:pPr algn="ctr"/>
            <a:endParaRPr lang="en-GB" b="1" u="sng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b="1" u="sng" dirty="0" smtClean="0"/>
              <a:t>Easy to read.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u="sng" dirty="0" smtClean="0"/>
              <a:t>Quick.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u="sng" dirty="0" smtClean="0"/>
              <a:t>Communicate with other languages.</a:t>
            </a:r>
            <a:endParaRPr lang="en-GB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3206055"/>
            <a:ext cx="25202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Disadvantages</a:t>
            </a:r>
          </a:p>
          <a:p>
            <a:pPr algn="ctr"/>
            <a:endParaRPr lang="en-GB" b="1" u="sng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b="1" u="sng" dirty="0" smtClean="0"/>
              <a:t>Simple data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u="sng" dirty="0" smtClean="0"/>
              <a:t>Limited topics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u="sng" dirty="0" smtClean="0"/>
              <a:t>Suits smaller numbers unless a key/legend is used.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90803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Pictograms - </a:t>
            </a:r>
            <a:r>
              <a:rPr lang="en-GB" sz="1800" dirty="0"/>
              <a:t>Advantages and </a:t>
            </a:r>
            <a:r>
              <a:rPr lang="en-GB" sz="1800" dirty="0" smtClean="0"/>
              <a:t>Disadvantages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think what the advantages </a:t>
            </a:r>
            <a:r>
              <a:rPr lang="en-GB" dirty="0" smtClean="0"/>
              <a:t>and disadvantages </a:t>
            </a:r>
            <a:r>
              <a:rPr lang="en-GB" dirty="0"/>
              <a:t>of a pictogram may be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		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32390" y="3206055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Advantages</a:t>
            </a:r>
          </a:p>
          <a:p>
            <a:pPr algn="ctr"/>
            <a:endParaRPr lang="en-GB" b="1" u="sng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b="1" u="sng" dirty="0" smtClean="0"/>
              <a:t>Easy to read.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u="sng" dirty="0" smtClean="0"/>
              <a:t>Quick.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u="sng" dirty="0" smtClean="0"/>
              <a:t>Communicate with other languages.</a:t>
            </a:r>
            <a:endParaRPr lang="en-GB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3206055"/>
            <a:ext cx="25202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Disadvantages</a:t>
            </a:r>
          </a:p>
          <a:p>
            <a:pPr algn="ctr"/>
            <a:endParaRPr lang="en-GB" b="1" u="sng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b="1" u="sng" dirty="0" smtClean="0"/>
              <a:t>Simple data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u="sng" dirty="0" smtClean="0"/>
              <a:t>Limited topics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u="sng" dirty="0" smtClean="0"/>
              <a:t>Suits smaller numbers unless a key/legend is used.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47532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 Chart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bar chart uses columns or blocks to show data values.  This type of chart is useful for showing bigger numbers and for making quick comparisons.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32344962"/>
              </p:ext>
            </p:extLst>
          </p:nvPr>
        </p:nvGraphicFramePr>
        <p:xfrm>
          <a:off x="2267744" y="3284984"/>
          <a:ext cx="4643438" cy="2600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2555776" y="6038056"/>
            <a:ext cx="4000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dirty="0">
                <a:latin typeface="Corbel" pitchFamily="34" charset="0"/>
              </a:rPr>
              <a:t>X axis – represents the category choices, the data that does not change.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14375" y="3174810"/>
            <a:ext cx="142875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dirty="0">
                <a:latin typeface="Corbel" pitchFamily="34" charset="0"/>
              </a:rPr>
              <a:t>Y axis – usually represents the values </a:t>
            </a:r>
            <a:r>
              <a:rPr lang="en-GB" dirty="0" smtClean="0">
                <a:latin typeface="Corbel" pitchFamily="34" charset="0"/>
              </a:rPr>
              <a:t>that </a:t>
            </a:r>
            <a:r>
              <a:rPr lang="en-GB" dirty="0">
                <a:latin typeface="Corbel" pitchFamily="34" charset="0"/>
              </a:rPr>
              <a:t>change.</a:t>
            </a:r>
          </a:p>
          <a:p>
            <a:pPr eaLnBrk="1" hangingPunct="1"/>
            <a:endParaRPr lang="en-GB" dirty="0">
              <a:latin typeface="Corbel" pitchFamily="34" charset="0"/>
            </a:endParaRPr>
          </a:p>
          <a:p>
            <a:pPr eaLnBrk="1" hangingPunct="1"/>
            <a:r>
              <a:rPr lang="en-GB" dirty="0">
                <a:latin typeface="Corbel" pitchFamily="34" charset="0"/>
              </a:rPr>
              <a:t>Children with eye colour.</a:t>
            </a:r>
          </a:p>
        </p:txBody>
      </p:sp>
    </p:spTree>
    <p:extLst>
      <p:ext uri="{BB962C8B-B14F-4D97-AF65-F5344CB8AC3E}">
        <p14:creationId xmlns:p14="http://schemas.microsoft.com/office/powerpoint/2010/main" val="402554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  <a:fontScheme name="Module">
    <a:majorFont>
      <a:latin typeface="Corbel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rbel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Modul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7500"/>
              <a:satMod val="137000"/>
            </a:schemeClr>
          </a:gs>
          <a:gs pos="55000">
            <a:schemeClr val="phClr">
              <a:shade val="69000"/>
              <a:satMod val="137000"/>
            </a:schemeClr>
          </a:gs>
          <a:gs pos="100000">
            <a:schemeClr val="phClr">
              <a:shade val="98000"/>
              <a:satMod val="137000"/>
            </a:schemeClr>
          </a:gs>
        </a:gsLst>
        <a:lin ang="16200000" scaled="0"/>
      </a:gradFill>
    </a:fillStyleLst>
    <a:lnStyleLst>
      <a:ln w="6350" cap="rnd" cmpd="sng" algn="ctr">
        <a:solidFill>
          <a:schemeClr val="phClr">
            <a:shade val="95000"/>
            <a:satMod val="105000"/>
          </a:schemeClr>
        </a:solidFill>
        <a:prstDash val="solid"/>
      </a:ln>
      <a:ln w="48000" cap="flat" cmpd="thickThin" algn="ctr">
        <a:solidFill>
          <a:schemeClr val="phClr"/>
        </a:solidFill>
        <a:prstDash val="solid"/>
      </a:ln>
      <a:ln w="48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45000" dist="25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8000"/>
              <a:satMod val="300000"/>
            </a:schemeClr>
          </a:gs>
          <a:gs pos="12000">
            <a:schemeClr val="phClr">
              <a:tint val="48000"/>
              <a:satMod val="300000"/>
            </a:schemeClr>
          </a:gs>
          <a:gs pos="20000">
            <a:schemeClr val="phClr">
              <a:tint val="49000"/>
              <a:satMod val="300000"/>
            </a:schemeClr>
          </a:gs>
          <a:gs pos="100000">
            <a:schemeClr val="phClr">
              <a:shade val="30000"/>
            </a:schemeClr>
          </a:gs>
        </a:gsLst>
        <a:path path="circle">
          <a:fillToRect l="10000" t="-25000" r="10000" b="125000"/>
        </a:path>
      </a:gradFill>
      <a:blipFill>
        <a:blip xmlns:r="http://schemas.openxmlformats.org/officeDocument/2006/relationships" r:embed="rId1">
          <a:duotone>
            <a:schemeClr val="phClr">
              <a:shade val="75000"/>
              <a:satMod val="105000"/>
            </a:schemeClr>
            <a:schemeClr val="phClr">
              <a:tint val="95000"/>
              <a:satMod val="105000"/>
            </a:schemeClr>
          </a:duotone>
        </a:blip>
        <a:tile tx="0" ty="0" sx="38000" sy="38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  <a:fontScheme name="Module">
    <a:majorFont>
      <a:latin typeface="Corbel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rbel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Modul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7500"/>
              <a:satMod val="137000"/>
            </a:schemeClr>
          </a:gs>
          <a:gs pos="55000">
            <a:schemeClr val="phClr">
              <a:shade val="69000"/>
              <a:satMod val="137000"/>
            </a:schemeClr>
          </a:gs>
          <a:gs pos="100000">
            <a:schemeClr val="phClr">
              <a:shade val="98000"/>
              <a:satMod val="137000"/>
            </a:schemeClr>
          </a:gs>
        </a:gsLst>
        <a:lin ang="16200000" scaled="0"/>
      </a:gradFill>
    </a:fillStyleLst>
    <a:lnStyleLst>
      <a:ln w="6350" cap="rnd" cmpd="sng" algn="ctr">
        <a:solidFill>
          <a:schemeClr val="phClr">
            <a:shade val="95000"/>
            <a:satMod val="105000"/>
          </a:schemeClr>
        </a:solidFill>
        <a:prstDash val="solid"/>
      </a:ln>
      <a:ln w="48000" cap="flat" cmpd="thickThin" algn="ctr">
        <a:solidFill>
          <a:schemeClr val="phClr"/>
        </a:solidFill>
        <a:prstDash val="solid"/>
      </a:ln>
      <a:ln w="48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45000" dist="25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8000"/>
              <a:satMod val="300000"/>
            </a:schemeClr>
          </a:gs>
          <a:gs pos="12000">
            <a:schemeClr val="phClr">
              <a:tint val="48000"/>
              <a:satMod val="300000"/>
            </a:schemeClr>
          </a:gs>
          <a:gs pos="20000">
            <a:schemeClr val="phClr">
              <a:tint val="49000"/>
              <a:satMod val="300000"/>
            </a:schemeClr>
          </a:gs>
          <a:gs pos="100000">
            <a:schemeClr val="phClr">
              <a:shade val="30000"/>
            </a:schemeClr>
          </a:gs>
        </a:gsLst>
        <a:path path="circle">
          <a:fillToRect l="10000" t="-25000" r="10000" b="125000"/>
        </a:path>
      </a:gradFill>
      <a:blipFill>
        <a:blip xmlns:r="http://schemas.openxmlformats.org/officeDocument/2006/relationships" r:embed="rId1">
          <a:duotone>
            <a:schemeClr val="phClr">
              <a:shade val="75000"/>
              <a:satMod val="105000"/>
            </a:schemeClr>
            <a:schemeClr val="phClr">
              <a:tint val="95000"/>
              <a:satMod val="105000"/>
            </a:schemeClr>
          </a:duotone>
        </a:blip>
        <a:tile tx="0" ty="0" sx="38000" sy="38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  <a:fontScheme name="Module">
    <a:majorFont>
      <a:latin typeface="Corbel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rbel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Modul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7500"/>
              <a:satMod val="137000"/>
            </a:schemeClr>
          </a:gs>
          <a:gs pos="55000">
            <a:schemeClr val="phClr">
              <a:shade val="69000"/>
              <a:satMod val="137000"/>
            </a:schemeClr>
          </a:gs>
          <a:gs pos="100000">
            <a:schemeClr val="phClr">
              <a:shade val="98000"/>
              <a:satMod val="137000"/>
            </a:schemeClr>
          </a:gs>
        </a:gsLst>
        <a:lin ang="16200000" scaled="0"/>
      </a:gradFill>
    </a:fillStyleLst>
    <a:lnStyleLst>
      <a:ln w="6350" cap="rnd" cmpd="sng" algn="ctr">
        <a:solidFill>
          <a:schemeClr val="phClr">
            <a:shade val="95000"/>
            <a:satMod val="105000"/>
          </a:schemeClr>
        </a:solidFill>
        <a:prstDash val="solid"/>
      </a:ln>
      <a:ln w="48000" cap="flat" cmpd="thickThin" algn="ctr">
        <a:solidFill>
          <a:schemeClr val="phClr"/>
        </a:solidFill>
        <a:prstDash val="solid"/>
      </a:ln>
      <a:ln w="48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45000" dist="25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8000"/>
              <a:satMod val="300000"/>
            </a:schemeClr>
          </a:gs>
          <a:gs pos="12000">
            <a:schemeClr val="phClr">
              <a:tint val="48000"/>
              <a:satMod val="300000"/>
            </a:schemeClr>
          </a:gs>
          <a:gs pos="20000">
            <a:schemeClr val="phClr">
              <a:tint val="49000"/>
              <a:satMod val="300000"/>
            </a:schemeClr>
          </a:gs>
          <a:gs pos="100000">
            <a:schemeClr val="phClr">
              <a:shade val="30000"/>
            </a:schemeClr>
          </a:gs>
        </a:gsLst>
        <a:path path="circle">
          <a:fillToRect l="10000" t="-25000" r="10000" b="125000"/>
        </a:path>
      </a:gradFill>
      <a:blipFill>
        <a:blip xmlns:r="http://schemas.openxmlformats.org/officeDocument/2006/relationships" r:embed="rId1">
          <a:duotone>
            <a:schemeClr val="phClr">
              <a:shade val="75000"/>
              <a:satMod val="105000"/>
            </a:schemeClr>
            <a:schemeClr val="phClr">
              <a:tint val="95000"/>
              <a:satMod val="105000"/>
            </a:schemeClr>
          </a:duotone>
        </a:blip>
        <a:tile tx="0" ty="0" sx="38000" sy="38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69</TotalTime>
  <Words>844</Words>
  <Application>Microsoft Office PowerPoint</Application>
  <PresentationFormat>On-screen Show (4:3)</PresentationFormat>
  <Paragraphs>214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Executive</vt:lpstr>
      <vt:lpstr>Types of Graphs</vt:lpstr>
      <vt:lpstr>What are Graphs used for?</vt:lpstr>
      <vt:lpstr>Raw Data</vt:lpstr>
      <vt:lpstr>Types of Graphs</vt:lpstr>
      <vt:lpstr>Pictograph</vt:lpstr>
      <vt:lpstr>Pictograms - Advantages and Disadvantages</vt:lpstr>
      <vt:lpstr>Pictograms - Advantages and Disadvantages</vt:lpstr>
      <vt:lpstr>Pictograms - Advantages and Disadvantages</vt:lpstr>
      <vt:lpstr>Bar Chart</vt:lpstr>
      <vt:lpstr>Bar Chart</vt:lpstr>
      <vt:lpstr>Comparative Chart</vt:lpstr>
      <vt:lpstr>Comparative Graph</vt:lpstr>
      <vt:lpstr>Pie Chart</vt:lpstr>
      <vt:lpstr>Pie Chart Advantages and Disadvantages</vt:lpstr>
      <vt:lpstr>Line Graph</vt:lpstr>
      <vt:lpstr>Graphs</vt:lpstr>
      <vt:lpstr>Exam Question</vt:lpstr>
      <vt:lpstr>The Answer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Graphs</dc:title>
  <dc:creator>TannerN</dc:creator>
  <cp:lastModifiedBy>TannerN</cp:lastModifiedBy>
  <cp:revision>8</cp:revision>
  <dcterms:created xsi:type="dcterms:W3CDTF">2014-01-22T09:43:57Z</dcterms:created>
  <dcterms:modified xsi:type="dcterms:W3CDTF">2014-04-02T06:34:04Z</dcterms:modified>
</cp:coreProperties>
</file>