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70" r:id="rId6"/>
    <p:sldId id="272" r:id="rId7"/>
    <p:sldId id="273" r:id="rId8"/>
    <p:sldId id="271" r:id="rId9"/>
    <p:sldId id="269" r:id="rId10"/>
    <p:sldId id="259" r:id="rId11"/>
    <p:sldId id="261" r:id="rId12"/>
    <p:sldId id="262" r:id="rId13"/>
    <p:sldId id="266" r:id="rId14"/>
    <p:sldId id="267" r:id="rId15"/>
    <p:sldId id="264" r:id="rId16"/>
    <p:sldId id="265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B5E76-28AB-441F-9173-AA8E3678A37E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120C1-F3A2-4B27-AE3E-CA90799E3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3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120C1-F3A2-4B27-AE3E-CA90799E3B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954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120C1-F3A2-4B27-AE3E-CA90799E3B7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6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5A11F7-AAF4-4E04-8214-183CA5AA8CBB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4DCA2F-1BF6-481A-A243-962595F40269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Graphic Communication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 Session 2 - Engineering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5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– </a:t>
            </a:r>
            <a:br>
              <a:rPr lang="en-GB" dirty="0" smtClean="0"/>
            </a:br>
            <a:r>
              <a:rPr lang="en-GB" dirty="0" smtClean="0"/>
              <a:t>True Shapes, Lengths, Auxiliary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 have one thing in Common…</a:t>
            </a:r>
          </a:p>
          <a:p>
            <a:pPr marL="0" indent="0">
              <a:buNone/>
            </a:pPr>
            <a:r>
              <a:rPr lang="en-GB" dirty="0" smtClean="0"/>
              <a:t>90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° Projection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u="sng" dirty="0" smtClean="0"/>
              <a:t>True Shape</a:t>
            </a:r>
            <a:r>
              <a:rPr lang="en-GB" dirty="0" smtClean="0"/>
              <a:t>		</a:t>
            </a:r>
            <a:r>
              <a:rPr lang="en-GB" u="sng" dirty="0" smtClean="0"/>
              <a:t>True Length</a:t>
            </a:r>
            <a:r>
              <a:rPr lang="en-GB" dirty="0" smtClean="0"/>
              <a:t>		</a:t>
            </a:r>
            <a:r>
              <a:rPr lang="en-GB" u="sng" dirty="0" smtClean="0"/>
              <a:t>Auxiliary Views</a:t>
            </a:r>
            <a:endParaRPr lang="en-GB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3933056"/>
            <a:ext cx="2808312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Sketch out examples of the above.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97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– </a:t>
            </a:r>
            <a:br>
              <a:rPr lang="en-GB" dirty="0" smtClean="0"/>
            </a:br>
            <a:r>
              <a:rPr lang="en-GB" dirty="0" smtClean="0"/>
              <a:t>True Shapes, Lengths, Auxiliary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 have one thing in Common…</a:t>
            </a:r>
          </a:p>
          <a:p>
            <a:pPr marL="0" indent="0">
              <a:buNone/>
            </a:pPr>
            <a:r>
              <a:rPr lang="en-GB" dirty="0" smtClean="0"/>
              <a:t>90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° Projection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u="sng" dirty="0" smtClean="0"/>
              <a:t>True Shape</a:t>
            </a:r>
            <a:r>
              <a:rPr lang="en-GB" dirty="0" smtClean="0"/>
              <a:t>		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u="sng" dirty="0" smtClean="0"/>
              <a:t>True Length</a:t>
            </a:r>
            <a:r>
              <a:rPr lang="en-GB" dirty="0" smtClean="0"/>
              <a:t>		</a:t>
            </a:r>
            <a:r>
              <a:rPr lang="en-GB" u="sng" dirty="0" smtClean="0"/>
              <a:t>Auxiliary Views</a:t>
            </a:r>
            <a:endParaRPr lang="en-GB" u="sng" dirty="0"/>
          </a:p>
        </p:txBody>
      </p:sp>
      <p:sp>
        <p:nvSpPr>
          <p:cNvPr id="5" name="Oval 4"/>
          <p:cNvSpPr/>
          <p:nvPr/>
        </p:nvSpPr>
        <p:spPr>
          <a:xfrm>
            <a:off x="1547664" y="3356992"/>
            <a:ext cx="864096" cy="86409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2411760" y="4437112"/>
            <a:ext cx="0" cy="1584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547664" y="6021288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547664" y="5013176"/>
            <a:ext cx="0" cy="1008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547664" y="4437112"/>
            <a:ext cx="864096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139952" y="3356992"/>
            <a:ext cx="792088" cy="79208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4139952" y="3356992"/>
            <a:ext cx="792088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139952" y="3356992"/>
            <a:ext cx="792088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4139952" y="4610665"/>
            <a:ext cx="792088" cy="1368152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7320782" y="3573016"/>
            <a:ext cx="792088" cy="648072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72300" y="4581128"/>
            <a:ext cx="792088" cy="14401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52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– </a:t>
            </a:r>
            <a:br>
              <a:rPr lang="en-GB" dirty="0" smtClean="0"/>
            </a:br>
            <a:r>
              <a:rPr lang="en-GB" dirty="0" smtClean="0"/>
              <a:t>Surface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Understanding how an object looks when laid out flat and determining where generators should be placed and how to use them correctly to produce a Surface Development.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267344" y="5035460"/>
            <a:ext cx="1296144" cy="79208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V="1">
            <a:off x="1267344" y="3379276"/>
            <a:ext cx="0" cy="2052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63488" y="3379276"/>
            <a:ext cx="0" cy="2052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63488" y="3379276"/>
            <a:ext cx="12961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7704" y="3140968"/>
            <a:ext cx="0" cy="288032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969416" y="3753036"/>
            <a:ext cx="648072" cy="2052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69416" y="5805264"/>
            <a:ext cx="20162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409576" y="4149080"/>
            <a:ext cx="563050" cy="16561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17488" y="3753036"/>
            <a:ext cx="792088" cy="3960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977184" y="3140968"/>
            <a:ext cx="0" cy="288032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23728" y="26037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Sketch Out the Surface Development for the given shapes.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93909" y="6021288"/>
            <a:ext cx="10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Elevation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463389" y="6012298"/>
            <a:ext cx="10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Elevation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51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– </a:t>
            </a:r>
            <a:br>
              <a:rPr lang="en-GB" dirty="0" smtClean="0"/>
            </a:br>
            <a:r>
              <a:rPr lang="en-GB" dirty="0" smtClean="0"/>
              <a:t>Surface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Understanding how an object looks when laid out flat and determining where generators should be placed and how to use them correctly to produce a Surface Development.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267344" y="5035460"/>
            <a:ext cx="1296144" cy="79208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V="1">
            <a:off x="1267344" y="3379276"/>
            <a:ext cx="0" cy="2052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63488" y="3379276"/>
            <a:ext cx="0" cy="2052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63488" y="3379276"/>
            <a:ext cx="12961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7704" y="3140968"/>
            <a:ext cx="0" cy="288032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6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– </a:t>
            </a:r>
            <a:br>
              <a:rPr lang="en-GB" dirty="0" smtClean="0"/>
            </a:br>
            <a:r>
              <a:rPr lang="en-GB" dirty="0" smtClean="0"/>
              <a:t>Surface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Understanding how an object looks when laid out flat and determining where generators should be placed and how to use them correctly to produce a Surface Development.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969416" y="3753036"/>
            <a:ext cx="648072" cy="2052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69416" y="5805264"/>
            <a:ext cx="20162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409576" y="4149080"/>
            <a:ext cx="563050" cy="16561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17488" y="3753036"/>
            <a:ext cx="792088" cy="3960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977184" y="3140968"/>
            <a:ext cx="0" cy="288032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Engineering – </a:t>
            </a:r>
            <a:br>
              <a:rPr lang="en-GB" dirty="0"/>
            </a:br>
            <a:r>
              <a:rPr lang="en-GB" dirty="0" smtClean="0"/>
              <a:t>Sectional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provide details of internal shapes and cuts to provide a greater understanding of the objects shape and form.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0" t="30000" r="6230" b="40000"/>
          <a:stretch/>
        </p:blipFill>
        <p:spPr bwMode="auto">
          <a:xfrm>
            <a:off x="827584" y="2996952"/>
            <a:ext cx="7339584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2348880"/>
            <a:ext cx="6480720" cy="36933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State the type </a:t>
            </a:r>
            <a:r>
              <a:rPr lang="en-GB" dirty="0"/>
              <a:t>o</a:t>
            </a:r>
            <a:r>
              <a:rPr lang="en-GB" dirty="0" smtClean="0"/>
              <a:t>f section provided by the given cutting planes.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55079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Full Section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27884" y="55079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Part Section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55079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Section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2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Engineering – </a:t>
            </a:r>
            <a:br>
              <a:rPr lang="en-GB" dirty="0"/>
            </a:br>
            <a:r>
              <a:rPr lang="en-GB" dirty="0" smtClean="0"/>
              <a:t>Sectional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provide details of internal shapes and cuts to provide a greater understanding of the objects shape and form.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 t="41000" r="74750" b="29833"/>
          <a:stretch/>
        </p:blipFill>
        <p:spPr bwMode="auto">
          <a:xfrm>
            <a:off x="2555776" y="2276872"/>
            <a:ext cx="3584808" cy="3690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2276872"/>
            <a:ext cx="1440160" cy="203132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State the type </a:t>
            </a:r>
            <a:r>
              <a:rPr lang="en-GB" dirty="0"/>
              <a:t>o</a:t>
            </a:r>
            <a:r>
              <a:rPr lang="en-GB" dirty="0" smtClean="0"/>
              <a:t>f section provided by the given cutting planes.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25649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Removed Section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486916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Revolved Section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29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Engineering – </a:t>
            </a:r>
            <a:br>
              <a:rPr lang="en-GB" dirty="0"/>
            </a:br>
            <a:r>
              <a:rPr lang="en-GB" dirty="0" smtClean="0"/>
              <a:t>Sectional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Full Section – Shows all internal detail that would not have previously been visible.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Half Section -  Shows internal detail particularly useful for symmetrical objects.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Stepped Section – Shows internal detail on more than one plane.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Removed – Used to give an understanding of shape.   Is not in line with the object and can have it’s scale altered and generally dimensions are provided.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Revolved – Used to give an understanding of the shape and remains within the view.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5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you needs to know about </a:t>
            </a:r>
            <a:r>
              <a:rPr lang="en-GB" dirty="0" smtClean="0"/>
              <a:t>Engineering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type of sketches and drawings that </a:t>
            </a:r>
            <a:r>
              <a:rPr lang="en-GB" dirty="0" smtClean="0"/>
              <a:t>are </a:t>
            </a:r>
            <a:r>
              <a:rPr lang="en-GB" dirty="0" smtClean="0"/>
              <a:t>involved in the Design Process for Engineering work.   This includes understanding and applying British Standards 8888. protocols and conventions for each drawing.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22737" y="3429000"/>
            <a:ext cx="5308235" cy="92333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Write down as many detailed views that should be included within Production drawings of Engineering Drawings.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9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Detailed Views within </a:t>
            </a:r>
            <a:br>
              <a:rPr lang="en-GB" dirty="0" smtClean="0"/>
            </a:br>
            <a:r>
              <a:rPr lang="en-GB" dirty="0" smtClean="0"/>
              <a:t>Engineering Production Drawings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Detailed Views within </a:t>
            </a:r>
            <a:br>
              <a:rPr lang="en-GB" dirty="0" smtClean="0"/>
            </a:br>
            <a:r>
              <a:rPr lang="en-GB" dirty="0" smtClean="0"/>
              <a:t>Engineering Production Drawings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True Lengths</a:t>
            </a:r>
          </a:p>
          <a:p>
            <a:r>
              <a:rPr lang="en-GB" dirty="0" smtClean="0"/>
              <a:t>True Shapes</a:t>
            </a:r>
          </a:p>
          <a:p>
            <a:r>
              <a:rPr lang="en-GB" dirty="0" smtClean="0"/>
              <a:t>Tangency Radii</a:t>
            </a:r>
          </a:p>
          <a:p>
            <a:r>
              <a:rPr lang="en-GB" dirty="0" smtClean="0"/>
              <a:t>Surface Development</a:t>
            </a:r>
          </a:p>
          <a:p>
            <a:r>
              <a:rPr lang="en-GB" dirty="0" smtClean="0"/>
              <a:t>Sectional Views – Full, Part, Stepped, Removed, Revolved</a:t>
            </a:r>
          </a:p>
          <a:p>
            <a:r>
              <a:rPr lang="en-GB" dirty="0" smtClean="0"/>
              <a:t>Assembly Drawings</a:t>
            </a:r>
          </a:p>
          <a:p>
            <a:r>
              <a:rPr lang="en-GB" dirty="0" smtClean="0"/>
              <a:t>Auxiliary Views</a:t>
            </a:r>
          </a:p>
          <a:p>
            <a:r>
              <a:rPr lang="en-GB" dirty="0" smtClean="0"/>
              <a:t>Exploded Views – Full, Sectional </a:t>
            </a:r>
          </a:p>
          <a:p>
            <a:r>
              <a:rPr lang="en-GB" dirty="0" smtClean="0"/>
              <a:t>Pictorials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1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Engineering – </a:t>
            </a:r>
            <a:br>
              <a:rPr lang="en-GB" dirty="0"/>
            </a:br>
            <a:r>
              <a:rPr lang="en-GB" dirty="0" smtClean="0"/>
              <a:t>Types of Pictorial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3D drawings that show us an object in the different planes; the x, y and z axis and allows us to see information relating to the Length, Width and Height of an object.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3870340"/>
            <a:ext cx="4343112" cy="36933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Name as many pictorial drawings as you can.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92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Engineering – </a:t>
            </a:r>
            <a:br>
              <a:rPr lang="en-GB" dirty="0"/>
            </a:br>
            <a:r>
              <a:rPr lang="en-GB" dirty="0" smtClean="0"/>
              <a:t>Types of Pictorial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3D drawings that show us an object in the different planes; the x, y and z axis and allows us to see information relating to the Length, Width and Height of an object.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Isometric - Objects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1pt and 2pt perspective - Scenes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Oblique - Objects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Planometric</a:t>
            </a:r>
            <a:r>
              <a:rPr lang="en-GB" dirty="0" smtClean="0"/>
              <a:t> - Interiors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0072" y="3717032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Sketch each of these out and identify angles of significant points.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29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Engineering – </a:t>
            </a:r>
            <a:br>
              <a:rPr lang="en-GB" dirty="0"/>
            </a:br>
            <a:r>
              <a:rPr lang="en-GB" dirty="0" smtClean="0"/>
              <a:t>Types of Pictorial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6" t="17595" r="26363" b="67293"/>
          <a:stretch/>
        </p:blipFill>
        <p:spPr bwMode="auto">
          <a:xfrm>
            <a:off x="539552" y="1844824"/>
            <a:ext cx="2643499" cy="120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72" t="39690" r="17314" b="29126"/>
          <a:stretch>
            <a:fillRect/>
          </a:stretch>
        </p:blipFill>
        <p:spPr bwMode="auto">
          <a:xfrm>
            <a:off x="1619250" y="3883026"/>
            <a:ext cx="24161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1692275" y="3983038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Gill Sans MT" pitchFamily="34" charset="0"/>
              </a:rPr>
              <a:t>E</a:t>
            </a:r>
          </a:p>
        </p:txBody>
      </p:sp>
      <p:sp>
        <p:nvSpPr>
          <p:cNvPr id="12" name="TextBox 22"/>
          <p:cNvSpPr txBox="1">
            <a:spLocks noChangeArrowheads="1"/>
          </p:cNvSpPr>
          <p:nvPr/>
        </p:nvSpPr>
        <p:spPr bwMode="auto">
          <a:xfrm>
            <a:off x="4529663" y="1476524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GB" dirty="0">
                <a:latin typeface="Gill Sans MT" pitchFamily="34" charset="0"/>
              </a:rPr>
              <a:t>B</a:t>
            </a: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539552" y="1826600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GB" dirty="0">
                <a:latin typeface="Gill Sans MT" pitchFamily="34" charset="0"/>
              </a:rPr>
              <a:t>A</a:t>
            </a: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04" t="31359" r="14069" b="50726"/>
          <a:stretch/>
        </p:blipFill>
        <p:spPr bwMode="auto">
          <a:xfrm>
            <a:off x="4453958" y="1634363"/>
            <a:ext cx="1957941" cy="141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72" t="39690" r="17314" b="29126"/>
          <a:stretch>
            <a:fillRect/>
          </a:stretch>
        </p:blipFill>
        <p:spPr bwMode="auto">
          <a:xfrm>
            <a:off x="1632554" y="3881498"/>
            <a:ext cx="24161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1705579" y="3981510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Gill Sans MT" pitchFamily="34" charset="0"/>
              </a:rPr>
              <a:t>E</a:t>
            </a: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6" t="49458" r="14069" b="5861"/>
          <a:stretch/>
        </p:blipFill>
        <p:spPr bwMode="auto">
          <a:xfrm>
            <a:off x="4529663" y="3257015"/>
            <a:ext cx="3640294" cy="307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72" t="39690" r="17314" b="29126"/>
          <a:stretch>
            <a:fillRect/>
          </a:stretch>
        </p:blipFill>
        <p:spPr bwMode="auto">
          <a:xfrm>
            <a:off x="655847" y="3493165"/>
            <a:ext cx="3569094" cy="287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1114585" y="3796566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Gill Sans MT" pitchFamily="34" charset="0"/>
              </a:rPr>
              <a:t>E</a:t>
            </a:r>
          </a:p>
        </p:txBody>
      </p:sp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4767978" y="4853841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GB" dirty="0">
                <a:latin typeface="Gill Sans MT" pitchFamily="34" charset="0"/>
              </a:rPr>
              <a:t>D</a:t>
            </a: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7020272" y="3493165"/>
            <a:ext cx="503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GB" dirty="0">
                <a:latin typeface="Gill Sans MT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21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Engineering – </a:t>
            </a:r>
            <a:br>
              <a:rPr lang="en-GB" dirty="0"/>
            </a:br>
            <a:r>
              <a:rPr lang="en-GB" dirty="0" smtClean="0"/>
              <a:t>Assembled and Exploded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can be Orthographic or Pictorial and they have one purpose. 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Assembled: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Exploded:</a:t>
            </a:r>
            <a:endParaRPr lang="en-GB" dirty="0"/>
          </a:p>
        </p:txBody>
      </p:sp>
      <p:pic>
        <p:nvPicPr>
          <p:cNvPr id="2052" name="Picture 4" descr="https://cdn.tutsplus.com/vector/uploads/legacy/tuts/127_Exploded_Isometric/image07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89040"/>
            <a:ext cx="3456384" cy="271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cdn.tutsplus.com/vector/uploads/legacy/tuts/127_Exploded_Isometric/image07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2309341" cy="230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payload40.cargocollective.com/1/5/169490/3104779/Final%20Assembly%202%20Exploded%20Drawing_64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31819"/>
            <a:ext cx="1616266" cy="249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84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Engineering – </a:t>
            </a:r>
            <a:br>
              <a:rPr lang="en-GB" dirty="0"/>
            </a:br>
            <a:r>
              <a:rPr lang="en-GB" dirty="0" smtClean="0"/>
              <a:t>Assembled and Exploded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can be orthographic or Pictorial and they both have one purpose.</a:t>
            </a:r>
          </a:p>
          <a:p>
            <a:pPr marL="0" indent="0">
              <a:buNone/>
            </a:pPr>
            <a:r>
              <a:rPr lang="en-GB" dirty="0"/>
              <a:t>Assembled</a:t>
            </a:r>
            <a:r>
              <a:rPr lang="en-GB" dirty="0" smtClean="0"/>
              <a:t>:   To show what an object looks </a:t>
            </a:r>
          </a:p>
          <a:p>
            <a:pPr marL="0" indent="0">
              <a:buNone/>
            </a:pPr>
            <a:r>
              <a:rPr lang="en-GB" dirty="0"/>
              <a:t>l</a:t>
            </a:r>
            <a:r>
              <a:rPr lang="en-GB" dirty="0" smtClean="0"/>
              <a:t>ike from a variety of different views both 2D </a:t>
            </a:r>
          </a:p>
          <a:p>
            <a:pPr marL="0" indent="0">
              <a:buNone/>
            </a:pPr>
            <a:r>
              <a:rPr lang="en-GB" dirty="0" smtClean="0"/>
              <a:t>and 3D.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Exploded</a:t>
            </a:r>
            <a:r>
              <a:rPr lang="en-GB" dirty="0" smtClean="0"/>
              <a:t>:   To show how an object fits </a:t>
            </a:r>
          </a:p>
          <a:p>
            <a:pPr marL="0" indent="0">
              <a:buNone/>
            </a:pPr>
            <a:r>
              <a:rPr lang="en-GB" dirty="0" smtClean="0"/>
              <a:t>together in a variety of different ways both</a:t>
            </a:r>
          </a:p>
          <a:p>
            <a:pPr marL="0" indent="0">
              <a:buNone/>
            </a:pPr>
            <a:r>
              <a:rPr lang="en-GB" dirty="0" smtClean="0"/>
              <a:t>2D and 3D.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4" descr="https://cdn.tutsplus.com/vector/uploads/legacy/tuts/127_Exploded_Isometric/image07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561" y="3861048"/>
            <a:ext cx="219951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cdn.tutsplus.com/vector/uploads/legacy/tuts/127_Exploded_Isometric/image07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44824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71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106</TotalTime>
  <Words>601</Words>
  <Application>Microsoft Office PowerPoint</Application>
  <PresentationFormat>On-screen Show (4:3)</PresentationFormat>
  <Paragraphs>97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Higher Graphic Communication</vt:lpstr>
      <vt:lpstr>What you needs to know about Engineering</vt:lpstr>
      <vt:lpstr>Detailed Views within  Engineering Production Drawings</vt:lpstr>
      <vt:lpstr>Detailed Views within  Engineering Production Drawings</vt:lpstr>
      <vt:lpstr>Engineering –  Types of Pictorial</vt:lpstr>
      <vt:lpstr>Engineering –  Types of Pictorial</vt:lpstr>
      <vt:lpstr>Engineering –  Types of Pictorial</vt:lpstr>
      <vt:lpstr>Engineering –  Assembled and Exploded Views</vt:lpstr>
      <vt:lpstr>Engineering –  Assembled and Exploded Views</vt:lpstr>
      <vt:lpstr>Engineering –  True Shapes, Lengths, Auxiliary Views</vt:lpstr>
      <vt:lpstr>Engineering –  True Shapes, Lengths, Auxiliary Views</vt:lpstr>
      <vt:lpstr>Engineering –  Surface Development</vt:lpstr>
      <vt:lpstr>Engineering –  Surface Development</vt:lpstr>
      <vt:lpstr>Engineering –  Surface Development</vt:lpstr>
      <vt:lpstr>Engineering –  Sectional Views</vt:lpstr>
      <vt:lpstr>Engineering –  Sectional Views</vt:lpstr>
      <vt:lpstr>Engineering –  Sectional Views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Graphic Communication</dc:title>
  <dc:creator>TannerN</dc:creator>
  <cp:lastModifiedBy>TannerN</cp:lastModifiedBy>
  <cp:revision>8</cp:revision>
  <dcterms:created xsi:type="dcterms:W3CDTF">2015-01-13T07:55:34Z</dcterms:created>
  <dcterms:modified xsi:type="dcterms:W3CDTF">2015-01-20T15:25:42Z</dcterms:modified>
</cp:coreProperties>
</file>