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330C7-2D6A-4415-AE8E-DC7E0CCAD7F0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EE125-6CEB-4B49-8A44-921A6EA44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2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1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9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9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5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BC7A-804F-45F8-AEE3-34181617C65C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3B05-B4F4-4543-BF3D-94D1239BB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 Man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1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/>
              <a:t>In an advert, a car manufacturer describes their new sports car as  “aesthetically pleasing</a:t>
            </a:r>
            <a:r>
              <a:rPr lang="en-GB" dirty="0" smtClean="0"/>
              <a:t>”.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List </a:t>
            </a:r>
            <a:r>
              <a:rPr lang="en-GB" b="1" dirty="0"/>
              <a:t>four</a:t>
            </a:r>
            <a:r>
              <a:rPr lang="en-GB" dirty="0"/>
              <a:t> </a:t>
            </a:r>
            <a:r>
              <a:rPr lang="en-GB" i="1" dirty="0"/>
              <a:t>aesthetic</a:t>
            </a:r>
            <a:r>
              <a:rPr lang="en-GB" dirty="0"/>
              <a:t> factors which could affect </a:t>
            </a:r>
            <a:r>
              <a:rPr lang="en-GB" dirty="0" err="1" smtClean="0"/>
              <a:t>thesales</a:t>
            </a:r>
            <a:r>
              <a:rPr lang="en-GB" dirty="0" smtClean="0"/>
              <a:t> </a:t>
            </a:r>
            <a:r>
              <a:rPr lang="en-GB" dirty="0"/>
              <a:t>of a sports car.	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t="40364" r="32799" b="22311"/>
          <a:stretch>
            <a:fillRect/>
          </a:stretch>
        </p:blipFill>
        <p:spPr bwMode="auto">
          <a:xfrm>
            <a:off x="3347864" y="2492896"/>
            <a:ext cx="5607496" cy="26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8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 hand held food blender for use in the kitchen is shown below. The designer would have to consider </a:t>
            </a:r>
            <a:r>
              <a:rPr lang="en-GB" b="1" dirty="0"/>
              <a:t>three</a:t>
            </a:r>
            <a:r>
              <a:rPr lang="en-GB" dirty="0"/>
              <a:t> areas of </a:t>
            </a:r>
            <a:r>
              <a:rPr lang="en-GB" dirty="0" smtClean="0"/>
              <a:t>ergonomics.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a) State </a:t>
            </a:r>
            <a:r>
              <a:rPr lang="en-GB" b="1" dirty="0"/>
              <a:t>two</a:t>
            </a:r>
            <a:r>
              <a:rPr lang="en-GB" dirty="0"/>
              <a:t> aspects of physiology which </a:t>
            </a:r>
            <a:r>
              <a:rPr lang="en-GB" dirty="0" smtClean="0"/>
              <a:t>would </a:t>
            </a:r>
            <a:r>
              <a:rPr lang="en-GB" dirty="0"/>
              <a:t>have been considered.		2 marks</a:t>
            </a:r>
          </a:p>
          <a:p>
            <a:pPr marL="0" indent="0">
              <a:buNone/>
            </a:pPr>
            <a:r>
              <a:rPr lang="en-GB" dirty="0"/>
              <a:t>b) State </a:t>
            </a:r>
            <a:r>
              <a:rPr lang="en-GB" b="1" dirty="0"/>
              <a:t>two</a:t>
            </a:r>
            <a:r>
              <a:rPr lang="en-GB" dirty="0"/>
              <a:t> pieces of anthropometric </a:t>
            </a:r>
            <a:r>
              <a:rPr lang="en-GB" dirty="0" smtClean="0"/>
              <a:t>data </a:t>
            </a:r>
            <a:r>
              <a:rPr lang="en-GB" dirty="0"/>
              <a:t>which would have been required   	2 marks</a:t>
            </a:r>
          </a:p>
          <a:p>
            <a:pPr marL="0" indent="0">
              <a:buNone/>
            </a:pPr>
            <a:r>
              <a:rPr lang="en-GB" dirty="0"/>
              <a:t>c) State </a:t>
            </a:r>
            <a:r>
              <a:rPr lang="en-GB" b="1" dirty="0"/>
              <a:t>two</a:t>
            </a:r>
            <a:r>
              <a:rPr lang="en-GB" dirty="0"/>
              <a:t> aspects of psychology which would have been considered 		2 marks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1" name="Picture 3" descr="braun-stick-blender-mr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.  </a:t>
            </a:r>
            <a:r>
              <a:rPr lang="en-GB" dirty="0"/>
              <a:t>The ability to generate ideas is an important aspect of a designer’s work</a:t>
            </a:r>
            <a:r>
              <a:rPr lang="en-GB" dirty="0" smtClean="0"/>
              <a:t>.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a) State </a:t>
            </a:r>
            <a:r>
              <a:rPr lang="en-GB" b="1" dirty="0"/>
              <a:t>two </a:t>
            </a:r>
            <a:r>
              <a:rPr lang="en-GB" dirty="0"/>
              <a:t>idea generation techniques.		</a:t>
            </a:r>
            <a:r>
              <a:rPr lang="en-GB" dirty="0" smtClean="0"/>
              <a:t>							</a:t>
            </a:r>
            <a:r>
              <a:rPr lang="en-GB" b="1" dirty="0" smtClean="0"/>
              <a:t>(</a:t>
            </a:r>
            <a:r>
              <a:rPr lang="en-GB" b="1" dirty="0"/>
              <a:t>2)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b) Describe </a:t>
            </a:r>
            <a:r>
              <a:rPr lang="en-GB" b="1" dirty="0"/>
              <a:t>one </a:t>
            </a:r>
            <a:r>
              <a:rPr lang="en-GB" dirty="0"/>
              <a:t>of these techniques.					</a:t>
            </a:r>
            <a:r>
              <a:rPr lang="en-GB" dirty="0" smtClean="0"/>
              <a:t>					</a:t>
            </a:r>
            <a:r>
              <a:rPr lang="en-GB" b="1" dirty="0" smtClean="0"/>
              <a:t>(</a:t>
            </a:r>
            <a:r>
              <a:rPr lang="en-GB" b="1" dirty="0"/>
              <a:t>3)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12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each type of model shown, state: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Arial" pitchFamily="34" charset="0"/>
              <a:buAutoNum type="alphaLcParenBoth"/>
            </a:pPr>
            <a:r>
              <a:rPr lang="en-GB" dirty="0" smtClean="0"/>
              <a:t>the </a:t>
            </a:r>
            <a:r>
              <a:rPr lang="en-GB" dirty="0"/>
              <a:t>stage in the design process when it would be used; </a:t>
            </a:r>
            <a:r>
              <a:rPr lang="en-GB" dirty="0" smtClean="0"/>
              <a:t>						</a:t>
            </a:r>
            <a:r>
              <a:rPr lang="en-GB" b="1" dirty="0" smtClean="0"/>
              <a:t>(4)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</a:t>
            </a:r>
            <a:r>
              <a:rPr lang="en-GB" dirty="0"/>
              <a:t>		</a:t>
            </a: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(b) the </a:t>
            </a:r>
            <a:r>
              <a:rPr lang="en-GB" b="1" dirty="0"/>
              <a:t>advantages </a:t>
            </a:r>
            <a:r>
              <a:rPr lang="en-GB" dirty="0"/>
              <a:t>to be gained by modelling at that stage			</a:t>
            </a:r>
            <a:r>
              <a:rPr lang="en-GB" dirty="0" smtClean="0"/>
              <a:t>				</a:t>
            </a:r>
            <a:r>
              <a:rPr lang="en-GB" b="1" dirty="0" smtClean="0"/>
              <a:t>(</a:t>
            </a:r>
            <a:r>
              <a:rPr lang="en-GB" b="1" dirty="0"/>
              <a:t>4)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6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95" y="708819"/>
            <a:ext cx="21526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8" y="604837"/>
            <a:ext cx="1585912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8" y="3593256"/>
            <a:ext cx="27781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1069"/>
            <a:ext cx="217487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4074" y="26469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 </a:t>
            </a:r>
            <a:r>
              <a:rPr lang="en-GB" dirty="0"/>
              <a:t>Sketch model from card	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03354" y="26469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  </a:t>
            </a:r>
            <a:r>
              <a:rPr lang="en-GB" dirty="0"/>
              <a:t>Block model made from </a:t>
            </a:r>
            <a:r>
              <a:rPr lang="en-GB" dirty="0" err="1"/>
              <a:t>styrofoam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50058" y="530140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  </a:t>
            </a:r>
            <a:r>
              <a:rPr lang="en-GB" dirty="0"/>
              <a:t>Rapid prototype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46730" y="53014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  </a:t>
            </a:r>
            <a:r>
              <a:rPr lang="en-GB" dirty="0"/>
              <a:t>CAD model	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376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6900" cy="35569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The Kitchen bread bin shown below is mainly constructed from </a:t>
            </a:r>
            <a:r>
              <a:rPr lang="en-GB" dirty="0" smtClean="0"/>
              <a:t>timber. </a:t>
            </a:r>
            <a:r>
              <a:rPr lang="en-GB" dirty="0" smtClean="0"/>
              <a:t>A butt joint has been used at corner A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smtClean="0"/>
              <a:t>a)	</a:t>
            </a:r>
            <a:r>
              <a:rPr lang="en-GB" sz="3400" dirty="0" smtClean="0"/>
              <a:t>St </a:t>
            </a:r>
            <a:r>
              <a:rPr lang="en-GB" sz="3400" dirty="0"/>
              <a:t>ate the name of another suitable joint that could be used at </a:t>
            </a:r>
            <a:r>
              <a:rPr lang="en-GB" sz="3400" dirty="0" smtClean="0"/>
              <a:t>A.</a:t>
            </a:r>
          </a:p>
          <a:p>
            <a:pPr marL="0" indent="0">
              <a:buNone/>
            </a:pPr>
            <a:r>
              <a:rPr lang="en-GB" sz="3400" dirty="0"/>
              <a:t>	</a:t>
            </a:r>
            <a:r>
              <a:rPr lang="en-GB" sz="3400" dirty="0" smtClean="0"/>
              <a:t>Describe </a:t>
            </a:r>
            <a:r>
              <a:rPr lang="en-GB" sz="3400" dirty="0"/>
              <a:t>the stages of manufacture for your chosen joint at A.</a:t>
            </a:r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(b)	State why melamine faced MDF is a suitable material for the base of the bread bin.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(c)	State why aluminium is a suitable material for the handle on the lid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(d)	State the name of a suitable finish that could be applied to the bread bin.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514350" indent="-514350">
              <a:buAutoNum type="alphaLcParenBoth" startAt="5"/>
            </a:pPr>
            <a:r>
              <a:rPr lang="en-GB" dirty="0" smtClean="0"/>
              <a:t>State </a:t>
            </a:r>
            <a:r>
              <a:rPr lang="en-GB" dirty="0"/>
              <a:t>the name of a power tool which could have been used to produce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the </a:t>
            </a:r>
            <a:r>
              <a:rPr lang="en-GB" dirty="0"/>
              <a:t>rounded edges of the lid.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73500" y="4572000"/>
            <a:ext cx="3086100" cy="2286000"/>
            <a:chOff x="1800" y="2160"/>
            <a:chExt cx="4860" cy="36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9" t="26024" r="34900" b="19037"/>
            <a:stretch>
              <a:fillRect/>
            </a:stretch>
          </p:blipFill>
          <p:spPr bwMode="auto">
            <a:xfrm>
              <a:off x="1800" y="2340"/>
              <a:ext cx="4860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00" y="2160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49878" r="54462" b="5278"/>
          <a:stretch>
            <a:fillRect/>
          </a:stretch>
        </p:blipFill>
        <p:spPr bwMode="auto">
          <a:xfrm>
            <a:off x="7188200" y="4216400"/>
            <a:ext cx="14859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473700" y="6045200"/>
            <a:ext cx="571500" cy="5715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045200" y="5588000"/>
            <a:ext cx="1143000" cy="571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16800" y="5588000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Corner 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647054" y="1750571"/>
            <a:ext cx="457200" cy="4123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(9)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6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168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Des Man 1</vt:lpstr>
      <vt:lpstr>Question 1</vt:lpstr>
      <vt:lpstr>Question 2</vt:lpstr>
      <vt:lpstr>Question 3</vt:lpstr>
      <vt:lpstr>Question 4</vt:lpstr>
      <vt:lpstr>PowerPoint Presentation</vt:lpstr>
      <vt:lpstr>Question 5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Man 1</dc:title>
  <dc:creator>TannerN</dc:creator>
  <cp:lastModifiedBy>TannerN</cp:lastModifiedBy>
  <cp:revision>2</cp:revision>
  <dcterms:created xsi:type="dcterms:W3CDTF">2015-05-13T15:02:59Z</dcterms:created>
  <dcterms:modified xsi:type="dcterms:W3CDTF">2015-05-13T15:50:08Z</dcterms:modified>
</cp:coreProperties>
</file>