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3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C5AC-3C4D-41F8-AF08-8757BC9061CA}" type="datetimeFigureOut">
              <a:rPr lang="en-GB" smtClean="0"/>
              <a:t>12/01/2016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EF8D-EFB1-4C93-939C-0D9E3A5829E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C5AC-3C4D-41F8-AF08-8757BC9061CA}" type="datetimeFigureOut">
              <a:rPr lang="en-GB" smtClean="0"/>
              <a:t>12/01/2016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EF8D-EFB1-4C93-939C-0D9E3A5829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C5AC-3C4D-41F8-AF08-8757BC9061CA}" type="datetimeFigureOut">
              <a:rPr lang="en-GB" smtClean="0"/>
              <a:t>12/01/2016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EF8D-EFB1-4C93-939C-0D9E3A5829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C5AC-3C4D-41F8-AF08-8757BC9061CA}" type="datetimeFigureOut">
              <a:rPr lang="en-GB" smtClean="0"/>
              <a:t>12/01/2016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EF8D-EFB1-4C93-939C-0D9E3A5829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C5AC-3C4D-41F8-AF08-8757BC9061CA}" type="datetimeFigureOut">
              <a:rPr lang="en-GB" smtClean="0"/>
              <a:t>12/01/2016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EF8D-EFB1-4C93-939C-0D9E3A5829E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C5AC-3C4D-41F8-AF08-8757BC9061CA}" type="datetimeFigureOut">
              <a:rPr lang="en-GB" smtClean="0"/>
              <a:t>12/01/2016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EF8D-EFB1-4C93-939C-0D9E3A5829E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C5AC-3C4D-41F8-AF08-8757BC9061CA}" type="datetimeFigureOut">
              <a:rPr lang="en-GB" smtClean="0"/>
              <a:t>12/01/2016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EF8D-EFB1-4C93-939C-0D9E3A5829E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C5AC-3C4D-41F8-AF08-8757BC9061CA}" type="datetimeFigureOut">
              <a:rPr lang="en-GB" smtClean="0"/>
              <a:t>12/01/2016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EF8D-EFB1-4C93-939C-0D9E3A5829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C5AC-3C4D-41F8-AF08-8757BC9061CA}" type="datetimeFigureOut">
              <a:rPr lang="en-GB" smtClean="0"/>
              <a:t>12/01/2016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EF8D-EFB1-4C93-939C-0D9E3A5829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C5AC-3C4D-41F8-AF08-8757BC9061CA}" type="datetimeFigureOut">
              <a:rPr lang="en-GB" smtClean="0"/>
              <a:t>12/01/2016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EF8D-EFB1-4C93-939C-0D9E3A5829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C5AC-3C4D-41F8-AF08-8757BC9061CA}" type="datetimeFigureOut">
              <a:rPr lang="en-GB" smtClean="0"/>
              <a:t>12/01/2016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EF8D-EFB1-4C93-939C-0D9E3A5829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E6C5AC-3C4D-41F8-AF08-8757BC9061CA}" type="datetimeFigureOut">
              <a:rPr lang="en-GB" smtClean="0"/>
              <a:t>12/01/2016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2C2EF8D-EFB1-4C93-939C-0D9E3A5829E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intellectual-property-non-disclosure-agreemen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intellectual-property-an-overview/protect-your-intellectual-propert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patent-your-invention" TargetMode="External"/><Relationship Id="rId2" Type="http://schemas.openxmlformats.org/officeDocument/2006/relationships/hyperlink" Target="https://www.gov.uk/copyrigh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register-a-desig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defend-your-intellectual-proper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Graphic Ownership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Digital Rights Management</a:t>
            </a:r>
          </a:p>
          <a:p>
            <a:r>
              <a:rPr lang="en-GB" dirty="0" smtClean="0"/>
              <a:t>Intellectual Property Rights.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8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PROTECTED?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US" dirty="0"/>
              <a:t>Inventions and products, </a:t>
            </a:r>
            <a:r>
              <a:rPr lang="en-US" dirty="0" err="1"/>
              <a:t>eg</a:t>
            </a:r>
            <a:r>
              <a:rPr lang="en-US" dirty="0"/>
              <a:t> machines and machine parts, tools, </a:t>
            </a:r>
            <a:r>
              <a:rPr lang="en-US" dirty="0" smtClean="0"/>
              <a:t>medicines.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TIME TO ALLOW FOR APPLICATION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5 Years</a:t>
            </a:r>
            <a:endParaRPr lang="en-GB" dirty="0"/>
          </a:p>
        </p:txBody>
      </p:sp>
      <p:pic>
        <p:nvPicPr>
          <p:cNvPr id="4098" name="Picture 2" descr="http://i.dailymail.co.uk/i/pix/2014/09/04/1409819128508_wps_5_Dyson_graph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36" y="3212976"/>
            <a:ext cx="2520280" cy="31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Using more than one type of </a:t>
            </a:r>
            <a:r>
              <a:rPr lang="en-US" b="1" dirty="0" smtClean="0">
                <a:effectLst/>
              </a:rPr>
              <a:t>protection…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More than one type of protection could be linked to a single product, </a:t>
            </a:r>
            <a:r>
              <a:rPr lang="en-US" dirty="0" err="1"/>
              <a:t>eg</a:t>
            </a:r>
            <a:r>
              <a:rPr lang="en-US" dirty="0"/>
              <a:t> you could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register the name and logo as a trade mark</a:t>
            </a:r>
          </a:p>
          <a:p>
            <a:r>
              <a:rPr lang="en-US" dirty="0"/>
              <a:t>protect a product’s unique shape as a registered design</a:t>
            </a:r>
          </a:p>
          <a:p>
            <a:r>
              <a:rPr lang="en-US" dirty="0"/>
              <a:t>patent a completely new working part</a:t>
            </a:r>
          </a:p>
          <a:p>
            <a:r>
              <a:rPr lang="en-US" dirty="0"/>
              <a:t>use copyright to protect drawings of the </a:t>
            </a:r>
            <a:r>
              <a:rPr lang="en-US" dirty="0" smtClean="0"/>
              <a:t>product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Keep </a:t>
            </a:r>
            <a:r>
              <a:rPr lang="en-US" dirty="0"/>
              <a:t>these types of intellectual property secret until they’re registered. If you need to discuss your idea with someone, use a </a:t>
            </a:r>
            <a:r>
              <a:rPr lang="en-US" dirty="0">
                <a:hlinkClick r:id="rId2"/>
              </a:rPr>
              <a:t>non-disclosure agreement</a:t>
            </a:r>
            <a:r>
              <a:rPr 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7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600200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sz="4000" dirty="0" smtClean="0"/>
              <a:t>Types of </a:t>
            </a:r>
            <a:r>
              <a:rPr lang="en-GB" sz="4000" dirty="0" smtClean="0"/>
              <a:t>Graphic Ownership </a:t>
            </a:r>
            <a:r>
              <a:rPr lang="en-GB" sz="4000" dirty="0" smtClean="0"/>
              <a:t>a Graphic Designer </a:t>
            </a:r>
            <a:r>
              <a:rPr lang="en-GB" sz="4000" dirty="0" smtClean="0"/>
              <a:t>u</a:t>
            </a:r>
            <a:r>
              <a:rPr lang="en-GB" sz="4000" dirty="0" smtClean="0"/>
              <a:t>ses</a:t>
            </a:r>
            <a:r>
              <a:rPr lang="en-GB" sz="4000" dirty="0" smtClean="0"/>
              <a:t>…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Copyright</a:t>
            </a:r>
          </a:p>
          <a:p>
            <a:pPr lvl="1"/>
            <a:r>
              <a:rPr lang="en-GB" dirty="0" smtClean="0"/>
              <a:t>Photos</a:t>
            </a:r>
          </a:p>
          <a:p>
            <a:pPr lvl="1"/>
            <a:r>
              <a:rPr lang="en-GB" dirty="0" smtClean="0"/>
              <a:t>Images – Art Work</a:t>
            </a:r>
          </a:p>
          <a:p>
            <a:pPr lvl="1"/>
            <a:r>
              <a:rPr lang="en-GB" dirty="0" smtClean="0"/>
              <a:t>Logos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Trademark</a:t>
            </a:r>
          </a:p>
          <a:p>
            <a:pPr lvl="1"/>
            <a:r>
              <a:rPr lang="en-GB" dirty="0" smtClean="0"/>
              <a:t>Their brand/identity through a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600200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sz="4000" dirty="0" smtClean="0"/>
              <a:t>Types of </a:t>
            </a:r>
            <a:r>
              <a:rPr lang="en-GB" sz="4000" dirty="0" smtClean="0"/>
              <a:t>Graphic Ownership an Architect u</a:t>
            </a:r>
            <a:r>
              <a:rPr lang="en-GB" sz="4000" dirty="0" smtClean="0"/>
              <a:t>ses</a:t>
            </a:r>
            <a:r>
              <a:rPr lang="en-GB" sz="4000" dirty="0" smtClean="0"/>
              <a:t>…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Copyright</a:t>
            </a:r>
          </a:p>
          <a:p>
            <a:pPr lvl="1"/>
            <a:r>
              <a:rPr lang="en-GB" dirty="0" smtClean="0"/>
              <a:t>Initial ideas of a building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Trademark</a:t>
            </a:r>
          </a:p>
          <a:p>
            <a:pPr lvl="1"/>
            <a:r>
              <a:rPr lang="en-GB" dirty="0" smtClean="0"/>
              <a:t>Their company logo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Registered Design</a:t>
            </a:r>
          </a:p>
          <a:p>
            <a:pPr lvl="1"/>
            <a:r>
              <a:rPr lang="en-GB" dirty="0" smtClean="0"/>
              <a:t>Plans for a building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600200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sz="4000" dirty="0" smtClean="0"/>
              <a:t>Types of </a:t>
            </a:r>
            <a:r>
              <a:rPr lang="en-GB" sz="4000" dirty="0" smtClean="0"/>
              <a:t>Graphic Ownership a Design Engineer u</a:t>
            </a:r>
            <a:r>
              <a:rPr lang="en-GB" sz="4000" dirty="0" smtClean="0"/>
              <a:t>ses</a:t>
            </a:r>
            <a:r>
              <a:rPr lang="en-GB" sz="4000" dirty="0" smtClean="0"/>
              <a:t>…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Copyright</a:t>
            </a:r>
          </a:p>
          <a:p>
            <a:pPr lvl="1"/>
            <a:r>
              <a:rPr lang="en-GB" dirty="0" smtClean="0"/>
              <a:t>Initial concepts sketches</a:t>
            </a:r>
            <a:endParaRPr lang="en-GB" dirty="0"/>
          </a:p>
          <a:p>
            <a:r>
              <a:rPr lang="en-GB" dirty="0" smtClean="0"/>
              <a:t>Design Rights</a:t>
            </a:r>
          </a:p>
          <a:p>
            <a:pPr lvl="1"/>
            <a:r>
              <a:rPr lang="en-GB" dirty="0" smtClean="0"/>
              <a:t>Early design shapes, idea </a:t>
            </a:r>
            <a:r>
              <a:rPr lang="en-GB" dirty="0" smtClean="0"/>
              <a:t>w</a:t>
            </a:r>
            <a:r>
              <a:rPr lang="en-GB" dirty="0" smtClean="0"/>
              <a:t>orking drawings</a:t>
            </a:r>
            <a:endParaRPr lang="en-GB" dirty="0" smtClean="0"/>
          </a:p>
          <a:p>
            <a:r>
              <a:rPr lang="en-GB" dirty="0" smtClean="0"/>
              <a:t>Trademark</a:t>
            </a:r>
          </a:p>
          <a:p>
            <a:pPr lvl="1"/>
            <a:r>
              <a:rPr lang="en-GB" dirty="0" smtClean="0"/>
              <a:t>The product to their company.</a:t>
            </a:r>
            <a:endParaRPr lang="en-GB" dirty="0"/>
          </a:p>
          <a:p>
            <a:r>
              <a:rPr lang="en-GB" dirty="0" smtClean="0"/>
              <a:t>Registered Design</a:t>
            </a:r>
          </a:p>
          <a:p>
            <a:pPr lvl="1"/>
            <a:r>
              <a:rPr lang="en-GB" dirty="0" smtClean="0"/>
              <a:t>Protecting the 3D physical form of their product, working drawings</a:t>
            </a:r>
            <a:endParaRPr lang="en-GB" dirty="0"/>
          </a:p>
          <a:p>
            <a:r>
              <a:rPr lang="en-GB" dirty="0" smtClean="0"/>
              <a:t>Patents</a:t>
            </a:r>
          </a:p>
          <a:p>
            <a:pPr lvl="1"/>
            <a:r>
              <a:rPr lang="en-GB" dirty="0" smtClean="0"/>
              <a:t>New </a:t>
            </a:r>
            <a:r>
              <a:rPr lang="en-GB" dirty="0"/>
              <a:t>T</a:t>
            </a:r>
            <a:r>
              <a:rPr lang="en-GB" dirty="0" smtClean="0"/>
              <a:t>echnology within their product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 What intellectual property </a:t>
            </a:r>
            <a:r>
              <a:rPr lang="en-GB" b="1" dirty="0" smtClean="0">
                <a:effectLst/>
              </a:rPr>
              <a:t>is…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Having the right type of intellectual property protection helps you </a:t>
            </a:r>
            <a:r>
              <a:rPr lang="en-US" dirty="0" smtClean="0"/>
              <a:t>to stop </a:t>
            </a:r>
            <a:r>
              <a:rPr lang="en-US" dirty="0"/>
              <a:t>people stealing or copying:</a:t>
            </a:r>
          </a:p>
          <a:p>
            <a:r>
              <a:rPr lang="en-US" dirty="0"/>
              <a:t>the names of your products or brands</a:t>
            </a:r>
          </a:p>
          <a:p>
            <a:r>
              <a:rPr lang="en-US" dirty="0"/>
              <a:t>your inventions</a:t>
            </a:r>
          </a:p>
          <a:p>
            <a:r>
              <a:rPr lang="en-US" dirty="0"/>
              <a:t>the design or look of your products</a:t>
            </a:r>
          </a:p>
          <a:p>
            <a:r>
              <a:rPr lang="en-US" dirty="0"/>
              <a:t>things you write, make or produce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Copyright</a:t>
            </a:r>
            <a:r>
              <a:rPr lang="en-US" dirty="0"/>
              <a:t>, patents, designs and trade marks are all </a:t>
            </a:r>
            <a:r>
              <a:rPr lang="en-US" u="sng" dirty="0">
                <a:hlinkClick r:id="rId2"/>
              </a:rPr>
              <a:t>types of intellectual property protection</a:t>
            </a:r>
            <a:r>
              <a:rPr lang="en-US" dirty="0"/>
              <a:t>. You get some types of protection automatically, others you have to apply </a:t>
            </a:r>
            <a:r>
              <a:rPr lang="en-US" dirty="0" smtClean="0"/>
              <a:t>for.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3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What counts as intellectual </a:t>
            </a:r>
            <a:r>
              <a:rPr lang="en-US" b="1" dirty="0" smtClean="0">
                <a:effectLst/>
              </a:rPr>
              <a:t>property…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Intellectual property is something unique that you physically create. An idea alone is not intellectual property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own intellectual property if you:</a:t>
            </a:r>
          </a:p>
          <a:p>
            <a:r>
              <a:rPr lang="en-US" dirty="0"/>
              <a:t>created it (and it meets the </a:t>
            </a:r>
            <a:r>
              <a:rPr lang="en-US" dirty="0" smtClean="0"/>
              <a:t>requirements for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copyright</a:t>
            </a:r>
            <a:r>
              <a:rPr lang="en-US" dirty="0"/>
              <a:t>, </a:t>
            </a:r>
            <a:r>
              <a:rPr lang="en-US" dirty="0">
                <a:hlinkClick r:id="rId3"/>
              </a:rPr>
              <a:t>a patent</a:t>
            </a:r>
            <a:r>
              <a:rPr lang="en-US" dirty="0"/>
              <a:t> or </a:t>
            </a:r>
            <a:r>
              <a:rPr lang="en-US" dirty="0">
                <a:hlinkClick r:id="rId4"/>
              </a:rPr>
              <a:t>a design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You usually won’t own the intellectual property for something you created as part of your work while you were employed by someone else.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2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owns the intellectual </a:t>
            </a:r>
            <a:r>
              <a:rPr lang="en-GB" dirty="0" smtClean="0"/>
              <a:t>Property…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Intellectual property can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have more than one owner</a:t>
            </a:r>
          </a:p>
          <a:p>
            <a:r>
              <a:rPr lang="en-US" dirty="0"/>
              <a:t>belong to people or businesses</a:t>
            </a:r>
          </a:p>
          <a:p>
            <a:r>
              <a:rPr lang="en-US" dirty="0"/>
              <a:t>be sold or transferred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US" dirty="0"/>
              <a:t>Protecting your intellectual property makes it easier to </a:t>
            </a:r>
            <a:r>
              <a:rPr lang="en-US" dirty="0">
                <a:hlinkClick r:id="rId2"/>
              </a:rPr>
              <a:t>take legal action against anyone who steals or copies it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Types of </a:t>
            </a:r>
            <a:r>
              <a:rPr lang="en-GB" b="1" dirty="0" smtClean="0">
                <a:effectLst/>
              </a:rPr>
              <a:t>protection…</a:t>
            </a:r>
            <a:r>
              <a:rPr lang="en-GB" b="1" dirty="0">
                <a:effectLst/>
              </a:rPr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type of protection you can get depends on what you’ve created. You get some types of protection automatically, others you have to apply for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b="1" dirty="0"/>
              <a:t>Automatic </a:t>
            </a:r>
            <a:r>
              <a:rPr lang="en-GB" b="1" dirty="0" smtClean="0"/>
              <a:t>protection	</a:t>
            </a:r>
            <a:r>
              <a:rPr lang="en-US" b="1" dirty="0"/>
              <a:t>Protection you have </a:t>
            </a:r>
            <a:r>
              <a:rPr lang="en-US" b="1" dirty="0" smtClean="0"/>
              <a:t>to</a:t>
            </a:r>
          </a:p>
          <a:p>
            <a:pPr marL="0" indent="0">
              <a:buNone/>
            </a:pPr>
            <a:r>
              <a:rPr lang="en-US" b="1" dirty="0" smtClean="0"/>
              <a:t> 				apply for</a:t>
            </a:r>
            <a:endParaRPr lang="en-US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base"/>
            <a:endParaRPr lang="en-GB" b="1" dirty="0">
              <a:effectLst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4293096"/>
            <a:ext cx="7778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95936" y="3356992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4509120"/>
            <a:ext cx="317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Copyright</a:t>
            </a:r>
          </a:p>
          <a:p>
            <a:r>
              <a:rPr lang="en-GB" dirty="0" smtClean="0">
                <a:latin typeface="+mj-lt"/>
              </a:rPr>
              <a:t>Design Right</a:t>
            </a:r>
            <a:endParaRPr lang="en-GB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9137" y="4653136"/>
            <a:ext cx="3170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Trademark</a:t>
            </a:r>
          </a:p>
          <a:p>
            <a:r>
              <a:rPr lang="en-GB" dirty="0" smtClean="0">
                <a:latin typeface="+mj-lt"/>
              </a:rPr>
              <a:t>Patents</a:t>
            </a:r>
          </a:p>
          <a:p>
            <a:r>
              <a:rPr lang="en-GB" dirty="0" smtClean="0">
                <a:latin typeface="+mj-lt"/>
              </a:rPr>
              <a:t>Registered Designs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03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Copyright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PROTECTED?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Writing </a:t>
            </a:r>
            <a:r>
              <a:rPr lang="en-US" dirty="0"/>
              <a:t>and literary works, art, photography, films, TV, music, web content, sound </a:t>
            </a:r>
            <a:r>
              <a:rPr lang="en-US" dirty="0" smtClean="0"/>
              <a:t>recording.</a:t>
            </a:r>
            <a:endParaRPr lang="en-GB" dirty="0"/>
          </a:p>
        </p:txBody>
      </p:sp>
      <p:pic>
        <p:nvPicPr>
          <p:cNvPr id="1026" name="Picture 2" descr="http://niitsu-law.jp/she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775">
            <a:off x="739898" y="3960500"/>
            <a:ext cx="243227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ssets.nydailynews.com/polopoly_fs/1.2249088.1452104709!/img/httpImage/image.jpg_gen/derivatives/gallery_970/prince-george-princess-charlot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185">
            <a:off x="3585250" y="3633410"/>
            <a:ext cx="1533561" cy="230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ohnpricephotography.co.uk/wp/wp-content/uploads/2015/08/jpvide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012">
            <a:off x="5649262" y="3815612"/>
            <a:ext cx="2962451" cy="208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0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Rights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PROTECTED?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Shapes of objects</a:t>
            </a:r>
            <a:endParaRPr lang="en-GB" dirty="0"/>
          </a:p>
        </p:txBody>
      </p:sp>
      <p:pic>
        <p:nvPicPr>
          <p:cNvPr id="2050" name="Picture 2" descr="Febreze sprayer vs. Air Wick spr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387640" cy="301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rocs; Apple vs. Samsung GU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995936" y="2264772"/>
            <a:ext cx="4752528" cy="34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rocs; Apple vs. Samsung GU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1"/>
          <a:stretch/>
        </p:blipFill>
        <p:spPr bwMode="auto">
          <a:xfrm>
            <a:off x="3995936" y="2264771"/>
            <a:ext cx="5148064" cy="37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Trademarks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PROTECTED?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Product names, logos, </a:t>
            </a:r>
            <a:r>
              <a:rPr lang="en-GB" dirty="0" smtClean="0"/>
              <a:t>jingles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TIME TO ALLOW FOR APPLICATION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 months</a:t>
            </a:r>
          </a:p>
        </p:txBody>
      </p:sp>
      <p:pic>
        <p:nvPicPr>
          <p:cNvPr id="3074" name="Picture 2" descr="http://www.gamesbrief.com/assets/logos/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32" y="2492896"/>
            <a:ext cx="17811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conomie.fgov.be/en/binaries/windows_logo_tcm327-60378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3131840" y="3965422"/>
            <a:ext cx="3096344" cy="20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cdonalds.ca/content/dam/Canada/en/product_pages/burgers-sandwiches/hero/hero_big-ma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22704"/>
            <a:ext cx="2736304" cy="253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3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Registered Designs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PROTECTED?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US" dirty="0"/>
              <a:t>Appearance of a product including, shape, packaging, patterns, </a:t>
            </a:r>
            <a:r>
              <a:rPr lang="en-US" dirty="0" err="1"/>
              <a:t>colours</a:t>
            </a:r>
            <a:r>
              <a:rPr lang="en-US" dirty="0"/>
              <a:t>, </a:t>
            </a:r>
            <a:r>
              <a:rPr lang="en-US" dirty="0" smtClean="0"/>
              <a:t>decoration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TIME TO ALLOW FOR APPLICATION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 Months</a:t>
            </a:r>
            <a:endParaRPr lang="en-GB" dirty="0"/>
          </a:p>
        </p:txBody>
      </p:sp>
      <p:sp>
        <p:nvSpPr>
          <p:cNvPr id="4" name="AutoShape 2" descr="https://upload.wikimedia.org/wikipedia/en/8/80/Apple_v_Samsung_design_paten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61" y="3472407"/>
            <a:ext cx="3946724" cy="296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170</TotalTime>
  <Words>428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Graphic Ownership</vt:lpstr>
      <vt:lpstr> What intellectual property is…</vt:lpstr>
      <vt:lpstr>What counts as intellectual property…</vt:lpstr>
      <vt:lpstr>Who owns the intellectual Property…</vt:lpstr>
      <vt:lpstr>Types of protection… </vt:lpstr>
      <vt:lpstr>Copyright</vt:lpstr>
      <vt:lpstr>Design Rights</vt:lpstr>
      <vt:lpstr>Trademarks</vt:lpstr>
      <vt:lpstr>Registered Designs</vt:lpstr>
      <vt:lpstr>Patents</vt:lpstr>
      <vt:lpstr>Using more than one type of protection…</vt:lpstr>
      <vt:lpstr> Types of Graphic Ownership a Graphic Designer uses…</vt:lpstr>
      <vt:lpstr> Types of Graphic Ownership an Architect uses…</vt:lpstr>
      <vt:lpstr> Types of Graphic Ownership a Design Engineer uses…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Intellectual Property Rights</dc:title>
  <dc:creator>TannerN</dc:creator>
  <cp:lastModifiedBy>TannerN</cp:lastModifiedBy>
  <cp:revision>10</cp:revision>
  <dcterms:created xsi:type="dcterms:W3CDTF">2015-12-04T08:12:10Z</dcterms:created>
  <dcterms:modified xsi:type="dcterms:W3CDTF">2016-01-12T10:23:57Z</dcterms:modified>
</cp:coreProperties>
</file>