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6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4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8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1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8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6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3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6266-BB35-4D69-9A3F-BA8C782913A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D00E-1868-4A2E-B2D9-7476B91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01208" y="18550680"/>
            <a:ext cx="11963412" cy="170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320480" cy="61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Design Elements/Principles have been given </a:t>
            </a:r>
            <a:r>
              <a:rPr lang="en-US" sz="2400" dirty="0" smtClean="0"/>
              <a:t>below. Please </a:t>
            </a:r>
            <a:r>
              <a:rPr lang="en-US" sz="2400" dirty="0"/>
              <a:t>refer to “</a:t>
            </a:r>
            <a:r>
              <a:rPr lang="en-US" sz="2400" b="1" dirty="0"/>
              <a:t>Moray Monster Trails</a:t>
            </a:r>
            <a:r>
              <a:rPr lang="en-US" sz="2400" dirty="0"/>
              <a:t>” </a:t>
            </a:r>
            <a:r>
              <a:rPr lang="en-US" sz="2400" dirty="0" smtClean="0"/>
              <a:t>leaflet.</a:t>
            </a:r>
          </a:p>
          <a:p>
            <a:pPr marL="0" indent="0">
              <a:buNone/>
            </a:pPr>
            <a:r>
              <a:rPr lang="en-US" sz="2400" dirty="0" smtClean="0"/>
              <a:t> 1. </a:t>
            </a:r>
            <a:r>
              <a:rPr lang="en-GB" sz="2400" dirty="0" smtClean="0"/>
              <a:t> </a:t>
            </a:r>
            <a:r>
              <a:rPr lang="en-US" sz="2400" dirty="0" smtClean="0"/>
              <a:t>Identify whether the term is a </a:t>
            </a:r>
            <a:r>
              <a:rPr lang="en-US" sz="2400" dirty="0"/>
              <a:t>Design Element or Design </a:t>
            </a:r>
            <a:r>
              <a:rPr lang="en-US" sz="2400" dirty="0" smtClean="0"/>
              <a:t>Principle.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 2. </a:t>
            </a:r>
            <a:r>
              <a:rPr lang="en-US" sz="2400" dirty="0" smtClean="0"/>
              <a:t>Describe </a:t>
            </a:r>
            <a:r>
              <a:rPr lang="en-US" sz="2400" dirty="0"/>
              <a:t>with direct reference to the leaflet, how the design element </a:t>
            </a:r>
            <a:r>
              <a:rPr lang="en-US" sz="2400" dirty="0" smtClean="0"/>
              <a:t>or design </a:t>
            </a:r>
            <a:r>
              <a:rPr lang="en-US" sz="2400" dirty="0"/>
              <a:t>principle has been used in the leaflet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White Space		Balance		Shape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err="1" smtClean="0"/>
              <a:t>Colour</a:t>
            </a:r>
            <a:r>
              <a:rPr lang="en-US" sz="2400" dirty="0" smtClean="0"/>
              <a:t> 			Contrast 		Value</a:t>
            </a:r>
            <a:endParaRPr lang="en-US" sz="2400" dirty="0"/>
          </a:p>
          <a:p>
            <a:pPr marL="0" indent="0" algn="r">
              <a:buNone/>
            </a:pPr>
            <a:r>
              <a:rPr lang="en-GB" sz="2000" b="1" dirty="0" smtClean="0"/>
              <a:t>12 marks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1114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Identify 2 Design Elements and 2 Design Principles and discuss their impact on the page.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71" y="2420888"/>
            <a:ext cx="4176464" cy="19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4962889" cy="23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4924" y="2051556"/>
            <a:ext cx="219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7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</a:t>
            </a:r>
            <a:r>
              <a:rPr lang="en-GB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Label, on the sample text, the typographical features given below.</a:t>
            </a:r>
          </a:p>
          <a:p>
            <a:pPr marL="0" indent="0">
              <a:buNone/>
            </a:pPr>
            <a:r>
              <a:rPr lang="en-GB" sz="2400" dirty="0"/>
              <a:t>(</a:t>
            </a:r>
            <a:r>
              <a:rPr lang="en-GB" sz="2400" i="1" dirty="0"/>
              <a:t>a</a:t>
            </a:r>
            <a:r>
              <a:rPr lang="en-GB" sz="2400" dirty="0"/>
              <a:t>) Typographical features:</a:t>
            </a:r>
          </a:p>
          <a:p>
            <a:r>
              <a:rPr lang="en-GB" sz="2400" dirty="0"/>
              <a:t>• X-height</a:t>
            </a:r>
          </a:p>
          <a:p>
            <a:r>
              <a:rPr lang="en-GB" sz="2400" dirty="0"/>
              <a:t>• Baseline</a:t>
            </a:r>
          </a:p>
          <a:p>
            <a:r>
              <a:rPr lang="en-GB" sz="2400" dirty="0"/>
              <a:t>• </a:t>
            </a:r>
            <a:r>
              <a:rPr lang="en-GB" sz="2400" dirty="0" err="1"/>
              <a:t>Descender</a:t>
            </a:r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err="1" smtClean="0"/>
              <a:t>Meanline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 smtClean="0"/>
              <a:t>(b)</a:t>
            </a:r>
            <a:r>
              <a:rPr lang="en-US" sz="2400" i="1" dirty="0"/>
              <a:t> </a:t>
            </a:r>
            <a:r>
              <a:rPr lang="en-US" sz="2400" dirty="0"/>
              <a:t>Explain, with the aid of annotated sketches, the difference between a serif and a sans </a:t>
            </a:r>
            <a:r>
              <a:rPr lang="en-US" sz="2400" dirty="0" smtClean="0"/>
              <a:t>serif </a:t>
            </a:r>
            <a:r>
              <a:rPr lang="en-GB" sz="2400" dirty="0" smtClean="0"/>
              <a:t>typeface</a:t>
            </a:r>
            <a:r>
              <a:rPr lang="en-GB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335699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Adobe Ming Std L" pitchFamily="18" charset="-128"/>
                <a:ea typeface="Adobe Ming Std L" pitchFamily="18" charset="-128"/>
              </a:rPr>
              <a:t>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227380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Identify the  most effective way in which to model the following 3 components of a Lego Man. Sketches should support your answer.</a:t>
            </a:r>
            <a:r>
              <a:rPr lang="en-GB" sz="2000" smtClean="0"/>
              <a:t>	</a:t>
            </a:r>
            <a:endParaRPr lang="en-GB" sz="2000" dirty="0" smtClean="0"/>
          </a:p>
          <a:p>
            <a:pPr marL="0" indent="0" algn="r">
              <a:buNone/>
            </a:pPr>
            <a:r>
              <a:rPr lang="en-GB" sz="2000" b="1" dirty="0" smtClean="0"/>
              <a:t>3 marks for each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852935"/>
            <a:ext cx="2086804" cy="238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852935"/>
            <a:ext cx="2036709" cy="2396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6828" y="2821514"/>
            <a:ext cx="1770619" cy="2428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8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When producing this model the designer decided to build each part individually and then assembly these in 1 file.  State the name of this type of modelling and explain the difficulties the designer may face when using this style of modelling</a:t>
            </a:r>
            <a:r>
              <a:rPr lang="en-GB" sz="2000" dirty="0" smtClean="0"/>
              <a:t>.					           </a:t>
            </a:r>
            <a:r>
              <a:rPr lang="en-GB" sz="2000" b="1" dirty="0" smtClean="0"/>
              <a:t>2marks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230452"/>
            <a:ext cx="1199413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325" y="4082245"/>
            <a:ext cx="1152128" cy="13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944" y="4958643"/>
            <a:ext cx="110274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941210"/>
            <a:ext cx="2198180" cy="36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Question 1</vt:lpstr>
      <vt:lpstr>Question 2</vt:lpstr>
      <vt:lpstr>Question 3</vt:lpstr>
      <vt:lpstr>Question 4</vt:lpstr>
      <vt:lpstr>Question 5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TannerN</dc:creator>
  <cp:lastModifiedBy>Design &amp; Tech</cp:lastModifiedBy>
  <cp:revision>7</cp:revision>
  <cp:lastPrinted>2015-04-02T15:34:35Z</cp:lastPrinted>
  <dcterms:created xsi:type="dcterms:W3CDTF">2015-04-02T15:27:58Z</dcterms:created>
  <dcterms:modified xsi:type="dcterms:W3CDTF">2015-04-19T08:25:24Z</dcterms:modified>
</cp:coreProperties>
</file>