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8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0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7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3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5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8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8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3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9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2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2DC5-4FA9-4445-B7E2-2002860523D5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EA71-64F3-4CDF-84C8-94C14F5D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9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Graphic design is often used to provoke an emotional response. “Save </a:t>
            </a:r>
            <a:r>
              <a:rPr lang="en-US" sz="1800" dirty="0" smtClean="0"/>
              <a:t>the Children</a:t>
            </a:r>
            <a:r>
              <a:rPr lang="en-US" sz="1800" dirty="0"/>
              <a:t>” ran a campaign in 2006 using the graphic below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Explain how the various elements of the graphic have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been </a:t>
            </a:r>
            <a:r>
              <a:rPr lang="en-US" sz="1800" dirty="0"/>
              <a:t>used to </a:t>
            </a:r>
            <a:r>
              <a:rPr lang="en-US" sz="1800" dirty="0" smtClean="0"/>
              <a:t>achieve </a:t>
            </a:r>
            <a:r>
              <a:rPr lang="en-GB" sz="1800" dirty="0" smtClean="0"/>
              <a:t>maximum </a:t>
            </a:r>
            <a:r>
              <a:rPr lang="en-GB" sz="1800" dirty="0"/>
              <a:t>impact</a:t>
            </a:r>
            <a:r>
              <a:rPr lang="en-GB" sz="1800" dirty="0" smtClean="0"/>
              <a:t>.  </a:t>
            </a:r>
            <a:r>
              <a:rPr lang="en-GB" sz="1800" b="1" dirty="0" smtClean="0"/>
              <a:t>(</a:t>
            </a:r>
            <a:r>
              <a:rPr lang="en-GB" sz="1800" b="1" dirty="0" smtClean="0"/>
              <a:t>4 marks)</a:t>
            </a:r>
            <a:endParaRPr lang="en-GB" sz="1800" b="1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736304" cy="378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Thumbnails are used extensively </a:t>
            </a:r>
            <a:r>
              <a:rPr lang="en-US" sz="1800" dirty="0" smtClean="0"/>
              <a:t>by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graphic designers to explore and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evelop </a:t>
            </a:r>
            <a:r>
              <a:rPr lang="en-GB" sz="1800" dirty="0" smtClean="0"/>
              <a:t>ideas.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dirty="0" smtClean="0"/>
              <a:t>1. State </a:t>
            </a:r>
            <a:r>
              <a:rPr lang="en-US" sz="1800" dirty="0"/>
              <a:t>two reasons why </a:t>
            </a:r>
            <a:r>
              <a:rPr lang="en-US" sz="1800" dirty="0" smtClean="0"/>
              <a:t>thumbnails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are not appropriate to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ommunicate </a:t>
            </a:r>
            <a:r>
              <a:rPr lang="en-GB" sz="1800" dirty="0" smtClean="0"/>
              <a:t>ideas </a:t>
            </a:r>
            <a:r>
              <a:rPr lang="en-GB" sz="1800" dirty="0"/>
              <a:t>with a </a:t>
            </a:r>
            <a:r>
              <a:rPr lang="en-GB" sz="1800" dirty="0" smtClean="0"/>
              <a:t>client.  </a:t>
            </a:r>
            <a:r>
              <a:rPr lang="en-GB" sz="1800" b="1" dirty="0" smtClean="0"/>
              <a:t>(2)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US" sz="1800" dirty="0"/>
              <a:t>The graphic designer decided to make use of stock photographs, such as that</a:t>
            </a:r>
          </a:p>
          <a:p>
            <a:pPr marL="0" indent="0">
              <a:buNone/>
            </a:pPr>
            <a:r>
              <a:rPr lang="en-US" sz="1800" dirty="0"/>
              <a:t>shown above, for the publication. These were purchased online.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2. </a:t>
            </a:r>
            <a:r>
              <a:rPr lang="en-US" sz="1800" dirty="0"/>
              <a:t>Describe one advantage and one disadvantage of using </a:t>
            </a:r>
            <a:r>
              <a:rPr lang="en-US" sz="1800" dirty="0" smtClean="0"/>
              <a:t>stock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photographs</a:t>
            </a:r>
            <a:r>
              <a:rPr lang="en-GB" sz="1800" dirty="0" smtClean="0"/>
              <a:t>.  </a:t>
            </a:r>
            <a:r>
              <a:rPr lang="en-GB" sz="1800" b="1" dirty="0" smtClean="0"/>
              <a:t>(2)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4400"/>
            <a:ext cx="4429000" cy="233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8" y="5003065"/>
            <a:ext cx="2132476" cy="164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 Imagery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Advantages:</a:t>
            </a:r>
          </a:p>
          <a:p>
            <a:pPr marL="0" indent="0">
              <a:buNone/>
            </a:pPr>
            <a:r>
              <a:rPr lang="en-US" sz="1800" dirty="0"/>
              <a:t> access to high quality images</a:t>
            </a:r>
          </a:p>
          <a:p>
            <a:pPr marL="0" indent="0">
              <a:buNone/>
            </a:pPr>
            <a:r>
              <a:rPr lang="en-US" sz="1800" dirty="0"/>
              <a:t> an extensive range of images</a:t>
            </a:r>
          </a:p>
          <a:p>
            <a:pPr marL="0" indent="0">
              <a:buNone/>
            </a:pPr>
            <a:r>
              <a:rPr lang="en-GB" sz="1800" dirty="0"/>
              <a:t> broad range of subjects/topics</a:t>
            </a:r>
          </a:p>
          <a:p>
            <a:pPr marL="0" indent="0">
              <a:buNone/>
            </a:pPr>
            <a:r>
              <a:rPr lang="en-GB" sz="1800" dirty="0"/>
              <a:t> constantly refreshing the stock/content</a:t>
            </a:r>
          </a:p>
          <a:p>
            <a:pPr marL="0" indent="0">
              <a:buNone/>
            </a:pPr>
            <a:r>
              <a:rPr lang="en-US" sz="1800" dirty="0"/>
              <a:t> image size can be selected</a:t>
            </a:r>
          </a:p>
          <a:p>
            <a:pPr marL="0" indent="0">
              <a:buNone/>
            </a:pPr>
            <a:r>
              <a:rPr lang="en-GB" sz="1800" dirty="0"/>
              <a:t> easy to browse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1639341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Disadvantages:</a:t>
            </a:r>
          </a:p>
          <a:p>
            <a:pPr marL="0" indent="0">
              <a:buNone/>
            </a:pPr>
            <a:r>
              <a:rPr lang="en-GB" sz="1800" dirty="0"/>
              <a:t> financial/monetary/cost implications</a:t>
            </a:r>
          </a:p>
          <a:p>
            <a:pPr marL="0" indent="0">
              <a:buNone/>
            </a:pPr>
            <a:r>
              <a:rPr lang="en-US" sz="1800" dirty="0"/>
              <a:t> image may not be exactly what is needed/preferred/desired</a:t>
            </a:r>
          </a:p>
          <a:p>
            <a:pPr marL="0" indent="0">
              <a:buNone/>
            </a:pPr>
            <a:r>
              <a:rPr lang="en-US" sz="1800" dirty="0"/>
              <a:t> potentially large file sizes — therefore potential to slow</a:t>
            </a:r>
          </a:p>
          <a:p>
            <a:pPr marL="0" indent="0">
              <a:buNone/>
            </a:pPr>
            <a:r>
              <a:rPr lang="en-US" sz="1800" dirty="0" smtClean="0"/>
              <a:t> </a:t>
            </a:r>
            <a:r>
              <a:rPr lang="en-US" sz="1800" dirty="0" err="1" smtClean="0"/>
              <a:t>productivitiy</a:t>
            </a:r>
            <a:r>
              <a:rPr lang="en-US" sz="1800" dirty="0" smtClean="0"/>
              <a:t> </a:t>
            </a:r>
            <a:r>
              <a:rPr lang="en-US" sz="1800" dirty="0"/>
              <a:t>where larger numbers of images are required</a:t>
            </a:r>
            <a:endParaRPr lang="en-GB" sz="18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6997"/>
            <a:ext cx="2995164" cy="23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3D CAD model of the USB hub and its preliminary sketch are </a:t>
            </a:r>
            <a:r>
              <a:rPr lang="en-US" sz="1800" dirty="0" smtClean="0"/>
              <a:t>shown.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1.  Describe</a:t>
            </a:r>
            <a:r>
              <a:rPr lang="en-US" sz="1800" dirty="0"/>
              <a:t>, with reference to 2D drawing techniques, how you </a:t>
            </a:r>
            <a:r>
              <a:rPr lang="en-US" sz="1800" dirty="0" smtClean="0"/>
              <a:t>would create </a:t>
            </a:r>
            <a:r>
              <a:rPr lang="en-US" sz="1800" dirty="0"/>
              <a:t>a tangent between the R30 and the R35 arcs. </a:t>
            </a:r>
            <a:r>
              <a:rPr lang="en-US" sz="1800" dirty="0" smtClean="0"/>
              <a:t> </a:t>
            </a:r>
            <a:r>
              <a:rPr lang="en-US" sz="1800" b="1" dirty="0" smtClean="0"/>
              <a:t>(5)</a:t>
            </a:r>
          </a:p>
          <a:p>
            <a:pPr marL="0" indent="0">
              <a:buNone/>
            </a:pPr>
            <a:r>
              <a:rPr lang="en-US" sz="1800" dirty="0" smtClean="0"/>
              <a:t>You </a:t>
            </a:r>
            <a:r>
              <a:rPr lang="en-US" sz="1800" dirty="0"/>
              <a:t>may write </a:t>
            </a:r>
            <a:r>
              <a:rPr lang="en-US" sz="1800" dirty="0" smtClean="0"/>
              <a:t>your answer </a:t>
            </a:r>
            <a:r>
              <a:rPr lang="en-US" sz="1800" dirty="0"/>
              <a:t>and/or sketch in the preliminary sketch on the previous page </a:t>
            </a:r>
            <a:r>
              <a:rPr lang="en-US" sz="1800" dirty="0" smtClean="0"/>
              <a:t>to support </a:t>
            </a:r>
            <a:r>
              <a:rPr lang="en-US" sz="1800" dirty="0"/>
              <a:t>your answer if you prefer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2.  The </a:t>
            </a:r>
            <a:r>
              <a:rPr lang="en-US" sz="1800" dirty="0"/>
              <a:t>USB hub is symmetrical about the vertical </a:t>
            </a:r>
            <a:r>
              <a:rPr lang="en-US" sz="1800" dirty="0" err="1"/>
              <a:t>centre</a:t>
            </a:r>
            <a:r>
              <a:rPr lang="en-US" sz="1800" dirty="0"/>
              <a:t> axis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GB" sz="1800" dirty="0"/>
              <a:t>State angle X</a:t>
            </a:r>
            <a:r>
              <a:rPr lang="en-GB" sz="1800" dirty="0" smtClean="0"/>
              <a:t>. </a:t>
            </a:r>
            <a:r>
              <a:rPr lang="en-GB" sz="1800" b="1" dirty="0" smtClean="0"/>
              <a:t>(1)</a:t>
            </a:r>
            <a:endParaRPr lang="en-US" sz="1800" b="1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78" y="831659"/>
            <a:ext cx="2016244" cy="12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99" y="2420888"/>
            <a:ext cx="4186601" cy="34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700" dirty="0"/>
              <a:t>A 3D CAD model and elevation of a bracket are shown </a:t>
            </a:r>
            <a:r>
              <a:rPr lang="en-US" sz="1700" dirty="0" smtClean="0"/>
              <a:t>above.  The </a:t>
            </a:r>
            <a:r>
              <a:rPr lang="en-US" sz="1700" dirty="0"/>
              <a:t>location pins, each Ø30 mm, are set apart at 300 mm nominal </a:t>
            </a:r>
            <a:r>
              <a:rPr lang="en-US" sz="1700" dirty="0" err="1"/>
              <a:t>centres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r>
              <a:rPr lang="en-US" sz="1700" dirty="0"/>
              <a:t>There are tolerances on both the </a:t>
            </a:r>
            <a:r>
              <a:rPr lang="en-US" sz="1700" b="1" dirty="0"/>
              <a:t>sizes and </a:t>
            </a:r>
            <a:r>
              <a:rPr lang="en-US" sz="1700" b="1" dirty="0" smtClean="0"/>
              <a:t>location </a:t>
            </a:r>
            <a:r>
              <a:rPr lang="en-US" sz="1700" dirty="0"/>
              <a:t>of the pins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endParaRPr lang="en-US" sz="1700" dirty="0"/>
          </a:p>
          <a:p>
            <a:pPr>
              <a:buAutoNum type="arabicPeriod"/>
            </a:pPr>
            <a:r>
              <a:rPr lang="en-US" sz="1800" dirty="0" smtClean="0"/>
              <a:t>Calculate </a:t>
            </a:r>
            <a:r>
              <a:rPr lang="en-US" sz="1800" dirty="0"/>
              <a:t>the maximum and minimum gap between the pins</a:t>
            </a:r>
            <a:r>
              <a:rPr lang="en-US" sz="1800" dirty="0" smtClean="0"/>
              <a:t>. </a:t>
            </a:r>
            <a:r>
              <a:rPr lang="en-US" sz="1800" b="1" dirty="0" smtClean="0"/>
              <a:t>(2)</a:t>
            </a:r>
          </a:p>
          <a:p>
            <a:pPr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2.  Explain </a:t>
            </a:r>
            <a:r>
              <a:rPr lang="en-US" sz="1800" dirty="0"/>
              <a:t>why tolerances are an important feature in production drawings</a:t>
            </a:r>
          </a:p>
          <a:p>
            <a:pPr marL="0" indent="0">
              <a:buNone/>
            </a:pPr>
            <a:r>
              <a:rPr lang="en-GB" sz="1800" dirty="0"/>
              <a:t>for manufacturing</a:t>
            </a:r>
            <a:r>
              <a:rPr lang="en-GB" sz="1800" dirty="0" smtClean="0"/>
              <a:t>.  </a:t>
            </a:r>
            <a:r>
              <a:rPr lang="en-GB" sz="1800" b="1" dirty="0" smtClean="0"/>
              <a:t>(2)</a:t>
            </a:r>
            <a:endParaRPr lang="en-GB" sz="17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79613" cy="131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2844"/>
            <a:ext cx="5112568" cy="187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Tolerances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 Cost </a:t>
            </a:r>
            <a:r>
              <a:rPr lang="en-US" sz="1800" dirty="0"/>
              <a:t>— the more accurate an item needs to be, the higher the</a:t>
            </a:r>
          </a:p>
          <a:p>
            <a:pPr marL="0" indent="0">
              <a:buNone/>
            </a:pPr>
            <a:r>
              <a:rPr lang="en-GB" sz="1800" dirty="0"/>
              <a:t>cost.</a:t>
            </a:r>
          </a:p>
          <a:p>
            <a:pPr marL="0" indent="0">
              <a:buNone/>
            </a:pPr>
            <a:r>
              <a:rPr lang="en-US" sz="1800" dirty="0"/>
              <a:t> Time to produce — the more accurate an item, the longer it</a:t>
            </a:r>
          </a:p>
          <a:p>
            <a:pPr marL="0" indent="0">
              <a:buNone/>
            </a:pPr>
            <a:r>
              <a:rPr lang="en-GB" sz="1800" dirty="0"/>
              <a:t>will take.</a:t>
            </a:r>
          </a:p>
          <a:p>
            <a:pPr marL="0" indent="0">
              <a:buNone/>
            </a:pPr>
            <a:r>
              <a:rPr lang="en-US" sz="1800" dirty="0"/>
              <a:t> Affects the function of the product.</a:t>
            </a:r>
          </a:p>
          <a:p>
            <a:pPr marL="0" indent="0">
              <a:buNone/>
            </a:pPr>
            <a:r>
              <a:rPr lang="en-US" sz="1800" dirty="0"/>
              <a:t> Affects the inter-changeability of the product.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47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927521" cy="495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59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06" y="24229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Balance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259" y="4581128"/>
            <a:ext cx="21805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Contrast</a:t>
            </a:r>
          </a:p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76522" y="826259"/>
            <a:ext cx="218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Alignment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823" y="3420554"/>
            <a:ext cx="21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Unity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131024" cy="793604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 smtClean="0"/>
              <a:t>Identify </a:t>
            </a:r>
            <a:r>
              <a:rPr lang="en-GB" sz="2400" dirty="0" smtClean="0"/>
              <a:t>5 </a:t>
            </a:r>
            <a:r>
              <a:rPr lang="en-GB" sz="2400" dirty="0" smtClean="0"/>
              <a:t>Design  Principles </a:t>
            </a:r>
            <a:r>
              <a:rPr lang="en-GB" sz="2400" dirty="0" smtClean="0"/>
              <a:t>explain </a:t>
            </a:r>
            <a:r>
              <a:rPr lang="en-GB" sz="2400" dirty="0" smtClean="0"/>
              <a:t>how they impact on the article.</a:t>
            </a:r>
            <a:br>
              <a:rPr lang="en-GB" sz="2400" dirty="0" smtClean="0"/>
            </a:br>
            <a:r>
              <a:rPr lang="en-GB" sz="2400" dirty="0" smtClean="0"/>
              <a:t>5 marks</a:t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96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1" grpId="0" build="p"/>
      <p:bldP spid="13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21" y="391944"/>
            <a:ext cx="479360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59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 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08583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Avoids cluttering the </a:t>
            </a:r>
            <a:br>
              <a:rPr lang="en-GB" sz="1600" dirty="0" smtClean="0"/>
            </a:br>
            <a:r>
              <a:rPr lang="en-GB" sz="1600" dirty="0" smtClean="0"/>
              <a:t>layout – makes poster easier to follow.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8606" y="24229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Balance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758834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Symmetrical layout.</a:t>
            </a:r>
            <a:br>
              <a:rPr lang="en-GB" sz="1600" dirty="0" smtClean="0"/>
            </a:br>
            <a:r>
              <a:rPr lang="en-GB" sz="1600" dirty="0" smtClean="0"/>
              <a:t>Image and text are all centred. This makes the poster easy to follow.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59" y="4581128"/>
            <a:ext cx="21805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Contrast</a:t>
            </a:r>
          </a:p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3259" y="4869160"/>
            <a:ext cx="21805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Text colour– white and pink against black.</a:t>
            </a:r>
          </a:p>
          <a:p>
            <a:r>
              <a:rPr lang="en-GB" sz="1600" dirty="0" smtClean="0"/>
              <a:t>Text size- Heading is much larger than bottom text. This shows order of importance</a:t>
            </a:r>
          </a:p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76522" y="826259"/>
            <a:ext cx="218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Alignment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7823" y="1114976"/>
            <a:ext cx="21889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Text is centre aligned.</a:t>
            </a:r>
            <a:br>
              <a:rPr lang="en-GB" sz="1600" dirty="0" smtClean="0"/>
            </a:br>
            <a:r>
              <a:rPr lang="en-GB" sz="1600" dirty="0" smtClean="0"/>
              <a:t>This helps the flow of the poster as the general layout is very symmetrical.</a:t>
            </a:r>
          </a:p>
          <a:p>
            <a:r>
              <a:rPr lang="en-GB" sz="1600" dirty="0" smtClean="0"/>
              <a:t>Headline/title is aligned with the head.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823" y="3420554"/>
            <a:ext cx="21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280" y="3719934"/>
            <a:ext cx="2129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Title and background are same colour</a:t>
            </a:r>
          </a:p>
          <a:p>
            <a:r>
              <a:rPr lang="en-GB" sz="1600" dirty="0" smtClean="0"/>
              <a:t>Subtext and image are same colour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5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482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Question 1</vt:lpstr>
      <vt:lpstr>Question 2</vt:lpstr>
      <vt:lpstr>Stock Imagery</vt:lpstr>
      <vt:lpstr>Question 4</vt:lpstr>
      <vt:lpstr>Question 3</vt:lpstr>
      <vt:lpstr>Tolerances</vt:lpstr>
      <vt:lpstr>Identify 5 Design  Principles explain how they impact on the article. 5 marks 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</dc:title>
  <dc:creator>TannerN</dc:creator>
  <cp:lastModifiedBy>Design &amp; Tech</cp:lastModifiedBy>
  <cp:revision>5</cp:revision>
  <dcterms:created xsi:type="dcterms:W3CDTF">2015-03-19T16:56:50Z</dcterms:created>
  <dcterms:modified xsi:type="dcterms:W3CDTF">2015-04-19T07:46:55Z</dcterms:modified>
</cp:coreProperties>
</file>