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01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3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99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3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97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03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8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42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5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484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36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7FB77-3575-4742-A014-AFBC98B681D8}" type="datetimeFigureOut">
              <a:rPr lang="en-GB" smtClean="0"/>
              <a:t>19/04/2015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8830E-106C-4DEC-82B5-9C0AFE6BA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9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1875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silhouette of the child at the top of the infographic was electronically </a:t>
            </a:r>
            <a:r>
              <a:rPr lang="en-GB" sz="2000" dirty="0" smtClean="0"/>
              <a:t>captured </a:t>
            </a:r>
            <a:r>
              <a:rPr lang="en-GB" sz="2000" dirty="0"/>
              <a:t>and inserted into the DTP </a:t>
            </a:r>
            <a:r>
              <a:rPr lang="en-GB" sz="2000" dirty="0" smtClean="0"/>
              <a:t>document.</a:t>
            </a:r>
          </a:p>
          <a:p>
            <a:pPr marL="457200" indent="-457200">
              <a:buAutoNum type="alphaLcParenBoth"/>
            </a:pPr>
            <a:r>
              <a:rPr lang="en-GB" sz="2000" dirty="0" smtClean="0"/>
              <a:t>Describe </a:t>
            </a:r>
            <a:r>
              <a:rPr lang="en-GB" sz="2000" dirty="0"/>
              <a:t>how a hard copy image could be captured and inserted into a </a:t>
            </a:r>
            <a:r>
              <a:rPr lang="en-GB" sz="2000" dirty="0" smtClean="0"/>
              <a:t>DTP </a:t>
            </a:r>
            <a:r>
              <a:rPr lang="en-GB" sz="2000" dirty="0"/>
              <a:t>document, making reference to file </a:t>
            </a:r>
            <a:r>
              <a:rPr lang="en-GB" sz="2000" dirty="0" smtClean="0"/>
              <a:t>type</a:t>
            </a:r>
            <a:r>
              <a:rPr lang="en-GB" sz="2000" dirty="0" smtClean="0"/>
              <a:t>.</a:t>
            </a:r>
          </a:p>
          <a:p>
            <a:pPr marL="0" indent="0" algn="r">
              <a:buNone/>
            </a:pPr>
            <a:r>
              <a:rPr lang="en-GB" sz="2000" b="1" dirty="0" smtClean="0"/>
              <a:t>2 marks</a:t>
            </a:r>
            <a:endParaRPr lang="en-GB" sz="2000" b="1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graphic designer decided to make digital copies rather than hard copies </a:t>
            </a:r>
            <a:r>
              <a:rPr lang="en-GB" sz="2000" dirty="0" smtClean="0"/>
              <a:t>of </a:t>
            </a:r>
            <a:r>
              <a:rPr lang="en-GB" sz="2000" dirty="0"/>
              <a:t>the </a:t>
            </a:r>
            <a:r>
              <a:rPr lang="en-GB" sz="2000" dirty="0" smtClean="0"/>
              <a:t>infographic</a:t>
            </a:r>
          </a:p>
          <a:p>
            <a:pPr marL="0" indent="0">
              <a:buNone/>
            </a:pPr>
            <a:r>
              <a:rPr lang="en-GB" sz="2000" dirty="0"/>
              <a:t>(b) Describe the advantages of this decision</a:t>
            </a:r>
            <a:r>
              <a:rPr lang="en-GB" sz="2000" dirty="0" smtClean="0"/>
              <a:t>.</a:t>
            </a:r>
          </a:p>
          <a:p>
            <a:pPr marL="0" indent="0" algn="r">
              <a:buNone/>
            </a:pPr>
            <a:r>
              <a:rPr lang="en-GB" sz="2000" b="1" dirty="0" smtClean="0"/>
              <a:t>1 mark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8" t="18694" r="42629" b="7491"/>
          <a:stretch/>
        </p:blipFill>
        <p:spPr bwMode="auto">
          <a:xfrm>
            <a:off x="5575954" y="1276281"/>
            <a:ext cx="2837469" cy="506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000" dirty="0"/>
              <a:t>A public building that was constructed in the 1950s is to be modernised. The </a:t>
            </a:r>
            <a:r>
              <a:rPr lang="en-GB" sz="3000" dirty="0" smtClean="0"/>
              <a:t>original </a:t>
            </a:r>
            <a:r>
              <a:rPr lang="en-GB" sz="3000" dirty="0"/>
              <a:t>drawings were produced manually in paper format. The architect </a:t>
            </a:r>
            <a:r>
              <a:rPr lang="en-GB" sz="3000" dirty="0" smtClean="0"/>
              <a:t>has </a:t>
            </a:r>
            <a:r>
              <a:rPr lang="en-GB" sz="3000" dirty="0"/>
              <a:t>requested that the manual drawings be converted to a digital format and </a:t>
            </a:r>
            <a:r>
              <a:rPr lang="en-GB" sz="3000" dirty="0" smtClean="0"/>
              <a:t>sent </a:t>
            </a:r>
            <a:r>
              <a:rPr lang="en-GB" sz="3000" dirty="0"/>
              <a:t>electronically.</a:t>
            </a:r>
          </a:p>
          <a:p>
            <a:pPr marL="0" indent="0">
              <a:buNone/>
            </a:pPr>
            <a:r>
              <a:rPr lang="en-GB" sz="3000" dirty="0"/>
              <a:t>The conversion methods being considered are: scanning the original drawings </a:t>
            </a:r>
            <a:r>
              <a:rPr lang="en-GB" sz="3000" dirty="0" smtClean="0"/>
              <a:t>or reproducing </a:t>
            </a:r>
            <a:r>
              <a:rPr lang="en-GB" sz="3000" dirty="0"/>
              <a:t>the drawings using CAD software</a:t>
            </a:r>
            <a:r>
              <a:rPr lang="en-GB" sz="3000" dirty="0" smtClean="0"/>
              <a:t>.</a:t>
            </a:r>
          </a:p>
          <a:p>
            <a:pPr marL="0" indent="0">
              <a:buNone/>
            </a:pPr>
            <a:r>
              <a:rPr lang="en-GB" sz="3000" dirty="0"/>
              <a:t>Compare the two methods in terms of their suitability for this </a:t>
            </a:r>
            <a:r>
              <a:rPr lang="en-GB" sz="3000" dirty="0" smtClean="0"/>
              <a:t>task</a:t>
            </a:r>
            <a:r>
              <a:rPr lang="en-GB" sz="3000" dirty="0"/>
              <a:t>.</a:t>
            </a:r>
          </a:p>
          <a:p>
            <a:pPr marL="0" indent="0" algn="r">
              <a:buNone/>
            </a:pPr>
            <a:r>
              <a:rPr lang="en-GB" sz="3000" b="1" dirty="0" smtClean="0"/>
              <a:t>4 marks</a:t>
            </a:r>
            <a:endParaRPr lang="en-GB" sz="3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://www.pace.edu/continuing-professional-education/sites/pace.edu.continuing-professional-education/files/Pictures/S12_Blueprint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8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536504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1268760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Dominance</a:t>
            </a:r>
            <a:endParaRPr lang="en-GB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9509" y="3431322"/>
            <a:ext cx="11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Alignment</a:t>
            </a:r>
            <a:endParaRPr lang="en-GB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4540" y="5951602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Unity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76257" y="5208234"/>
            <a:ext cx="226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Line</a:t>
            </a:r>
            <a:endParaRPr lang="en-GB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09509" y="260648"/>
            <a:ext cx="990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Contrast</a:t>
            </a:r>
            <a:endParaRPr lang="en-GB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2191800" y="178357"/>
            <a:ext cx="488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Identify 4 Design Principles and 1 Design Element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discuss the impact they are having.	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4 marks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P spid="10" grpId="0" build="p"/>
      <p:bldP spid="13" grpId="0" build="p"/>
      <p:bldP spid="15" grpId="0" build="p"/>
      <p:bldP spid="1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536504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64288" y="1268760"/>
            <a:ext cx="171290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Dominance</a:t>
            </a:r>
            <a:endParaRPr lang="en-GB" b="1" dirty="0" smtClean="0"/>
          </a:p>
          <a:p>
            <a:r>
              <a:rPr lang="en-GB" sz="1600" dirty="0" smtClean="0"/>
              <a:t>is the largest item </a:t>
            </a:r>
            <a:br>
              <a:rPr lang="en-GB" sz="1600" dirty="0" smtClean="0"/>
            </a:br>
            <a:r>
              <a:rPr lang="en-GB" sz="1600" dirty="0" smtClean="0"/>
              <a:t>on the page. This </a:t>
            </a:r>
            <a:br>
              <a:rPr lang="en-GB" sz="1600" dirty="0" smtClean="0"/>
            </a:br>
            <a:r>
              <a:rPr lang="en-GB" sz="1600" dirty="0" smtClean="0"/>
              <a:t>captures your </a:t>
            </a:r>
            <a:br>
              <a:rPr lang="en-GB" sz="1600" dirty="0" smtClean="0"/>
            </a:br>
            <a:r>
              <a:rPr lang="en-GB" sz="1600" dirty="0" smtClean="0"/>
              <a:t>attention first.</a:t>
            </a:r>
            <a:endParaRPr lang="en-GB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60232" y="1484784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394857"/>
            <a:ext cx="137518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Alignment</a:t>
            </a:r>
            <a:endParaRPr lang="en-GB" b="1" dirty="0" smtClean="0"/>
          </a:p>
          <a:p>
            <a:pPr algn="ctr"/>
            <a:r>
              <a:rPr lang="en-GB" sz="1600" dirty="0" smtClean="0"/>
              <a:t>Text – centre </a:t>
            </a:r>
            <a:br>
              <a:rPr lang="en-GB" sz="1600" dirty="0" smtClean="0"/>
            </a:br>
            <a:r>
              <a:rPr lang="en-GB" sz="1600" dirty="0" smtClean="0"/>
              <a:t>aligned</a:t>
            </a:r>
            <a:endParaRPr lang="en-GB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667456" y="3579523"/>
            <a:ext cx="2232248" cy="3535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67456" y="3933056"/>
            <a:ext cx="129614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4540" y="5951602"/>
            <a:ext cx="32480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Unity</a:t>
            </a:r>
            <a:endParaRPr lang="en-GB" b="1" dirty="0"/>
          </a:p>
          <a:p>
            <a:r>
              <a:rPr lang="en-GB" sz="1600" dirty="0" smtClean="0"/>
              <a:t>repeated colour</a:t>
            </a:r>
            <a:br>
              <a:rPr lang="en-GB" sz="1600" dirty="0" smtClean="0"/>
            </a:br>
            <a:r>
              <a:rPr lang="en-GB" sz="1600" dirty="0" smtClean="0"/>
              <a:t>this can also be seen in the cigarette </a:t>
            </a:r>
            <a:endParaRPr lang="en-GB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11123" y="5229200"/>
            <a:ext cx="1992725" cy="8561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151620" y="5908630"/>
            <a:ext cx="2052228" cy="1846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76257" y="5208234"/>
            <a:ext cx="2267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Line</a:t>
            </a:r>
            <a:endParaRPr lang="en-GB" b="1" dirty="0" smtClean="0"/>
          </a:p>
          <a:p>
            <a:r>
              <a:rPr lang="en-GB" sz="1600" dirty="0" smtClean="0"/>
              <a:t>Is used to separate the </a:t>
            </a:r>
            <a:br>
              <a:rPr lang="en-GB" sz="1600" dirty="0" smtClean="0"/>
            </a:br>
            <a:r>
              <a:rPr lang="en-GB" sz="1600" dirty="0" smtClean="0"/>
              <a:t>main poster from </a:t>
            </a:r>
            <a:br>
              <a:rPr lang="en-GB" sz="1600" dirty="0" smtClean="0"/>
            </a:br>
            <a:r>
              <a:rPr lang="en-GB" sz="1600" dirty="0" smtClean="0"/>
              <a:t>additional information</a:t>
            </a:r>
            <a:endParaRPr lang="en-GB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300192" y="5657298"/>
            <a:ext cx="576064" cy="3819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9509" y="260648"/>
            <a:ext cx="203914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Contrast</a:t>
            </a:r>
            <a:endParaRPr lang="en-GB" b="1" dirty="0" smtClean="0"/>
          </a:p>
          <a:p>
            <a:r>
              <a:rPr lang="en-GB" sz="1600" dirty="0" smtClean="0"/>
              <a:t>Bold black text </a:t>
            </a:r>
            <a:br>
              <a:rPr lang="en-GB" sz="1600" dirty="0" smtClean="0"/>
            </a:br>
            <a:r>
              <a:rPr lang="en-GB" sz="1600" dirty="0" smtClean="0"/>
              <a:t>against the white </a:t>
            </a:r>
            <a:br>
              <a:rPr lang="en-GB" sz="1600" dirty="0" smtClean="0"/>
            </a:br>
            <a:r>
              <a:rPr lang="en-GB" sz="1600" dirty="0" smtClean="0"/>
              <a:t>background </a:t>
            </a:r>
            <a:br>
              <a:rPr lang="en-GB" sz="1600" dirty="0" smtClean="0"/>
            </a:br>
            <a:r>
              <a:rPr lang="en-GB" sz="1600" dirty="0" smtClean="0"/>
              <a:t>– contrasting colours.</a:t>
            </a:r>
          </a:p>
          <a:p>
            <a:r>
              <a:rPr lang="en-GB" sz="1600" dirty="0" smtClean="0"/>
              <a:t>Contrast can also be </a:t>
            </a:r>
            <a:br>
              <a:rPr lang="en-GB" sz="1600" dirty="0" smtClean="0"/>
            </a:br>
            <a:r>
              <a:rPr lang="en-GB" sz="1600" dirty="0" smtClean="0"/>
              <a:t>seen in the difference </a:t>
            </a:r>
            <a:br>
              <a:rPr lang="en-GB" sz="1600" dirty="0" smtClean="0"/>
            </a:br>
            <a:r>
              <a:rPr lang="en-GB" sz="1600" dirty="0" smtClean="0"/>
              <a:t>in text size between</a:t>
            </a:r>
            <a:br>
              <a:rPr lang="en-GB" sz="1600" dirty="0" smtClean="0"/>
            </a:br>
            <a:r>
              <a:rPr lang="en-GB" sz="1600" dirty="0" smtClean="0"/>
              <a:t> the title and </a:t>
            </a:r>
            <a:br>
              <a:rPr lang="en-GB" sz="1600" dirty="0" smtClean="0"/>
            </a:br>
            <a:r>
              <a:rPr lang="en-GB" sz="1600" dirty="0" smtClean="0"/>
              <a:t>additional info at the</a:t>
            </a:r>
            <a:br>
              <a:rPr lang="en-GB" sz="1600" dirty="0" smtClean="0"/>
            </a:br>
            <a:r>
              <a:rPr lang="en-GB" sz="1600" dirty="0" smtClean="0"/>
              <a:t> bottom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1800" y="178357"/>
            <a:ext cx="488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Identify 4 Design Principles and 1 Design Element</a:t>
            </a:r>
          </a:p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discuss the impact they are having.	</a:t>
            </a:r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4 marks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8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uiExpand="1" build="p"/>
      <p:bldP spid="10" grpId="0" uiExpand="1" build="p"/>
      <p:bldP spid="13" grpId="0" uiExpand="1" build="p"/>
      <p:bldP spid="15" grpId="0" uiExpand="1" build="p"/>
      <p:bldP spid="1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209</Words>
  <Application>Microsoft Office PowerPoint</Application>
  <PresentationFormat>On-screen Show (4:3)</PresentationFormat>
  <Paragraphs>33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Question 1</vt:lpstr>
      <vt:lpstr>Question 2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TannerN</dc:creator>
  <cp:lastModifiedBy>Design &amp; Tech</cp:lastModifiedBy>
  <cp:revision>6</cp:revision>
  <dcterms:created xsi:type="dcterms:W3CDTF">2015-01-23T07:50:46Z</dcterms:created>
  <dcterms:modified xsi:type="dcterms:W3CDTF">2015-04-19T07:35:41Z</dcterms:modified>
</cp:coreProperties>
</file>