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77" r:id="rId4"/>
    <p:sldId id="278" r:id="rId5"/>
    <p:sldId id="279" r:id="rId6"/>
    <p:sldId id="280" r:id="rId7"/>
    <p:sldId id="283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2" r:id="rId20"/>
    <p:sldId id="28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55CB"/>
    <a:srgbClr val="A0CE67"/>
    <a:srgbClr val="2E4315"/>
    <a:srgbClr val="000000"/>
    <a:srgbClr val="A0CE6A"/>
    <a:srgbClr val="5261AC"/>
    <a:srgbClr val="455CBF"/>
    <a:srgbClr val="A0CE00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1" autoAdjust="0"/>
  </p:normalViewPr>
  <p:slideViewPr>
    <p:cSldViewPr>
      <p:cViewPr>
        <p:scale>
          <a:sx n="60" d="100"/>
          <a:sy n="60" d="100"/>
        </p:scale>
        <p:origin x="-78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F1A89D-DC13-4973-AA9D-88441B6813F3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AC277E-7AB1-481F-A935-AA1ED819A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5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277E-7AB1-481F-A935-AA1ED819A8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277E-7AB1-481F-A935-AA1ED819A8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277E-7AB1-481F-A935-AA1ED819A8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  <a:buFont typeface="+mj-lt"/>
              <a:buNone/>
            </a:pPr>
            <a:endParaRPr lang="en-US" dirty="0" smtClean="0"/>
          </a:p>
        </p:txBody>
      </p:sp>
      <p:sp>
        <p:nvSpPr>
          <p:cNvPr id="46083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52450" y="468313"/>
            <a:ext cx="3198813" cy="2398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51D4-0737-455D-B711-38B56844E256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reen_coveR_bkgd.jpg"/>
          <p:cNvPicPr>
            <a:picLocks noChangeAspect="1"/>
          </p:cNvPicPr>
          <p:nvPr userDrawn="1"/>
        </p:nvPicPr>
        <p:blipFill>
          <a:blip r:embed="rId13" cstate="screen"/>
          <a:srcRect l="12500" t="5334" r="15625" b="61897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13" name="Picture 12" descr="E4me_P_process.jp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0" y="6019800"/>
            <a:ext cx="1798320" cy="7098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Splotch-[Converted].gif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4000" contrast="-28000"/>
          </a:blip>
          <a:srcRect l="28455" t="15078" r="26829" b="23355"/>
          <a:stretch>
            <a:fillRect/>
          </a:stretch>
        </p:blipFill>
        <p:spPr>
          <a:xfrm>
            <a:off x="-228601" y="2665614"/>
            <a:ext cx="4876801" cy="43447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210671" y="762000"/>
            <a:ext cx="8704729" cy="3962400"/>
            <a:chOff x="210671" y="762000"/>
            <a:chExt cx="8704729" cy="3962400"/>
          </a:xfrm>
        </p:grpSpPr>
        <p:pic>
          <p:nvPicPr>
            <p:cNvPr id="12" name="Picture 11" descr="ESW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0671" y="762000"/>
              <a:ext cx="8704729" cy="3962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086815">
              <a:off x="2815809" y="1279983"/>
              <a:ext cx="39605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ENERGY</a:t>
              </a:r>
              <a:endParaRPr lang="en-US" sz="5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1067697">
              <a:off x="3168216" y="1893367"/>
              <a:ext cx="51735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SOURCES OF</a:t>
              </a:r>
              <a:endParaRPr lang="en-US" sz="5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071792">
              <a:off x="2936685" y="2736542"/>
              <a:ext cx="50202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THE WORLD!</a:t>
              </a:r>
              <a:endParaRPr lang="en-US" sz="5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NATURAL GAS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9906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NATURAL GAS </a:t>
            </a:r>
            <a:r>
              <a:rPr lang="en-US" dirty="0" smtClean="0"/>
              <a:t>consists primarily of methane but includes significant</a:t>
            </a:r>
            <a:r>
              <a:rPr lang="fr-FR" dirty="0" smtClean="0"/>
              <a:t> quantities of ethane, butane, propane, carbon </a:t>
            </a:r>
            <a:r>
              <a:rPr lang="en-US" dirty="0" smtClean="0"/>
              <a:t>dioxide, nitrogen, helium, and hydrogen sulfide. </a:t>
            </a:r>
            <a:endParaRPr lang="en-US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0"/>
            <a:ext cx="1524001" cy="180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5181600" y="2819400"/>
            <a:ext cx="3733800" cy="2819400"/>
            <a:chOff x="5105400" y="2895600"/>
            <a:chExt cx="3886200" cy="2895600"/>
          </a:xfrm>
        </p:grpSpPr>
        <p:pic>
          <p:nvPicPr>
            <p:cNvPr id="14" name="Picture 13" descr="Natural Gas Pipe Li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400" y="2895600"/>
              <a:ext cx="3851770" cy="2895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8" name="Group 25"/>
            <p:cNvGrpSpPr/>
            <p:nvPr/>
          </p:nvGrpSpPr>
          <p:grpSpPr>
            <a:xfrm>
              <a:off x="6934200" y="4419600"/>
              <a:ext cx="2057400" cy="1371600"/>
              <a:chOff x="1738956" y="1371628"/>
              <a:chExt cx="1867226" cy="1219172"/>
            </a:xfrm>
          </p:grpSpPr>
          <p:sp>
            <p:nvSpPr>
              <p:cNvPr id="19" name="Diagonal Stripe 18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7755C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2"/>
              <p:cNvSpPr txBox="1"/>
              <p:nvPr/>
            </p:nvSpPr>
            <p:spPr>
              <a:xfrm rot="19520960">
                <a:off x="1942694" y="1884901"/>
                <a:ext cx="1663488" cy="34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nonrenewable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" y="1981200"/>
          <a:ext cx="4343400" cy="4641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243"/>
                <a:gridCol w="4033157"/>
              </a:tblGrid>
              <a:tr h="289922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90803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Widely available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Burns more cleanly than coal or oil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Often used in combination with other fuels to decrease pollution in electricity generation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Added artificial odor that people can easily smell the gas in case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 leak</a:t>
                      </a:r>
                    </a:p>
                  </a:txBody>
                  <a:tcPr/>
                </a:tc>
              </a:tr>
              <a:tr h="243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36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costs are high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Burns cleanly, but still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 emissions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Pipelines impact ecosystems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1981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572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COAL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9906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COAL </a:t>
            </a:r>
            <a:r>
              <a:rPr lang="en-US" dirty="0" smtClean="0"/>
              <a:t>is formed from trees and plants in vast primeval forests, when heat and pressure turned decayed matter into coal. Coal </a:t>
            </a:r>
            <a:br>
              <a:rPr lang="en-US" dirty="0" smtClean="0"/>
            </a:br>
            <a:r>
              <a:rPr lang="en-US" dirty="0" smtClean="0"/>
              <a:t>is a part of the fossil fuels family.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5181600" y="2819400"/>
            <a:ext cx="3762990" cy="2590800"/>
            <a:chOff x="838200" y="2667000"/>
            <a:chExt cx="3762990" cy="2590800"/>
          </a:xfrm>
        </p:grpSpPr>
        <p:pic>
          <p:nvPicPr>
            <p:cNvPr id="17" name="Picture 16" descr="iStock_000000805331Mediu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2667000"/>
              <a:ext cx="3657600" cy="259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8" name="Group 25"/>
            <p:cNvGrpSpPr/>
            <p:nvPr/>
          </p:nvGrpSpPr>
          <p:grpSpPr>
            <a:xfrm>
              <a:off x="2667000" y="4038600"/>
              <a:ext cx="1934190" cy="1219172"/>
              <a:chOff x="1738956" y="1371628"/>
              <a:chExt cx="1934190" cy="1219172"/>
            </a:xfrm>
          </p:grpSpPr>
          <p:sp>
            <p:nvSpPr>
              <p:cNvPr id="19" name="Diagonal Stripe 18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7755C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2"/>
              <p:cNvSpPr txBox="1"/>
              <p:nvPr/>
            </p:nvSpPr>
            <p:spPr>
              <a:xfrm rot="19610196">
                <a:off x="1901187" y="1840655"/>
                <a:ext cx="1771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nonrenewable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85800" y="2209800"/>
          <a:ext cx="4267200" cy="4134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2"/>
                <a:gridCol w="3962398"/>
              </a:tblGrid>
              <a:tr h="349769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9075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Abundant supply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Currently inexpensive to extract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Reliable and capable of generating large amounts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power</a:t>
                      </a:r>
                      <a:endParaRPr lang="en-US" dirty="0"/>
                    </a:p>
                  </a:txBody>
                  <a:tcPr/>
                </a:tc>
              </a:tr>
              <a:tr h="34976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998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Emits major greenhouse gases and acid rain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environmental impact from mining and burning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Mining can be dangerous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for miners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22098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962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NUCLEAR ENERGY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9906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NUCLEAR ENERGY </a:t>
            </a:r>
            <a:r>
              <a:rPr lang="en-US" dirty="0" smtClean="0"/>
              <a:t>is generated in reactors, when nuclear </a:t>
            </a:r>
            <a:br>
              <a:rPr lang="en-US" dirty="0" smtClean="0"/>
            </a:br>
            <a:r>
              <a:rPr lang="en-US" dirty="0" smtClean="0"/>
              <a:t>fuel fission heats water, and the steam turns turbines to run </a:t>
            </a:r>
            <a:br>
              <a:rPr lang="en-US" dirty="0" smtClean="0"/>
            </a:br>
            <a:r>
              <a:rPr lang="en-US" dirty="0" smtClean="0"/>
              <a:t>the generators that convert energy into electricity.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8600" y="228600"/>
            <a:ext cx="1752600" cy="1600200"/>
            <a:chOff x="228600" y="228600"/>
            <a:chExt cx="1752600" cy="1600200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28600"/>
              <a:ext cx="1752600" cy="16002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28600"/>
              <a:ext cx="1676400" cy="1530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5105400" y="2895600"/>
            <a:ext cx="3917858" cy="2743200"/>
            <a:chOff x="381000" y="0"/>
            <a:chExt cx="3995936" cy="2743200"/>
          </a:xfrm>
        </p:grpSpPr>
        <p:pic>
          <p:nvPicPr>
            <p:cNvPr id="17" name="Picture 16" descr="iStock_000001704681Medium.jpg"/>
            <p:cNvPicPr>
              <a:picLocks noChangeAspect="1"/>
            </p:cNvPicPr>
            <p:nvPr/>
          </p:nvPicPr>
          <p:blipFill>
            <a:blip r:embed="rId3" cstate="print"/>
            <a:srcRect l="25913" t="21706" r="14016" b="14633"/>
            <a:stretch>
              <a:fillRect/>
            </a:stretch>
          </p:blipFill>
          <p:spPr>
            <a:xfrm>
              <a:off x="381000" y="0"/>
              <a:ext cx="3886200" cy="2743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8" name="Group 25"/>
            <p:cNvGrpSpPr/>
            <p:nvPr/>
          </p:nvGrpSpPr>
          <p:grpSpPr>
            <a:xfrm>
              <a:off x="2438400" y="1524000"/>
              <a:ext cx="1938536" cy="1219172"/>
              <a:chOff x="1738956" y="1371628"/>
              <a:chExt cx="1938536" cy="1219172"/>
            </a:xfrm>
          </p:grpSpPr>
          <p:sp>
            <p:nvSpPr>
              <p:cNvPr id="19" name="Diagonal Stripe 18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7755C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2"/>
              <p:cNvSpPr txBox="1"/>
              <p:nvPr/>
            </p:nvSpPr>
            <p:spPr>
              <a:xfrm rot="19610196">
                <a:off x="1900802" y="1839966"/>
                <a:ext cx="1776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nonrenewable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2057400"/>
          <a:ext cx="5029200" cy="4283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231"/>
                <a:gridCol w="4669969"/>
              </a:tblGrid>
              <a:tr h="334248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2616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 greenhouse gases or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C0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/>
                        <a:t> emissions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Efficiently transforms energy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into electricity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Uranium reserves are abundant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Refueled yearly </a:t>
                      </a:r>
                      <a:endParaRPr lang="en-US" dirty="0"/>
                    </a:p>
                  </a:txBody>
                  <a:tcPr/>
                </a:tc>
              </a:tr>
              <a:tr h="33889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904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Higher capital costs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Problem of long-term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storage of radioactive waste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Heated waste water from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nuclear plants harms aquatic life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Potential nuclear proliferation issue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2057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886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SOLAR ENERGY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9906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SOLAR ENERGY </a:t>
            </a:r>
            <a:r>
              <a:rPr lang="en-US" dirty="0" smtClean="0"/>
              <a:t>is generated when photovoltaic (PV) </a:t>
            </a:r>
            <a:br>
              <a:rPr lang="en-US" dirty="0" smtClean="0"/>
            </a:br>
            <a:r>
              <a:rPr lang="en-US" dirty="0" smtClean="0"/>
              <a:t>cells convert heat from the sun directly into electricity.</a:t>
            </a:r>
            <a:endParaRPr lang="en-US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676400" cy="159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14400" y="1981200"/>
          <a:ext cx="4495800" cy="3845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130"/>
                <a:gridCol w="4174670"/>
              </a:tblGrid>
              <a:tr h="304800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Nonpolluting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Most abundant energy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source available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Systems last 15–30 years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initial investment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Dependent on sunny weather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Supplemental energy may be needed in low sunlight areas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Requires large physical space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PV cell panels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14400" y="1981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37338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hstanford\Local Settings\Temporary Internet Files\Content.IE5\MG2WUY0K\MP900438401[1].jpg"/>
          <p:cNvPicPr>
            <a:picLocks noChangeAspect="1" noChangeArrowheads="1"/>
          </p:cNvPicPr>
          <p:nvPr/>
        </p:nvPicPr>
        <p:blipFill>
          <a:blip r:embed="rId3" cstate="print"/>
          <a:srcRect l="7492" t="36905" r="10149" b="9524"/>
          <a:stretch>
            <a:fillRect/>
          </a:stretch>
        </p:blipFill>
        <p:spPr bwMode="auto">
          <a:xfrm>
            <a:off x="4876800" y="2209800"/>
            <a:ext cx="3989493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7"/>
          <p:cNvGrpSpPr/>
          <p:nvPr/>
        </p:nvGrpSpPr>
        <p:grpSpPr>
          <a:xfrm>
            <a:off x="7239000" y="4114800"/>
            <a:ext cx="1752600" cy="1182757"/>
            <a:chOff x="1574143" y="1414209"/>
            <a:chExt cx="1999367" cy="1266765"/>
          </a:xfrm>
        </p:grpSpPr>
        <p:sp>
          <p:nvSpPr>
            <p:cNvPr id="13" name="Diagonal Stripe 12"/>
            <p:cNvSpPr/>
            <p:nvPr/>
          </p:nvSpPr>
          <p:spPr>
            <a:xfrm rot="10800000">
              <a:off x="1574143" y="1414209"/>
              <a:ext cx="1874643" cy="1266765"/>
            </a:xfrm>
            <a:prstGeom prst="diagStripe">
              <a:avLst>
                <a:gd name="adj" fmla="val 73570"/>
              </a:avLst>
            </a:prstGeom>
            <a:solidFill>
              <a:srgbClr val="A0CE6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9533798">
              <a:off x="1910022" y="1870323"/>
              <a:ext cx="1663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renewable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HYDROELECTRIC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0668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HYDROELECTRIC POWER </a:t>
            </a:r>
            <a:r>
              <a:rPr lang="en-US" dirty="0" smtClean="0"/>
              <a:t>is generated when flowing water</a:t>
            </a:r>
            <a:br>
              <a:rPr lang="en-US" dirty="0" smtClean="0"/>
            </a:br>
            <a:r>
              <a:rPr lang="en-US" dirty="0" smtClean="0"/>
              <a:t>turns turbines to run generators that convert energy into electricity.</a:t>
            </a:r>
            <a:endParaRPr 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876800" y="2667000"/>
            <a:ext cx="3810000" cy="2740777"/>
            <a:chOff x="1143000" y="1447800"/>
            <a:chExt cx="3810000" cy="2740777"/>
          </a:xfrm>
        </p:grpSpPr>
        <p:pic>
          <p:nvPicPr>
            <p:cNvPr id="15" name="Picture 14" descr="iStock_000004195034Medium.jpg"/>
            <p:cNvPicPr>
              <a:picLocks noChangeAspect="1"/>
            </p:cNvPicPr>
            <p:nvPr/>
          </p:nvPicPr>
          <p:blipFill>
            <a:blip r:embed="rId3" cstate="print"/>
            <a:srcRect l="3703" r="3704"/>
            <a:stretch>
              <a:fillRect/>
            </a:stretch>
          </p:blipFill>
          <p:spPr>
            <a:xfrm>
              <a:off x="1143000" y="1447800"/>
              <a:ext cx="3810000" cy="27407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6" name="Group 7"/>
            <p:cNvGrpSpPr/>
            <p:nvPr/>
          </p:nvGrpSpPr>
          <p:grpSpPr>
            <a:xfrm>
              <a:off x="3200400" y="2895600"/>
              <a:ext cx="1722497" cy="1246731"/>
              <a:chOff x="1738956" y="1371628"/>
              <a:chExt cx="1842444" cy="1219172"/>
            </a:xfrm>
          </p:grpSpPr>
          <p:sp>
            <p:nvSpPr>
              <p:cNvPr id="18" name="Diagonal Stripe 17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A0CE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9610196">
                <a:off x="1910022" y="1870323"/>
                <a:ext cx="1663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14400" y="1905000"/>
          <a:ext cx="4038600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473"/>
                <a:gridCol w="3750127"/>
              </a:tblGrid>
              <a:tr h="304800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emissions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Reliable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Capable of generating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large amounts of power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Output can be regulated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meet demand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Environmental impacts by changing the environment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Hydroelectric dams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are expensive to build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Dams may be affected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by drought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Potential for floods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1981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962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67818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WIND POWER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9906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WIND POWER </a:t>
            </a:r>
            <a:r>
              <a:rPr lang="en-US" dirty="0" smtClean="0"/>
              <a:t>is generated when wind turns turbines to run </a:t>
            </a:r>
            <a:br>
              <a:rPr lang="en-US" dirty="0" smtClean="0"/>
            </a:br>
            <a:r>
              <a:rPr lang="en-US" dirty="0" smtClean="0"/>
              <a:t>the  generators that convert energy into electricity, which is </a:t>
            </a:r>
            <a:br>
              <a:rPr lang="en-US" dirty="0" smtClean="0"/>
            </a:br>
            <a:r>
              <a:rPr lang="en-US" dirty="0" smtClean="0"/>
              <a:t>then stored in batteries.</a:t>
            </a:r>
            <a:endParaRPr lang="en-US" dirty="0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60866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4876800" y="2667000"/>
            <a:ext cx="4019160" cy="2895600"/>
            <a:chOff x="533400" y="1447800"/>
            <a:chExt cx="4267200" cy="2831592"/>
          </a:xfrm>
        </p:grpSpPr>
        <p:pic>
          <p:nvPicPr>
            <p:cNvPr id="17" name="Picture 16" descr="iStock_000003942530Mediu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1447800"/>
              <a:ext cx="4266198" cy="28315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9" name="Group 7"/>
            <p:cNvGrpSpPr/>
            <p:nvPr/>
          </p:nvGrpSpPr>
          <p:grpSpPr>
            <a:xfrm>
              <a:off x="2971800" y="3048000"/>
              <a:ext cx="1828800" cy="1219172"/>
              <a:chOff x="1738956" y="1371628"/>
              <a:chExt cx="1842444" cy="1219172"/>
            </a:xfrm>
          </p:grpSpPr>
          <p:sp>
            <p:nvSpPr>
              <p:cNvPr id="20" name="Diagonal Stripe 19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A0CE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9610196">
                <a:off x="1910022" y="1870323"/>
                <a:ext cx="1663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38200" y="2057400"/>
          <a:ext cx="3886200" cy="388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587"/>
                <a:gridCol w="3608613"/>
              </a:tblGrid>
              <a:tr h="406400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emissions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Affordable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Little disruption of ecosystems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Relatively high output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56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Output is proportional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wind speed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feasible for all geographical locations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initial investment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Extensive land use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8200" y="2057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810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4876800" cy="1066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marL="58738"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BIOMASS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9906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BIOMASS </a:t>
            </a:r>
            <a:r>
              <a:rPr lang="en-US" dirty="0" smtClean="0"/>
              <a:t>is produced from vegetable oils, animal fats, recycled restaurant greases, and other byproducts of plant, agricultural, </a:t>
            </a:r>
            <a:br>
              <a:rPr lang="en-US" dirty="0" smtClean="0"/>
            </a:br>
            <a:r>
              <a:rPr lang="en-US" dirty="0" smtClean="0"/>
              <a:t>and forestry processing or industrial and human waste products.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29200" y="2667000"/>
            <a:ext cx="3733800" cy="3048000"/>
            <a:chOff x="533400" y="1828800"/>
            <a:chExt cx="3733800" cy="3048000"/>
          </a:xfrm>
        </p:grpSpPr>
        <p:pic>
          <p:nvPicPr>
            <p:cNvPr id="14" name="Picture 13" descr="iStock_000003690696Medium.jpg"/>
            <p:cNvPicPr>
              <a:picLocks noChangeAspect="1"/>
            </p:cNvPicPr>
            <p:nvPr/>
          </p:nvPicPr>
          <p:blipFill>
            <a:blip r:embed="rId2" cstate="print"/>
            <a:srcRect l="3329" t="17778" r="15100" b="24444"/>
            <a:stretch>
              <a:fillRect/>
            </a:stretch>
          </p:blipFill>
          <p:spPr>
            <a:xfrm>
              <a:off x="533400" y="1828800"/>
              <a:ext cx="3733800" cy="304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5" name="Group 7"/>
            <p:cNvGrpSpPr/>
            <p:nvPr/>
          </p:nvGrpSpPr>
          <p:grpSpPr>
            <a:xfrm>
              <a:off x="2438400" y="3657600"/>
              <a:ext cx="1828800" cy="1219172"/>
              <a:chOff x="1738956" y="1371628"/>
              <a:chExt cx="1842444" cy="1219172"/>
            </a:xfrm>
          </p:grpSpPr>
          <p:sp>
            <p:nvSpPr>
              <p:cNvPr id="16" name="Diagonal Stripe 15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A0CE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9610196">
                <a:off x="1910022" y="1870323"/>
                <a:ext cx="1663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5800" y="1981200"/>
          <a:ext cx="4724400" cy="428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458"/>
                <a:gridCol w="4386942"/>
              </a:tblGrid>
              <a:tr h="406400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Abundant supply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Fewer emissions than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fossil fuel sources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be used in diesel engines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 engines can easily be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converted to run on biomass fuel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64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Source must be near usage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cut transportation costs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Emits some pollution 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Increases nitrogen oxides,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air pollutant emissions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Uses some fossil fuels in conversion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0"/>
            <a:ext cx="156117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2000" y="1981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1148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4724400" cy="1066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ETHANOL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990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ETHANOL </a:t>
            </a:r>
            <a:r>
              <a:rPr lang="en-US" dirty="0" smtClean="0"/>
              <a:t>is a subset of biomass that is manufactured from alcohols, ethers, esters, and other chemicals extracted from </a:t>
            </a:r>
            <a:br>
              <a:rPr lang="en-US" dirty="0" smtClean="0"/>
            </a:br>
            <a:r>
              <a:rPr lang="en-US" dirty="0" smtClean="0"/>
              <a:t>plant and tree residue. It can be made from corn, sugar, </a:t>
            </a:r>
            <a:br>
              <a:rPr lang="en-US" dirty="0" smtClean="0"/>
            </a:br>
            <a:r>
              <a:rPr lang="en-US" dirty="0" smtClean="0"/>
              <a:t>wheat, and barley.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0"/>
            <a:ext cx="156117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85800" y="2209800"/>
          <a:ext cx="4724400" cy="397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459"/>
                <a:gridCol w="4386941"/>
              </a:tblGrid>
              <a:tr h="381000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Easily manufactured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Fewer emissions than fossil fuel 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Carbon-neutral (C0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emissions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offset by photosynthesis in plants)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95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Extensive use of cropland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Less energy in a gallon of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ethanol than in a gallon of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gasoline or diesel fuel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Costs more than gasoline to produce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Currently requires government subsidy to be affordable to consumers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Ethanol 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743200"/>
            <a:ext cx="3943786" cy="2846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2098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810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48768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HYDROGEN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990600"/>
            <a:ext cx="708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HYDROGEN </a:t>
            </a:r>
            <a:r>
              <a:rPr lang="en-US" dirty="0" smtClean="0"/>
              <a:t>is found in combination with oxygen in water, but it </a:t>
            </a:r>
            <a:br>
              <a:rPr lang="en-US" dirty="0" smtClean="0"/>
            </a:br>
            <a:r>
              <a:rPr lang="en-US" dirty="0" smtClean="0"/>
              <a:t>is also present in organic matter such as living plants, petroleum, </a:t>
            </a:r>
            <a:br>
              <a:rPr lang="en-US" dirty="0" smtClean="0"/>
            </a:br>
            <a:r>
              <a:rPr lang="en-US" dirty="0" smtClean="0"/>
              <a:t>or coal. Hydrogen fuel is a byproduct of chemically-mixing hydrogen and oxygen to produce electricity, water, and heat. It’s stored in </a:t>
            </a:r>
            <a:br>
              <a:rPr lang="en-US" dirty="0" smtClean="0"/>
            </a:br>
            <a:r>
              <a:rPr lang="en-US" dirty="0" smtClean="0"/>
              <a:t>a “cell” or battery.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04800" y="228600"/>
            <a:ext cx="1676400" cy="1600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4953000" y="3124200"/>
            <a:ext cx="4038600" cy="2743200"/>
            <a:chOff x="4953000" y="3124200"/>
            <a:chExt cx="4038600" cy="2743200"/>
          </a:xfrm>
        </p:grpSpPr>
        <p:sp>
          <p:nvSpPr>
            <p:cNvPr id="13" name="Rounded Rectangle 12"/>
            <p:cNvSpPr/>
            <p:nvPr/>
          </p:nvSpPr>
          <p:spPr>
            <a:xfrm>
              <a:off x="4953000" y="3124200"/>
              <a:ext cx="4038600" cy="2743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105400" y="3200400"/>
              <a:ext cx="3810000" cy="2590800"/>
              <a:chOff x="2286000" y="3657600"/>
              <a:chExt cx="3810000" cy="2590800"/>
            </a:xfrm>
          </p:grpSpPr>
          <p:pic>
            <p:nvPicPr>
              <p:cNvPr id="20" name="Picture 19" descr="iStock_000002382177Medium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86000" y="3657600"/>
                <a:ext cx="3802691" cy="25908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grpSp>
            <p:nvGrpSpPr>
              <p:cNvPr id="21" name="Group 7"/>
              <p:cNvGrpSpPr/>
              <p:nvPr/>
            </p:nvGrpSpPr>
            <p:grpSpPr>
              <a:xfrm>
                <a:off x="4267200" y="5029200"/>
                <a:ext cx="1828800" cy="1219172"/>
                <a:chOff x="1738956" y="1371628"/>
                <a:chExt cx="1842444" cy="1219172"/>
              </a:xfrm>
            </p:grpSpPr>
            <p:sp>
              <p:nvSpPr>
                <p:cNvPr id="22" name="Diagonal Stripe 21"/>
                <p:cNvSpPr/>
                <p:nvPr/>
              </p:nvSpPr>
              <p:spPr>
                <a:xfrm rot="10800000">
                  <a:off x="1738956" y="1371628"/>
                  <a:ext cx="1842444" cy="1219172"/>
                </a:xfrm>
                <a:prstGeom prst="diagStripe">
                  <a:avLst>
                    <a:gd name="adj" fmla="val 73570"/>
                  </a:avLst>
                </a:prstGeom>
                <a:solidFill>
                  <a:srgbClr val="A0CE6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 rot="19610196">
                  <a:off x="1910022" y="1870323"/>
                  <a:ext cx="16634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renewable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38200" y="2362200"/>
          <a:ext cx="4191000" cy="373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357"/>
                <a:gridCol w="3891643"/>
              </a:tblGrid>
              <a:tr h="406400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925" indent="-288925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Abundant supply</a:t>
                      </a:r>
                    </a:p>
                    <a:p>
                      <a:pPr marL="288925" indent="-288925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Water vapor emissions only</a:t>
                      </a:r>
                    </a:p>
                    <a:p>
                      <a:pPr marL="288925" indent="-288925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Excellent industrial safety record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64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925" indent="-288925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expensive to produce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than fossil fuel Systems</a:t>
                      </a:r>
                    </a:p>
                    <a:p>
                      <a:pPr marL="288925" indent="-288925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Currently uses a large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amount of fossil fuels in the hydrogen extraction process</a:t>
                      </a:r>
                    </a:p>
                    <a:p>
                      <a:pPr marL="288925" indent="-288925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Storage and fuel cell technology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still being developed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2438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37338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600200" cy="16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47244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GEOTHERMAL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990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GEOTHERMAL ENERGY </a:t>
            </a:r>
            <a:r>
              <a:rPr lang="en-US" dirty="0" smtClean="0"/>
              <a:t>is generated by heat in the earth’s </a:t>
            </a:r>
            <a:br>
              <a:rPr lang="en-US" dirty="0" smtClean="0"/>
            </a:br>
            <a:r>
              <a:rPr lang="en-US" dirty="0" smtClean="0"/>
              <a:t>core. It is found underground by drilling steam wells (like oil  drilling). There is a global debate as to whether geothermal </a:t>
            </a:r>
            <a:br>
              <a:rPr lang="en-US" dirty="0" smtClean="0"/>
            </a:br>
            <a:r>
              <a:rPr lang="en-US" dirty="0" smtClean="0"/>
              <a:t>energy is renewable or nonrenewable.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2286000"/>
          <a:ext cx="4267200" cy="401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1"/>
                <a:gridCol w="3962399"/>
              </a:tblGrid>
              <a:tr h="406400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Minimal environmental impact</a:t>
                      </a:r>
                    </a:p>
                    <a:p>
                      <a:pPr marL="280988" indent="-280988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Efficient</a:t>
                      </a:r>
                    </a:p>
                    <a:p>
                      <a:pPr marL="280988" indent="-280988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Power plants have low emissions</a:t>
                      </a:r>
                    </a:p>
                    <a:p>
                      <a:pPr marL="280988" indent="-280988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Low cost after the 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initial investment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4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Geothermal fields found in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few areas around the world</a:t>
                      </a:r>
                    </a:p>
                    <a:p>
                      <a:pPr marL="280988" indent="-280988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Expensive start-up costs</a:t>
                      </a:r>
                    </a:p>
                    <a:p>
                      <a:pPr marL="280988" indent="-280988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Wells could eventually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be depleted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029201" y="2895600"/>
            <a:ext cx="3886200" cy="2895600"/>
            <a:chOff x="152400" y="3352800"/>
            <a:chExt cx="3581401" cy="2590800"/>
          </a:xfrm>
        </p:grpSpPr>
        <p:grpSp>
          <p:nvGrpSpPr>
            <p:cNvPr id="21" name="Group 11"/>
            <p:cNvGrpSpPr/>
            <p:nvPr/>
          </p:nvGrpSpPr>
          <p:grpSpPr>
            <a:xfrm>
              <a:off x="152400" y="3352800"/>
              <a:ext cx="3581400" cy="2590800"/>
              <a:chOff x="0" y="0"/>
              <a:chExt cx="3581400" cy="2590800"/>
            </a:xfrm>
          </p:grpSpPr>
          <p:pic>
            <p:nvPicPr>
              <p:cNvPr id="25" name="Picture 24" descr="iStock_000003963187Medium.jpg"/>
              <p:cNvPicPr>
                <a:picLocks noChangeAspect="1"/>
              </p:cNvPicPr>
              <p:nvPr/>
            </p:nvPicPr>
            <p:blipFill>
              <a:blip r:embed="rId3" cstate="print"/>
              <a:srcRect l="11693" t="3588" b="899"/>
              <a:stretch>
                <a:fillRect/>
              </a:stretch>
            </p:blipFill>
            <p:spPr>
              <a:xfrm>
                <a:off x="0" y="0"/>
                <a:ext cx="3581400" cy="25908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1738956" y="1371628"/>
                <a:ext cx="1842444" cy="1219172"/>
                <a:chOff x="1738956" y="1371628"/>
                <a:chExt cx="1842444" cy="1219172"/>
              </a:xfrm>
            </p:grpSpPr>
            <p:sp>
              <p:nvSpPr>
                <p:cNvPr id="27" name="Diagonal Stripe 26"/>
                <p:cNvSpPr/>
                <p:nvPr/>
              </p:nvSpPr>
              <p:spPr>
                <a:xfrm rot="10800000">
                  <a:off x="1738956" y="1371628"/>
                  <a:ext cx="1842444" cy="1219172"/>
                </a:xfrm>
                <a:prstGeom prst="diagStripe">
                  <a:avLst>
                    <a:gd name="adj" fmla="val 73570"/>
                  </a:avLst>
                </a:prstGeom>
                <a:solidFill>
                  <a:srgbClr val="A0CE6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"/>
                <p:cNvSpPr txBox="1"/>
                <p:nvPr/>
              </p:nvSpPr>
              <p:spPr>
                <a:xfrm rot="19541981">
                  <a:off x="1910022" y="1870323"/>
                  <a:ext cx="16634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renewable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2" name="Group 8"/>
            <p:cNvGrpSpPr/>
            <p:nvPr/>
          </p:nvGrpSpPr>
          <p:grpSpPr>
            <a:xfrm>
              <a:off x="1371600" y="4343400"/>
              <a:ext cx="2362201" cy="1600200"/>
              <a:chOff x="1616709" y="1313573"/>
              <a:chExt cx="1951093" cy="1219173"/>
            </a:xfrm>
            <a:solidFill>
              <a:srgbClr val="7755CB"/>
            </a:solidFill>
          </p:grpSpPr>
          <p:sp>
            <p:nvSpPr>
              <p:cNvPr id="23" name="Diagonal Stripe 22"/>
              <p:cNvSpPr/>
              <p:nvPr/>
            </p:nvSpPr>
            <p:spPr>
              <a:xfrm rot="10800000">
                <a:off x="1616709" y="1313573"/>
                <a:ext cx="1951093" cy="1219173"/>
              </a:xfrm>
              <a:prstGeom prst="diagStripe">
                <a:avLst>
                  <a:gd name="adj" fmla="val 80236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9502915">
                <a:off x="1902057" y="1800445"/>
                <a:ext cx="1663488" cy="28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nonrenewable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990600" y="2286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4191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3200"/>
            <a:ext cx="6934200" cy="13716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2060"/>
                </a:solidFill>
              </a:rPr>
              <a:t>Did you know </a:t>
            </a:r>
            <a:br>
              <a:rPr lang="en-US" b="1" dirty="0" smtClean="0">
                <a:ln/>
                <a:solidFill>
                  <a:srgbClr val="002060"/>
                </a:solidFill>
              </a:rPr>
            </a:br>
            <a:r>
              <a:rPr lang="en-US" b="1" dirty="0" smtClean="0">
                <a:ln/>
                <a:solidFill>
                  <a:srgbClr val="002060"/>
                </a:solidFill>
              </a:rPr>
              <a:t>there are at least </a:t>
            </a:r>
            <a:br>
              <a:rPr lang="en-US" b="1" dirty="0" smtClean="0">
                <a:ln/>
                <a:solidFill>
                  <a:srgbClr val="002060"/>
                </a:solidFill>
              </a:rPr>
            </a:br>
            <a:r>
              <a:rPr lang="en-US" b="1" dirty="0" smtClean="0">
                <a:ln/>
                <a:solidFill>
                  <a:srgbClr val="002060"/>
                </a:solidFill>
              </a:rPr>
              <a:t>12 energy sources?</a:t>
            </a:r>
            <a:endParaRPr lang="en-US" b="1" dirty="0">
              <a:ln/>
              <a:solidFill>
                <a:srgbClr val="002060"/>
              </a:solidFill>
            </a:endParaRPr>
          </a:p>
        </p:txBody>
      </p:sp>
      <p:grpSp>
        <p:nvGrpSpPr>
          <p:cNvPr id="3" name="Group 43"/>
          <p:cNvGrpSpPr/>
          <p:nvPr/>
        </p:nvGrpSpPr>
        <p:grpSpPr>
          <a:xfrm>
            <a:off x="2651760" y="182880"/>
            <a:ext cx="1912703" cy="1574185"/>
            <a:chOff x="2941320" y="986135"/>
            <a:chExt cx="1912703" cy="1574185"/>
          </a:xfrm>
        </p:grpSpPr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986135"/>
              <a:ext cx="970547" cy="1147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2941320" y="2098655"/>
              <a:ext cx="19127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Natural Gas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44"/>
          <p:cNvGrpSpPr/>
          <p:nvPr/>
        </p:nvGrpSpPr>
        <p:grpSpPr>
          <a:xfrm>
            <a:off x="4663440" y="274320"/>
            <a:ext cx="1689886" cy="1852077"/>
            <a:chOff x="5072868" y="1066800"/>
            <a:chExt cx="1689886" cy="1852077"/>
          </a:xfrm>
        </p:grpSpPr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62428" y="1066800"/>
              <a:ext cx="1042737" cy="104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5072868" y="2087880"/>
              <a:ext cx="16898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Petroleum</a:t>
              </a:r>
            </a:p>
            <a:p>
              <a:pPr algn="ctr"/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Propane 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7086600" y="4571999"/>
            <a:ext cx="1143000" cy="1528464"/>
            <a:chOff x="6629400" y="4719935"/>
            <a:chExt cx="1042737" cy="1393584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9400" y="4719935"/>
              <a:ext cx="1042737" cy="104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6768432" y="5692594"/>
              <a:ext cx="776821" cy="42092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Coal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48"/>
          <p:cNvGrpSpPr/>
          <p:nvPr/>
        </p:nvGrpSpPr>
        <p:grpSpPr>
          <a:xfrm>
            <a:off x="4876799" y="5257800"/>
            <a:ext cx="1314784" cy="1490251"/>
            <a:chOff x="4876800" y="5329535"/>
            <a:chExt cx="1252456" cy="1419605"/>
          </a:xfrm>
        </p:grpSpPr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64483" y="5329535"/>
              <a:ext cx="1042737" cy="95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4876800" y="6309360"/>
              <a:ext cx="1252456" cy="43978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Nuclear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46"/>
          <p:cNvGrpSpPr/>
          <p:nvPr/>
        </p:nvGrpSpPr>
        <p:grpSpPr>
          <a:xfrm>
            <a:off x="7955280" y="2666999"/>
            <a:ext cx="1066800" cy="1528466"/>
            <a:chOff x="7872663" y="3348335"/>
            <a:chExt cx="1042737" cy="1419393"/>
          </a:xfrm>
        </p:grpSpPr>
        <p:pic>
          <p:nvPicPr>
            <p:cNvPr id="30" name="Picture 11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72663" y="3348335"/>
              <a:ext cx="104273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7917352" y="4339008"/>
              <a:ext cx="932586" cy="4287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Solar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52"/>
          <p:cNvGrpSpPr/>
          <p:nvPr/>
        </p:nvGrpSpPr>
        <p:grpSpPr>
          <a:xfrm>
            <a:off x="640080" y="1143000"/>
            <a:ext cx="2238113" cy="1456730"/>
            <a:chOff x="1021080" y="1519535"/>
            <a:chExt cx="2238113" cy="1456730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19535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021080" y="2514600"/>
              <a:ext cx="22381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Hydroelectric 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49"/>
          <p:cNvGrpSpPr/>
          <p:nvPr/>
        </p:nvGrpSpPr>
        <p:grpSpPr>
          <a:xfrm>
            <a:off x="3048000" y="5329535"/>
            <a:ext cx="1042737" cy="1441490"/>
            <a:chOff x="3048000" y="5329535"/>
            <a:chExt cx="1042737" cy="1441490"/>
          </a:xfrm>
        </p:grpSpPr>
        <p:pic>
          <p:nvPicPr>
            <p:cNvPr id="32" name="Picture 13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0" y="5329535"/>
              <a:ext cx="1042737" cy="93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3100137" y="6309360"/>
              <a:ext cx="932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Wind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51"/>
          <p:cNvGrpSpPr/>
          <p:nvPr/>
        </p:nvGrpSpPr>
        <p:grpSpPr>
          <a:xfrm>
            <a:off x="91440" y="2590800"/>
            <a:ext cx="1468672" cy="1973997"/>
            <a:chOff x="167640" y="2895600"/>
            <a:chExt cx="1468672" cy="1973997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895600"/>
              <a:ext cx="1068170" cy="125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167640" y="4038600"/>
              <a:ext cx="14686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Biomass</a:t>
              </a:r>
            </a:p>
            <a:p>
              <a:pPr algn="ctr"/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Ethanol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50"/>
          <p:cNvGrpSpPr/>
          <p:nvPr/>
        </p:nvGrpSpPr>
        <p:grpSpPr>
          <a:xfrm>
            <a:off x="838200" y="4571999"/>
            <a:ext cx="1895071" cy="1558945"/>
            <a:chOff x="914400" y="4876800"/>
            <a:chExt cx="1716087" cy="1421375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4876800"/>
              <a:ext cx="990600" cy="104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914400" y="5877250"/>
              <a:ext cx="1716087" cy="42092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Geothermal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45"/>
          <p:cNvGrpSpPr/>
          <p:nvPr/>
        </p:nvGrpSpPr>
        <p:grpSpPr>
          <a:xfrm>
            <a:off x="6858000" y="1143000"/>
            <a:ext cx="1620957" cy="1452265"/>
            <a:chOff x="6793138" y="1676400"/>
            <a:chExt cx="1703550" cy="1456520"/>
          </a:xfrm>
        </p:grpSpPr>
        <p:pic>
          <p:nvPicPr>
            <p:cNvPr id="33" name="Picture 14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61536" y="1676400"/>
              <a:ext cx="1042737" cy="104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6793138" y="2669902"/>
              <a:ext cx="1703550" cy="46301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Hydrogen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7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Splotch-[Converted].gif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4000" contrast="-28000"/>
          </a:blip>
          <a:srcRect l="28455" t="15078" r="26829" b="23355"/>
          <a:stretch>
            <a:fillRect/>
          </a:stretch>
        </p:blipFill>
        <p:spPr>
          <a:xfrm>
            <a:off x="-228601" y="2665614"/>
            <a:ext cx="4876801" cy="43447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9"/>
          <p:cNvGrpSpPr/>
          <p:nvPr/>
        </p:nvGrpSpPr>
        <p:grpSpPr>
          <a:xfrm>
            <a:off x="210671" y="762000"/>
            <a:ext cx="8704729" cy="3962400"/>
            <a:chOff x="210671" y="762000"/>
            <a:chExt cx="8704729" cy="3962400"/>
          </a:xfrm>
        </p:grpSpPr>
        <p:pic>
          <p:nvPicPr>
            <p:cNvPr id="12" name="Picture 11" descr="ESW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0671" y="762000"/>
              <a:ext cx="8704729" cy="3962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086815">
              <a:off x="2815809" y="1279983"/>
              <a:ext cx="39605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ENERGY</a:t>
              </a:r>
              <a:endParaRPr lang="en-US" sz="5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1067697">
              <a:off x="3168216" y="1893367"/>
              <a:ext cx="51735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SOURCES OF</a:t>
              </a:r>
              <a:endParaRPr lang="en-US" sz="5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071792">
              <a:off x="2936685" y="2736542"/>
              <a:ext cx="50202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THE WORLD!</a:t>
              </a:r>
              <a:endParaRPr lang="en-US" sz="5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20574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2060"/>
                </a:solidFill>
              </a:rPr>
              <a:t>Each energy source is either renewable or nonrenewable!</a:t>
            </a:r>
            <a:endParaRPr lang="en-US" b="1" dirty="0">
              <a:ln/>
              <a:solidFill>
                <a:srgbClr val="00206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2209800"/>
            <a:ext cx="4267200" cy="3592820"/>
            <a:chOff x="533400" y="2209800"/>
            <a:chExt cx="4267200" cy="3592820"/>
          </a:xfrm>
        </p:grpSpPr>
        <p:pic>
          <p:nvPicPr>
            <p:cNvPr id="6" name="Picture 5" descr="Spreakd_Circles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2209800"/>
              <a:ext cx="4267200" cy="359282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14400" y="3566160"/>
              <a:ext cx="3429000" cy="543739"/>
            </a:xfrm>
            <a:prstGeom prst="rect">
              <a:avLst/>
            </a:prstGeom>
          </p:spPr>
          <p:txBody>
            <a:bodyPr wrap="square" anchor="ctr" anchorCtr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baseline="300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RENEWABLE</a:t>
              </a:r>
              <a:endParaRPr lang="en-US" sz="4400" b="1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2209800"/>
            <a:ext cx="4267200" cy="3592820"/>
            <a:chOff x="4648200" y="1981200"/>
            <a:chExt cx="4267200" cy="3592820"/>
          </a:xfrm>
        </p:grpSpPr>
        <p:pic>
          <p:nvPicPr>
            <p:cNvPr id="8" name="Picture 7" descr="Spreakd_Circles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4648200" y="1981200"/>
              <a:ext cx="4267200" cy="359282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181600" y="3352800"/>
              <a:ext cx="3429000" cy="543739"/>
            </a:xfrm>
            <a:prstGeom prst="rect">
              <a:avLst/>
            </a:prstGeom>
          </p:spPr>
          <p:txBody>
            <a:bodyPr wrap="square" anchor="ctr" anchorCtr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baseline="300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NONRENEWABLE</a:t>
              </a:r>
              <a:endParaRPr lang="en-US" sz="4400" b="1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" y="5943600"/>
            <a:ext cx="1950722" cy="786264"/>
            <a:chOff x="210671" y="762000"/>
            <a:chExt cx="8704729" cy="3962400"/>
          </a:xfrm>
        </p:grpSpPr>
        <p:pic>
          <p:nvPicPr>
            <p:cNvPr id="11" name="Picture 10" descr="ESW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0671" y="762000"/>
              <a:ext cx="8704729" cy="3962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1150092">
              <a:off x="2815809" y="1101846"/>
              <a:ext cx="3960538" cy="127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ENERGY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1128037">
              <a:off x="3171999" y="1715227"/>
              <a:ext cx="5165969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SOURCES OF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1106480">
              <a:off x="2931797" y="2558400"/>
              <a:ext cx="5030060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THE WORLD!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19600" y="1676400"/>
            <a:ext cx="449580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baseline="30000" dirty="0">
                <a:latin typeface="Arial" pitchFamily="34" charset="0"/>
                <a:cs typeface="Arial" pitchFamily="34" charset="0"/>
              </a:rPr>
              <a:t>Renewable resources can be </a:t>
            </a:r>
            <a:r>
              <a:rPr lang="en-US" sz="4000" b="1" baseline="30000" dirty="0" smtClean="0">
                <a:latin typeface="Arial" pitchFamily="34" charset="0"/>
                <a:cs typeface="Arial" pitchFamily="34" charset="0"/>
              </a:rPr>
              <a:t> replenished at a comparable rate to </a:t>
            </a:r>
            <a:r>
              <a:rPr lang="en-US" sz="4000" b="1" baseline="300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4000" b="1" baseline="30000" dirty="0" smtClean="0">
                <a:latin typeface="Arial" pitchFamily="34" charset="0"/>
                <a:cs typeface="Arial" pitchFamily="34" charset="0"/>
              </a:rPr>
              <a:t>rate of </a:t>
            </a:r>
            <a:r>
              <a:rPr lang="en-US" sz="4000" b="1" baseline="30000" dirty="0">
                <a:latin typeface="Arial" pitchFamily="34" charset="0"/>
                <a:cs typeface="Arial" pitchFamily="34" charset="0"/>
              </a:rPr>
              <a:t>consumption. Energy sources like </a:t>
            </a:r>
            <a:r>
              <a:rPr lang="en-US" sz="4000" b="1" baseline="30000" dirty="0" smtClean="0">
                <a:latin typeface="Arial" pitchFamily="34" charset="0"/>
                <a:cs typeface="Arial" pitchFamily="34" charset="0"/>
              </a:rPr>
              <a:t>hydroelectric </a:t>
            </a:r>
            <a:r>
              <a:rPr lang="en-US" sz="4000" b="1" baseline="30000" dirty="0">
                <a:latin typeface="Arial" pitchFamily="34" charset="0"/>
                <a:cs typeface="Arial" pitchFamily="34" charset="0"/>
              </a:rPr>
              <a:t>power, solar energy, and </a:t>
            </a:r>
            <a:r>
              <a:rPr lang="en-US" sz="4000" b="1" baseline="30000" dirty="0" smtClean="0">
                <a:latin typeface="Arial" pitchFamily="34" charset="0"/>
                <a:cs typeface="Arial" pitchFamily="34" charset="0"/>
              </a:rPr>
              <a:t>wind </a:t>
            </a:r>
            <a:r>
              <a:rPr lang="en-US" sz="4000" b="1" baseline="30000" dirty="0">
                <a:latin typeface="Arial" pitchFamily="34" charset="0"/>
                <a:cs typeface="Arial" pitchFamily="34" charset="0"/>
              </a:rPr>
              <a:t>power </a:t>
            </a:r>
            <a:r>
              <a:rPr lang="en-US" sz="4000" b="1" baseline="30000" dirty="0" smtClean="0">
                <a:latin typeface="Arial" pitchFamily="34" charset="0"/>
                <a:cs typeface="Arial" pitchFamily="34" charset="0"/>
              </a:rPr>
              <a:t>are considered </a:t>
            </a:r>
            <a:r>
              <a:rPr lang="en-US" sz="4000" b="1" baseline="30000" dirty="0">
                <a:latin typeface="Arial" pitchFamily="34" charset="0"/>
                <a:cs typeface="Arial" pitchFamily="34" charset="0"/>
              </a:rPr>
              <a:t>“perpetual resources” because they run no </a:t>
            </a:r>
            <a:r>
              <a:rPr lang="en-US" sz="4000" b="1" baseline="30000" dirty="0" smtClean="0">
                <a:latin typeface="Arial" pitchFamily="34" charset="0"/>
                <a:cs typeface="Arial" pitchFamily="34" charset="0"/>
              </a:rPr>
              <a:t>risk </a:t>
            </a:r>
            <a:r>
              <a:rPr lang="en-US" sz="4000" b="1" baseline="30000" dirty="0">
                <a:latin typeface="Arial" pitchFamily="34" charset="0"/>
                <a:cs typeface="Arial" pitchFamily="34" charset="0"/>
              </a:rPr>
              <a:t>of depletion.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524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2060"/>
                </a:solidFill>
              </a:rPr>
              <a:t>Renewable Energy Sources</a:t>
            </a:r>
            <a:endParaRPr lang="en-US" b="1" dirty="0">
              <a:ln/>
              <a:solidFill>
                <a:srgbClr val="002060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228600" y="1676400"/>
            <a:ext cx="4267200" cy="3592820"/>
            <a:chOff x="533400" y="2209800"/>
            <a:chExt cx="4267200" cy="3592820"/>
          </a:xfrm>
        </p:grpSpPr>
        <p:pic>
          <p:nvPicPr>
            <p:cNvPr id="6" name="Picture 5" descr="Spreakd_Circles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2209800"/>
              <a:ext cx="4267200" cy="359282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14400" y="3566160"/>
              <a:ext cx="3429000" cy="543739"/>
            </a:xfrm>
            <a:prstGeom prst="rect">
              <a:avLst/>
            </a:prstGeom>
          </p:spPr>
          <p:txBody>
            <a:bodyPr wrap="square" anchor="ctr" anchorCtr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baseline="300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RENEWABLE</a:t>
              </a:r>
              <a:endParaRPr lang="en-US" sz="4400" b="1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40" y="5943600"/>
            <a:ext cx="1950722" cy="786264"/>
            <a:chOff x="210671" y="762000"/>
            <a:chExt cx="8704729" cy="3962400"/>
          </a:xfrm>
        </p:grpSpPr>
        <p:pic>
          <p:nvPicPr>
            <p:cNvPr id="8" name="Picture 7" descr="ESW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0671" y="762000"/>
              <a:ext cx="8704729" cy="3962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1150092">
              <a:off x="2815809" y="1101846"/>
              <a:ext cx="3960538" cy="127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ENERGY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1128037">
              <a:off x="3171999" y="1715227"/>
              <a:ext cx="5165969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SOURCES OF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06480">
              <a:off x="2931797" y="2558400"/>
              <a:ext cx="5030060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THE WORLD!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1752600"/>
            <a:ext cx="411480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baseline="30000" dirty="0"/>
              <a:t>Nonrenewable resources are  energy </a:t>
            </a:r>
            <a:r>
              <a:rPr lang="en-US" sz="4000" b="1" baseline="30000" dirty="0" smtClean="0"/>
              <a:t>sources  </a:t>
            </a:r>
            <a:r>
              <a:rPr lang="en-US" sz="4000" b="1" baseline="30000" dirty="0"/>
              <a:t>like petroleum, propane, </a:t>
            </a:r>
            <a:r>
              <a:rPr lang="en-US" sz="4000" b="1" baseline="30000" dirty="0" smtClean="0"/>
              <a:t>natural </a:t>
            </a:r>
            <a:r>
              <a:rPr lang="en-US" sz="4000" b="1" baseline="30000" dirty="0"/>
              <a:t>gas, coal, and nuclear energy </a:t>
            </a:r>
            <a:r>
              <a:rPr lang="en-US" sz="4000" b="1" baseline="30000" dirty="0" smtClean="0"/>
              <a:t>that take millions </a:t>
            </a:r>
            <a:r>
              <a:rPr lang="en-US" sz="4000" b="1" baseline="30000" dirty="0"/>
              <a:t>of years to form and </a:t>
            </a:r>
            <a:r>
              <a:rPr lang="en-US" sz="4000" b="1" baseline="30000" dirty="0" smtClean="0"/>
              <a:t>cannot be regenerated </a:t>
            </a:r>
            <a:r>
              <a:rPr lang="en-US" sz="4000" b="1" baseline="30000" dirty="0"/>
              <a:t>in a </a:t>
            </a:r>
            <a:r>
              <a:rPr lang="en-US" sz="4000" b="1" baseline="30000" dirty="0" smtClean="0"/>
              <a:t>short period of time.  </a:t>
            </a:r>
            <a:endParaRPr lang="en-US" sz="4000" b="1" baseline="300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2060"/>
                </a:solidFill>
              </a:rPr>
              <a:t>Nonrenewable Energy Sources</a:t>
            </a:r>
            <a:endParaRPr lang="en-US" b="1" dirty="0">
              <a:ln/>
              <a:solidFill>
                <a:srgbClr val="002060"/>
              </a:solidFill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4724400" y="1676400"/>
            <a:ext cx="4267200" cy="3592820"/>
            <a:chOff x="4648200" y="1981200"/>
            <a:chExt cx="4267200" cy="3592820"/>
          </a:xfrm>
        </p:grpSpPr>
        <p:pic>
          <p:nvPicPr>
            <p:cNvPr id="8" name="Picture 7" descr="Spreakd_Circles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4648200" y="1981200"/>
              <a:ext cx="4267200" cy="359282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181600" y="3352800"/>
              <a:ext cx="3429000" cy="543739"/>
            </a:xfrm>
            <a:prstGeom prst="rect">
              <a:avLst/>
            </a:prstGeom>
          </p:spPr>
          <p:txBody>
            <a:bodyPr wrap="square" anchor="ctr" anchorCtr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baseline="300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NONRENEWABLE</a:t>
              </a:r>
              <a:endParaRPr lang="en-US" sz="4400" b="1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40" y="5943600"/>
            <a:ext cx="1950722" cy="786264"/>
            <a:chOff x="210671" y="762000"/>
            <a:chExt cx="8704729" cy="3962400"/>
          </a:xfrm>
        </p:grpSpPr>
        <p:pic>
          <p:nvPicPr>
            <p:cNvPr id="10" name="Picture 9" descr="ESW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0671" y="762000"/>
              <a:ext cx="8704729" cy="3962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1150092">
              <a:off x="2815809" y="1101846"/>
              <a:ext cx="3960538" cy="127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ENERGY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1128037">
              <a:off x="3171999" y="1715227"/>
              <a:ext cx="5165969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SOURCES OF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1106480">
              <a:off x="2931797" y="2558400"/>
              <a:ext cx="5030060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THE WORLD!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19050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baseline="30000" dirty="0" smtClean="0"/>
              <a:t>Although oil, natural gas, and coal will </a:t>
            </a:r>
            <a:br>
              <a:rPr lang="en-US" sz="4000" b="1" baseline="30000" dirty="0" smtClean="0"/>
            </a:br>
            <a:r>
              <a:rPr lang="en-US" sz="4000" b="1" baseline="30000" dirty="0" smtClean="0"/>
              <a:t>remain  the primary energy sources for the foreseeable future, a variety of resources </a:t>
            </a:r>
            <a:br>
              <a:rPr lang="en-US" sz="4000" b="1" baseline="30000" dirty="0" smtClean="0"/>
            </a:br>
            <a:r>
              <a:rPr lang="en-US" sz="4000" b="1" baseline="30000" dirty="0" smtClean="0"/>
              <a:t>will be needed to meet the world’s growing demand. All energy sources have benefits, </a:t>
            </a:r>
            <a:br>
              <a:rPr lang="en-US" sz="4000" b="1" baseline="30000" dirty="0" smtClean="0"/>
            </a:br>
            <a:r>
              <a:rPr lang="en-US" sz="4000" b="1" baseline="30000" dirty="0" smtClean="0"/>
              <a:t>as well as challenges to overcome.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52400"/>
            <a:ext cx="9144000" cy="1524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 smtClean="0">
                <a:ln/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Which energy 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 smtClean="0">
                <a:ln/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en-US" sz="4800" b="1" i="0" u="none" strike="noStrike" kern="1200" normalizeH="0" noProof="0" dirty="0" smtClean="0">
                <a:ln/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the be</a:t>
            </a:r>
            <a:r>
              <a:rPr kumimoji="0" lang="en-US" sz="4800" b="1" i="0" u="none" strike="noStrike" kern="1200" normalizeH="0" baseline="0" noProof="0" dirty="0" smtClean="0">
                <a:ln/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st?</a:t>
            </a:r>
            <a:endParaRPr kumimoji="0" lang="en-US" sz="4800" b="1" i="0" u="none" strike="noStrike" kern="1200" normalizeH="0" baseline="0" noProof="0" dirty="0">
              <a:ln/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1440" y="5943600"/>
            <a:ext cx="1950722" cy="786264"/>
            <a:chOff x="210671" y="762000"/>
            <a:chExt cx="8704729" cy="3962400"/>
          </a:xfrm>
        </p:grpSpPr>
        <p:pic>
          <p:nvPicPr>
            <p:cNvPr id="17" name="Picture 16" descr="ESW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0671" y="762000"/>
              <a:ext cx="8704729" cy="39624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21150092">
              <a:off x="2815809" y="1101846"/>
              <a:ext cx="3960538" cy="127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ENERGY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1128037">
              <a:off x="3171999" y="1715227"/>
              <a:ext cx="5165969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SOURCES OF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21106480">
              <a:off x="2931797" y="2558400"/>
              <a:ext cx="5030060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THE WORLD!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0" y="0"/>
            <a:ext cx="6858000" cy="6858000"/>
          </a:xfrm>
          <a:prstGeom prst="arc">
            <a:avLst>
              <a:gd name="adj1" fmla="val 16200000"/>
              <a:gd name="adj2" fmla="val 5370932"/>
            </a:avLst>
          </a:prstGeom>
          <a:gradFill flip="none" rotWithShape="1">
            <a:gsLst>
              <a:gs pos="0">
                <a:srgbClr val="7755CB">
                  <a:shade val="30000"/>
                  <a:satMod val="115000"/>
                </a:srgbClr>
              </a:gs>
              <a:gs pos="50000">
                <a:srgbClr val="7755CB">
                  <a:shade val="67500"/>
                  <a:satMod val="115000"/>
                </a:srgbClr>
              </a:gs>
              <a:gs pos="100000">
                <a:srgbClr val="7755C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3138488" y="1279525"/>
            <a:ext cx="6005512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3200" baseline="30000" dirty="0" smtClean="0">
                <a:solidFill>
                  <a:srgbClr val="002060"/>
                </a:solidFill>
              </a:rPr>
              <a:t>How much will it cost to set-up and operate?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flipH="1">
            <a:off x="3627438" y="2557463"/>
            <a:ext cx="5516562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6838" indent="-11113"/>
            <a:r>
              <a:rPr lang="en-US" sz="3200" baseline="30000" dirty="0" smtClean="0">
                <a:solidFill>
                  <a:srgbClr val="002060"/>
                </a:solidFill>
              </a:rPr>
              <a:t>Does the energy source require storage and will the final product be too expensive?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3627438" y="3835400"/>
            <a:ext cx="5287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6838" indent="-11113">
              <a:lnSpc>
                <a:spcPct val="150000"/>
              </a:lnSpc>
            </a:pPr>
            <a:r>
              <a:rPr lang="en-US" sz="3200" baseline="30000" dirty="0" smtClean="0">
                <a:solidFill>
                  <a:srgbClr val="002060"/>
                </a:solidFill>
              </a:rPr>
              <a:t>Can it be produced on a large scale?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3194049" y="5113338"/>
            <a:ext cx="5949950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6838" indent="-11113"/>
            <a:r>
              <a:rPr lang="en-US" sz="3200" baseline="30000" dirty="0" smtClean="0">
                <a:solidFill>
                  <a:srgbClr val="002060"/>
                </a:solidFill>
              </a:rPr>
              <a:t>How will the production of the energy source impact the environment? </a:t>
            </a: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51" y="517591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 rot="5400000">
            <a:off x="-3128963" y="3314701"/>
            <a:ext cx="6245225" cy="228600"/>
            <a:chOff x="-3200400" y="3314700"/>
            <a:chExt cx="6246420" cy="228600"/>
          </a:xfrm>
          <a:gradFill flip="none" rotWithShape="1">
            <a:gsLst>
              <a:gs pos="0">
                <a:srgbClr val="A0CE67">
                  <a:tint val="66000"/>
                  <a:satMod val="160000"/>
                </a:srgbClr>
              </a:gs>
              <a:gs pos="50000">
                <a:srgbClr val="A0CE67">
                  <a:tint val="44500"/>
                  <a:satMod val="160000"/>
                </a:srgbClr>
              </a:gs>
              <a:gs pos="100000">
                <a:srgbClr val="A0CE67">
                  <a:tint val="23500"/>
                  <a:satMod val="160000"/>
                </a:srgbClr>
              </a:gs>
            </a:gsLst>
            <a:lin ang="10800000" scaled="1"/>
            <a:tileRect/>
          </a:gradFill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1676400" y="0"/>
            <a:ext cx="74676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normalizeH="0" baseline="0" noProof="0" dirty="0" smtClean="0">
                <a:ln/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Costs</a:t>
            </a:r>
            <a:r>
              <a:rPr kumimoji="0" lang="en-US" sz="4800" b="1" u="none" strike="noStrike" kern="1200" normalizeH="0" noProof="0" dirty="0" smtClean="0">
                <a:ln/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to </a:t>
            </a:r>
            <a:r>
              <a:rPr kumimoji="0" lang="en-US" sz="4800" b="1" u="none" strike="noStrike" kern="1200" normalizeH="0" baseline="0" noProof="0" dirty="0" smtClean="0">
                <a:ln/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Consider!</a:t>
            </a:r>
            <a:endParaRPr kumimoji="0" lang="en-US" sz="4800" b="1" u="none" strike="noStrike" kern="1200" normalizeH="0" baseline="0" noProof="0" dirty="0">
              <a:ln/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440" y="5943600"/>
            <a:ext cx="1950722" cy="786264"/>
            <a:chOff x="210671" y="762000"/>
            <a:chExt cx="8704729" cy="3962400"/>
          </a:xfrm>
        </p:grpSpPr>
        <p:pic>
          <p:nvPicPr>
            <p:cNvPr id="23" name="Picture 22" descr="ESW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0671" y="762000"/>
              <a:ext cx="8704729" cy="3962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21150092">
              <a:off x="2815809" y="1101846"/>
              <a:ext cx="3960538" cy="127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ENERGY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1128037">
              <a:off x="3171999" y="1715227"/>
              <a:ext cx="5165969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SOURCES OF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1106480">
              <a:off x="2931797" y="2558400"/>
              <a:ext cx="5030060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THE WORLD!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0CE67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0CE67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0CE67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0CE67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PETROLEUM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0668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PETROLEUM </a:t>
            </a:r>
            <a:r>
              <a:rPr lang="en-US" dirty="0" smtClean="0"/>
              <a:t>is formed from animals and plants that lived</a:t>
            </a:r>
          </a:p>
          <a:p>
            <a:r>
              <a:rPr lang="en-US" dirty="0" smtClean="0"/>
              <a:t>millions of years ago when heat and pressure turned decayed matter into crude oil.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05400" y="2895600"/>
            <a:ext cx="3709919" cy="2590800"/>
            <a:chOff x="533400" y="1752600"/>
            <a:chExt cx="3709919" cy="2590800"/>
          </a:xfrm>
        </p:grpSpPr>
        <p:pic>
          <p:nvPicPr>
            <p:cNvPr id="14" name="Picture 13" descr="iStock_000003860036Medium.jpg"/>
            <p:cNvPicPr>
              <a:picLocks noChangeAspect="1"/>
            </p:cNvPicPr>
            <p:nvPr/>
          </p:nvPicPr>
          <p:blipFill>
            <a:blip r:embed="rId2" cstate="print"/>
            <a:srcRect l="50000" t="44995" r="10000" b="12467"/>
            <a:stretch>
              <a:fillRect/>
            </a:stretch>
          </p:blipFill>
          <p:spPr>
            <a:xfrm>
              <a:off x="533400" y="1752600"/>
              <a:ext cx="3657600" cy="259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5" name="Group 25"/>
            <p:cNvGrpSpPr/>
            <p:nvPr/>
          </p:nvGrpSpPr>
          <p:grpSpPr>
            <a:xfrm>
              <a:off x="2362200" y="3124200"/>
              <a:ext cx="1881119" cy="1219172"/>
              <a:chOff x="1738956" y="1371628"/>
              <a:chExt cx="1881119" cy="1219172"/>
            </a:xfrm>
          </p:grpSpPr>
          <p:sp>
            <p:nvSpPr>
              <p:cNvPr id="16" name="Diagonal Stripe 15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7755C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2"/>
              <p:cNvSpPr txBox="1"/>
              <p:nvPr/>
            </p:nvSpPr>
            <p:spPr>
              <a:xfrm rot="19536617">
                <a:off x="1844112" y="1876644"/>
                <a:ext cx="1775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nonrenewable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5800" y="2057400"/>
          <a:ext cx="4724400" cy="436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458"/>
                <a:gridCol w="4386942"/>
              </a:tblGrid>
              <a:tr h="418919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811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fuel for the world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Basis of many products, from prescription drugs to plastics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Economical to produce, easy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transport</a:t>
                      </a:r>
                      <a:endParaRPr lang="en-US" dirty="0"/>
                    </a:p>
                  </a:txBody>
                  <a:tcPr/>
                </a:tc>
              </a:tr>
              <a:tr h="35897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365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C0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emissions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Found in limited areas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Supply may be exhausted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natural gas/coal resources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Possible environmental impact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drilling and transporting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365760" y="304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85800" y="2057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3962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PROPANE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0668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PROPANE </a:t>
            </a:r>
            <a:r>
              <a:rPr lang="en-US" dirty="0" smtClean="0"/>
              <a:t>is produced as a byproduct from natural gas </a:t>
            </a:r>
            <a:br>
              <a:rPr lang="en-US" dirty="0" smtClean="0"/>
            </a:br>
            <a:r>
              <a:rPr lang="en-US" dirty="0" smtClean="0"/>
              <a:t>processing and crude oil refining. It burns hotter and more </a:t>
            </a:r>
            <a:br>
              <a:rPr lang="en-US" dirty="0" smtClean="0"/>
            </a:br>
            <a:r>
              <a:rPr lang="en-US" dirty="0" smtClean="0"/>
              <a:t>evenly than other fuels.</a:t>
            </a:r>
            <a:endParaRPr lang="en-US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5334000" y="2743200"/>
            <a:ext cx="3666486" cy="2667000"/>
            <a:chOff x="381000" y="228600"/>
            <a:chExt cx="3666486" cy="2667000"/>
          </a:xfrm>
        </p:grpSpPr>
        <p:pic>
          <p:nvPicPr>
            <p:cNvPr id="14" name="Picture 13" descr="iStock_000004562910Medium.jpg"/>
            <p:cNvPicPr>
              <a:picLocks noChangeAspect="1"/>
            </p:cNvPicPr>
            <p:nvPr/>
          </p:nvPicPr>
          <p:blipFill>
            <a:blip r:embed="rId3" cstate="print"/>
            <a:srcRect t="33455" b="13321"/>
            <a:stretch>
              <a:fillRect/>
            </a:stretch>
          </p:blipFill>
          <p:spPr>
            <a:xfrm>
              <a:off x="381000" y="228600"/>
              <a:ext cx="3560064" cy="2667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6" name="Group 25"/>
            <p:cNvGrpSpPr/>
            <p:nvPr/>
          </p:nvGrpSpPr>
          <p:grpSpPr>
            <a:xfrm>
              <a:off x="2133600" y="1676400"/>
              <a:ext cx="1913886" cy="1219172"/>
              <a:chOff x="1738956" y="1371628"/>
              <a:chExt cx="1913886" cy="1219172"/>
            </a:xfrm>
          </p:grpSpPr>
          <p:sp>
            <p:nvSpPr>
              <p:cNvPr id="18" name="Diagonal Stripe 17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7755C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"/>
              <p:cNvSpPr txBox="1"/>
              <p:nvPr/>
            </p:nvSpPr>
            <p:spPr>
              <a:xfrm rot="19636782">
                <a:off x="1902987" y="1846701"/>
                <a:ext cx="1749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nonrenewable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09600" y="2133600"/>
          <a:ext cx="4572000" cy="3916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572"/>
                <a:gridCol w="4245428"/>
              </a:tblGrid>
              <a:tr h="303698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2213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Yields 60–70% less smog-producing hydrocarbons than gasoline/diesel fuel or propane exhaust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Nontoxic and insoluble in water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Doesn’t spill, pool, or leave a residue</a:t>
                      </a:r>
                    </a:p>
                  </a:txBody>
                  <a:tcPr/>
                </a:tc>
              </a:tr>
              <a:tr h="30369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17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Uses some fossil fuels in conversion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Highly flammable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Less energy in a gallon of propane than in a gallon of gasoline or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diesel fuel</a:t>
                      </a:r>
                      <a:endParaRPr lang="en-US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85800" y="2133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3962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739</Words>
  <Application>Microsoft Office PowerPoint</Application>
  <PresentationFormat>On-screen Show (4:3)</PresentationFormat>
  <Paragraphs>200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Did you know  there are at least  12 energy sources?</vt:lpstr>
      <vt:lpstr>Each energy source is either renewable or nonrenewable!</vt:lpstr>
      <vt:lpstr>Renewable Energy Sources</vt:lpstr>
      <vt:lpstr>Nonrenewable Energy Sources</vt:lpstr>
      <vt:lpstr>PowerPoint Presentation</vt:lpstr>
      <vt:lpstr>PowerPoint Presentation</vt:lpstr>
      <vt:lpstr>PETROLEUM</vt:lpstr>
      <vt:lpstr>PROPANE</vt:lpstr>
      <vt:lpstr>NATURAL GAS</vt:lpstr>
      <vt:lpstr>COAL</vt:lpstr>
      <vt:lpstr>NUCLEAR ENERGY</vt:lpstr>
      <vt:lpstr>SOLAR ENERGY</vt:lpstr>
      <vt:lpstr>HYDROELECTRIC</vt:lpstr>
      <vt:lpstr>WIND POWER</vt:lpstr>
      <vt:lpstr>BIOMASS</vt:lpstr>
      <vt:lpstr>ETHANOL</vt:lpstr>
      <vt:lpstr>HYDROGEN</vt:lpstr>
      <vt:lpstr>GEOTHERMAL</vt:lpstr>
      <vt:lpstr>PowerPoint Presentation</vt:lpstr>
    </vt:vector>
  </TitlesOfParts>
  <Company>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DEPT</dc:creator>
  <cp:lastModifiedBy>Mr Burns</cp:lastModifiedBy>
  <cp:revision>319</cp:revision>
  <dcterms:created xsi:type="dcterms:W3CDTF">2010-09-22T15:22:27Z</dcterms:created>
  <dcterms:modified xsi:type="dcterms:W3CDTF">2015-02-24T14:15:40Z</dcterms:modified>
</cp:coreProperties>
</file>