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6B50-8558-4C6B-8FF2-9F5B1F07204F}" type="datetimeFigureOut">
              <a:rPr lang="en-GB" smtClean="0"/>
              <a:t>14/01/2014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4F93A8-337A-40D6-A938-6705A1A1886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6B50-8558-4C6B-8FF2-9F5B1F07204F}" type="datetimeFigureOut">
              <a:rPr lang="en-GB" smtClean="0"/>
              <a:t>14/01/2014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93A8-337A-40D6-A938-6705A1A188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6B50-8558-4C6B-8FF2-9F5B1F07204F}" type="datetimeFigureOut">
              <a:rPr lang="en-GB" smtClean="0"/>
              <a:t>14/01/2014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93A8-337A-40D6-A938-6705A1A188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6B50-8558-4C6B-8FF2-9F5B1F07204F}" type="datetimeFigureOut">
              <a:rPr lang="en-GB" smtClean="0"/>
              <a:t>14/01/2014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93A8-337A-40D6-A938-6705A1A188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6B50-8558-4C6B-8FF2-9F5B1F07204F}" type="datetimeFigureOut">
              <a:rPr lang="en-GB" smtClean="0"/>
              <a:t>14/01/2014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93A8-337A-40D6-A938-6705A1A1886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6B50-8558-4C6B-8FF2-9F5B1F07204F}" type="datetimeFigureOut">
              <a:rPr lang="en-GB" smtClean="0"/>
              <a:t>14/01/2014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93A8-337A-40D6-A938-6705A1A1886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6B50-8558-4C6B-8FF2-9F5B1F07204F}" type="datetimeFigureOut">
              <a:rPr lang="en-GB" smtClean="0"/>
              <a:t>14/01/2014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93A8-337A-40D6-A938-6705A1A1886B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6B50-8558-4C6B-8FF2-9F5B1F07204F}" type="datetimeFigureOut">
              <a:rPr lang="en-GB" smtClean="0"/>
              <a:t>14/01/2014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93A8-337A-40D6-A938-6705A1A188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6B50-8558-4C6B-8FF2-9F5B1F07204F}" type="datetimeFigureOut">
              <a:rPr lang="en-GB" smtClean="0"/>
              <a:t>14/01/2014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93A8-337A-40D6-A938-6705A1A188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6B50-8558-4C6B-8FF2-9F5B1F07204F}" type="datetimeFigureOut">
              <a:rPr lang="en-GB" smtClean="0"/>
              <a:t>14/01/2014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93A8-337A-40D6-A938-6705A1A188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6B50-8558-4C6B-8FF2-9F5B1F07204F}" type="datetimeFigureOut">
              <a:rPr lang="en-GB" smtClean="0"/>
              <a:t>14/01/2014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93A8-337A-40D6-A938-6705A1A188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9E66B50-8558-4C6B-8FF2-9F5B1F07204F}" type="datetimeFigureOut">
              <a:rPr lang="en-GB" smtClean="0"/>
              <a:t>14/01/2014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24F93A8-337A-40D6-A938-6705A1A1886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Dimensional Tolerances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Exam Knowledge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471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British Standards?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British Standards are the accepted way we apply standards to work in the industrial and commercial world.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British Standards reduce any faults or confusion that could be made when developing design based work and ensure that people can communicate clearly with each other.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It is a technical language that professional people become accustomed to using.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Sometimes the work is stamped with the </a:t>
            </a:r>
            <a:r>
              <a:rPr lang="en-GB" dirty="0" err="1"/>
              <a:t>K</a:t>
            </a:r>
            <a:r>
              <a:rPr lang="en-GB" dirty="0" err="1" smtClean="0"/>
              <a:t>itemark</a:t>
            </a:r>
            <a:r>
              <a:rPr lang="en-GB" dirty="0"/>
              <a:t>.</a:t>
            </a:r>
          </a:p>
        </p:txBody>
      </p:sp>
      <p:pic>
        <p:nvPicPr>
          <p:cNvPr id="1026" name="Picture 2" descr="http://www.cmd-ltd.com/wp-content/uploads/2013/03/Kitemark-Normal-Size-black-300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1796" y="4594151"/>
            <a:ext cx="172819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4917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Tolerance?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 Tolerance is part of British Standards.    It is essential to ensuring that parts are manufactured to a specific size.</a:t>
            </a:r>
          </a:p>
          <a:p>
            <a:pPr marL="0" indent="0">
              <a:buNone/>
            </a:pPr>
            <a:r>
              <a:rPr lang="en-GB" dirty="0" smtClean="0"/>
              <a:t>Example: a plug.  The pin on a plug has to do what?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050" name="Picture 2" descr="http://www.royalhigh.edin.sch.uk/departments/departments/cdt/ahgc_0405/chris/chris_section1b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7" t="20977" r="61390" b="17214"/>
          <a:stretch/>
        </p:blipFill>
        <p:spPr bwMode="auto">
          <a:xfrm>
            <a:off x="6367709" y="3632317"/>
            <a:ext cx="1678675" cy="2702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royalhigh.edin.sch.uk/departments/departments/cdt/ahgc_0405/chris/chris_section1b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7" t="20977" r="61390" b="61479"/>
          <a:stretch/>
        </p:blipFill>
        <p:spPr bwMode="auto">
          <a:xfrm>
            <a:off x="1759198" y="3848357"/>
            <a:ext cx="4032448" cy="184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H="1">
            <a:off x="1759198" y="4712437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759198" y="5288501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975222" y="4712437"/>
            <a:ext cx="0" cy="576064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343700" y="481580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/>
              <a:t>10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1624169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Tolerance?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73437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Example: a plug.  The pin on a plug has to do what?</a:t>
            </a:r>
          </a:p>
          <a:p>
            <a:pPr marL="0" indent="0">
              <a:buNone/>
            </a:pPr>
            <a:r>
              <a:rPr lang="en-GB" dirty="0" smtClean="0"/>
              <a:t>It has to fit into the wall socket. </a:t>
            </a:r>
          </a:p>
          <a:p>
            <a:pPr marL="0" indent="0">
              <a:buNone/>
            </a:pPr>
            <a:r>
              <a:rPr lang="en-GB" dirty="0" smtClean="0"/>
              <a:t>What are the chances of the plug pin always being 10mm exactly?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Very slim, as we end up working in 100</a:t>
            </a:r>
            <a:r>
              <a:rPr lang="en-GB" baseline="30000" dirty="0" smtClean="0"/>
              <a:t>th</a:t>
            </a:r>
            <a:r>
              <a:rPr lang="en-GB" dirty="0" smtClean="0"/>
              <a:t> or 1000</a:t>
            </a:r>
            <a:r>
              <a:rPr lang="en-GB" baseline="30000" dirty="0" smtClean="0"/>
              <a:t>th</a:t>
            </a:r>
            <a:r>
              <a:rPr lang="en-GB" dirty="0" smtClean="0"/>
              <a:t> of a mm.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To help we apply a tolerance.</a:t>
            </a:r>
          </a:p>
        </p:txBody>
      </p:sp>
      <p:pic>
        <p:nvPicPr>
          <p:cNvPr id="2050" name="Picture 2" descr="http://www.royalhigh.edin.sch.uk/departments/departments/cdt/ahgc_0405/chris/chris_section1b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7" t="20977" r="61390" b="17214"/>
          <a:stretch/>
        </p:blipFill>
        <p:spPr bwMode="auto">
          <a:xfrm>
            <a:off x="6367709" y="3632317"/>
            <a:ext cx="1678675" cy="2702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royalhigh.edin.sch.uk/departments/departments/cdt/ahgc_0405/chris/chris_section1b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7" t="20977" r="61390" b="61479"/>
          <a:stretch/>
        </p:blipFill>
        <p:spPr bwMode="auto">
          <a:xfrm>
            <a:off x="1759198" y="3848357"/>
            <a:ext cx="4032448" cy="184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H="1">
            <a:off x="1759198" y="4712437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759198" y="5288501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975222" y="4712437"/>
            <a:ext cx="0" cy="576064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343700" y="481580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/>
              <a:t>10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192988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Tolerance?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7343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Applying a tolerance.</a:t>
            </a:r>
          </a:p>
          <a:p>
            <a:pPr marL="0" indent="0">
              <a:buNone/>
            </a:pPr>
            <a:r>
              <a:rPr lang="en-GB" dirty="0" smtClean="0"/>
              <a:t>The company determines that size can range within 9.75mm and 10.25mm and it will still fit into the wall socket.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050" name="Picture 2" descr="http://www.royalhigh.edin.sch.uk/departments/departments/cdt/ahgc_0405/chris/chris_section1b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7" t="20977" r="61390" b="17214"/>
          <a:stretch/>
        </p:blipFill>
        <p:spPr bwMode="auto">
          <a:xfrm>
            <a:off x="6367709" y="3632317"/>
            <a:ext cx="1678675" cy="2702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royalhigh.edin.sch.uk/departments/departments/cdt/ahgc_0405/chris/chris_section1b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7" t="20977" r="61390" b="61479"/>
          <a:stretch/>
        </p:blipFill>
        <p:spPr bwMode="auto">
          <a:xfrm>
            <a:off x="1533293" y="3848357"/>
            <a:ext cx="4032448" cy="184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H="1">
            <a:off x="1759198" y="4712437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759198" y="5288501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975222" y="4712437"/>
            <a:ext cx="0" cy="576064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97874" y="4796559"/>
            <a:ext cx="1457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/>
              <a:t>10 ± 0.25mm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349441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Tolerances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Functional Tolerance</a:t>
            </a:r>
          </a:p>
          <a:p>
            <a:pPr lvl="1"/>
            <a:r>
              <a:rPr lang="en-GB" sz="2400" dirty="0" smtClean="0"/>
              <a:t>Dimensions that affect the function and fit of 2 or more parts.</a:t>
            </a:r>
          </a:p>
          <a:p>
            <a:pPr lvl="2"/>
            <a:r>
              <a:rPr lang="en-GB" sz="2400" dirty="0" smtClean="0"/>
              <a:t>Example: A sink plug; </a:t>
            </a:r>
            <a:r>
              <a:rPr lang="en-GB" sz="2400" dirty="0"/>
              <a:t>t</a:t>
            </a:r>
            <a:r>
              <a:rPr lang="en-GB" sz="2400" dirty="0" smtClean="0"/>
              <a:t>he plug must fit the hole.</a:t>
            </a:r>
            <a:endParaRPr lang="en-GB" dirty="0"/>
          </a:p>
          <a:p>
            <a:r>
              <a:rPr lang="en-GB" sz="2800" dirty="0" smtClean="0"/>
              <a:t>Non-Functional Tolerance</a:t>
            </a:r>
          </a:p>
          <a:p>
            <a:pPr lvl="1"/>
            <a:r>
              <a:rPr lang="en-GB" sz="2400" dirty="0" smtClean="0"/>
              <a:t>Dimensions that appear to the overall shape and appearance.</a:t>
            </a:r>
          </a:p>
          <a:p>
            <a:pPr lvl="2"/>
            <a:r>
              <a:rPr lang="en-GB" sz="2400" dirty="0" smtClean="0"/>
              <a:t>Example: A sink plug; the height of it can vary.</a:t>
            </a:r>
            <a:endParaRPr lang="en-GB" sz="2400" dirty="0"/>
          </a:p>
        </p:txBody>
      </p:sp>
      <p:pic>
        <p:nvPicPr>
          <p:cNvPr id="3074" name="Picture 2" descr="https://encrypted-tbn0.gstatic.com/images?q=tbn:ANd9GcRL-IuoVNR_wCCX2UKMs-6dh35eFoW4D2rR55Z8K0kpfLvWSYDHdQ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598" y="5301208"/>
            <a:ext cx="1627641" cy="1424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730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Representing Tolerances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are 2 ways  to represent Tolerances.  </a:t>
            </a:r>
          </a:p>
          <a:p>
            <a:endParaRPr lang="en-GB" dirty="0"/>
          </a:p>
          <a:p>
            <a:r>
              <a:rPr lang="en-GB" dirty="0" smtClean="0"/>
              <a:t>Non-Functional Tolerances are generally stated on the drawing:</a:t>
            </a:r>
          </a:p>
          <a:p>
            <a:endParaRPr lang="en-GB" dirty="0"/>
          </a:p>
          <a:p>
            <a:pPr marL="1371600" lvl="3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627784" y="3861048"/>
            <a:ext cx="302433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TOLERANCES UNLESS </a:t>
            </a:r>
          </a:p>
          <a:p>
            <a:r>
              <a:rPr lang="en-GB" dirty="0" smtClean="0"/>
              <a:t>OTHERWISE STATED</a:t>
            </a:r>
          </a:p>
          <a:p>
            <a:r>
              <a:rPr lang="en-GB" dirty="0" smtClean="0"/>
              <a:t>Linear ±0.25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3025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Representing Tolerances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are 2 ways  to represent Tolerances.  </a:t>
            </a:r>
          </a:p>
          <a:p>
            <a:endParaRPr lang="en-GB" dirty="0"/>
          </a:p>
          <a:p>
            <a:r>
              <a:rPr lang="en-GB" dirty="0" smtClean="0"/>
              <a:t>Functional Tolerances are attached to the dimension of that specific part.</a:t>
            </a:r>
          </a:p>
          <a:p>
            <a:endParaRPr lang="en-GB" dirty="0"/>
          </a:p>
          <a:p>
            <a:pPr marL="1371600" lvl="3" indent="0">
              <a:buNone/>
            </a:pP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899592" y="4725144"/>
            <a:ext cx="208823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707904" y="4725144"/>
            <a:ext cx="208823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300192" y="4725144"/>
            <a:ext cx="208823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899592" y="357301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Common Method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707904" y="3573016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Symmetrical Method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336196" y="3573016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Asymmetrical Method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99592" y="4365104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987824" y="4400378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6300192" y="4423390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8388424" y="4458664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707904" y="4400378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796136" y="4435652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899592" y="4545124"/>
            <a:ext cx="2088232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300192" y="4545124"/>
            <a:ext cx="2088232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707904" y="4545124"/>
            <a:ext cx="2088232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673678" y="4077072"/>
            <a:ext cx="540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31.25</a:t>
            </a:r>
          </a:p>
          <a:p>
            <a:r>
              <a:rPr lang="en-GB" sz="1200" dirty="0" smtClean="0"/>
              <a:t>30.55</a:t>
            </a:r>
            <a:endParaRPr lang="en-GB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4342474" y="4272756"/>
            <a:ext cx="8190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42 ± 0.15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074278" y="4141745"/>
            <a:ext cx="88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    +0.25</a:t>
            </a:r>
          </a:p>
          <a:p>
            <a:r>
              <a:rPr lang="en-GB" sz="1200" dirty="0" smtClean="0"/>
              <a:t>55 -0.55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33817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33</TotalTime>
  <Words>339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Executive</vt:lpstr>
      <vt:lpstr>Dimensional Tolerances</vt:lpstr>
      <vt:lpstr>What are British Standards?</vt:lpstr>
      <vt:lpstr>What is a Tolerance?</vt:lpstr>
      <vt:lpstr>What is a Tolerance?</vt:lpstr>
      <vt:lpstr>What is a Tolerance?</vt:lpstr>
      <vt:lpstr>Types of Tolerances</vt:lpstr>
      <vt:lpstr>Representing Tolerances</vt:lpstr>
      <vt:lpstr>Representing Tolerances</vt:lpstr>
    </vt:vector>
  </TitlesOfParts>
  <Company>RM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Dimensional Tolerances</dc:title>
  <dc:creator>TannerN</dc:creator>
  <cp:lastModifiedBy>TannerN</cp:lastModifiedBy>
  <cp:revision>4</cp:revision>
  <dcterms:created xsi:type="dcterms:W3CDTF">2014-01-14T11:08:11Z</dcterms:created>
  <dcterms:modified xsi:type="dcterms:W3CDTF">2014-01-14T11:41:30Z</dcterms:modified>
</cp:coreProperties>
</file>