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71" r:id="rId8"/>
    <p:sldId id="264" r:id="rId9"/>
    <p:sldId id="262" r:id="rId10"/>
    <p:sldId id="266" r:id="rId11"/>
    <p:sldId id="263"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108"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4/27/2016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4/27/2016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4/27/2016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4/27/2016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Composites</a:t>
            </a:r>
            <a:endParaRPr lang="en-GB" dirty="0"/>
          </a:p>
        </p:txBody>
      </p:sp>
      <p:sp>
        <p:nvSpPr>
          <p:cNvPr id="3" name="Subtitle 2"/>
          <p:cNvSpPr>
            <a:spLocks noGrp="1"/>
          </p:cNvSpPr>
          <p:nvPr>
            <p:ph type="subTitle" idx="1"/>
          </p:nvPr>
        </p:nvSpPr>
        <p:spPr>
          <a:xfrm>
            <a:off x="7022892" y="6172200"/>
            <a:ext cx="9448800" cy="685800"/>
          </a:xfrm>
        </p:spPr>
        <p:txBody>
          <a:bodyPr/>
          <a:lstStyle/>
          <a:p>
            <a:r>
              <a:rPr lang="en-GB" dirty="0" smtClean="0"/>
              <a:t>Created by: Michael Oyebode</a:t>
            </a:r>
            <a:endParaRPr lang="en-GB" dirty="0"/>
          </a:p>
        </p:txBody>
      </p:sp>
    </p:spTree>
    <p:extLst>
      <p:ext uri="{BB962C8B-B14F-4D97-AF65-F5344CB8AC3E}">
        <p14:creationId xmlns:p14="http://schemas.microsoft.com/office/powerpoint/2010/main" val="260500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a:t>
            </a:r>
            <a:r>
              <a:rPr lang="en-GB" dirty="0"/>
              <a:t>samples of different weaves of fibreglass</a:t>
            </a:r>
          </a:p>
        </p:txBody>
      </p:sp>
      <p:sp>
        <p:nvSpPr>
          <p:cNvPr id="10" name="Content Placeholder 9"/>
          <p:cNvSpPr>
            <a:spLocks noGrp="1"/>
          </p:cNvSpPr>
          <p:nvPr>
            <p:ph idx="1"/>
          </p:nvPr>
        </p:nvSpPr>
        <p:spPr/>
        <p:txBody>
          <a:bodyPr/>
          <a:lstStyle/>
          <a:p>
            <a:r>
              <a:rPr lang="en-GB" dirty="0"/>
              <a:t>The pattern of weave determines the strength and weight of the Glass Reinforced Plastic, after resin has been added. Different weaves have been developed for different practical applications.</a:t>
            </a:r>
          </a:p>
        </p:txBody>
      </p:sp>
      <p:pic>
        <p:nvPicPr>
          <p:cNvPr id="9" name="Picture 8"/>
          <p:cNvPicPr>
            <a:picLocks noChangeAspect="1"/>
          </p:cNvPicPr>
          <p:nvPr/>
        </p:nvPicPr>
        <p:blipFill>
          <a:blip r:embed="rId2"/>
          <a:stretch>
            <a:fillRect/>
          </a:stretch>
        </p:blipFill>
        <p:spPr>
          <a:xfrm>
            <a:off x="1155254" y="3321428"/>
            <a:ext cx="9883525" cy="3162728"/>
          </a:xfrm>
          <a:prstGeom prst="rect">
            <a:avLst/>
          </a:prstGeom>
        </p:spPr>
      </p:pic>
    </p:spTree>
    <p:extLst>
      <p:ext uri="{BB962C8B-B14F-4D97-AF65-F5344CB8AC3E}">
        <p14:creationId xmlns:p14="http://schemas.microsoft.com/office/powerpoint/2010/main" val="39857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 fibre reinforced plastics (CFRP)</a:t>
            </a:r>
            <a:endParaRPr lang="en-GB" dirty="0"/>
          </a:p>
        </p:txBody>
      </p:sp>
      <p:sp>
        <p:nvSpPr>
          <p:cNvPr id="3" name="Content Placeholder 2"/>
          <p:cNvSpPr>
            <a:spLocks noGrp="1"/>
          </p:cNvSpPr>
          <p:nvPr>
            <p:ph sz="half" idx="1"/>
          </p:nvPr>
        </p:nvSpPr>
        <p:spPr/>
        <p:txBody>
          <a:bodyPr/>
          <a:lstStyle/>
          <a:p>
            <a:r>
              <a:rPr lang="en-GB" dirty="0"/>
              <a:t>CFRP is sometimes referred to as Carbon Fibre Reinforced Plastic is similar to fibre glass. </a:t>
            </a:r>
            <a:endParaRPr lang="en-GB" dirty="0" smtClean="0"/>
          </a:p>
          <a:p>
            <a:r>
              <a:rPr lang="en-GB" dirty="0" smtClean="0"/>
              <a:t>Carbon </a:t>
            </a:r>
            <a:r>
              <a:rPr lang="en-GB" dirty="0"/>
              <a:t>fibre is woven into a textile material and resin such as epoxy resin is applied and allowed to cure. </a:t>
            </a:r>
            <a:endParaRPr lang="en-GB" dirty="0" smtClean="0"/>
          </a:p>
          <a:p>
            <a:r>
              <a:rPr lang="en-GB" dirty="0" smtClean="0"/>
              <a:t>The </a:t>
            </a:r>
            <a:r>
              <a:rPr lang="en-GB" dirty="0"/>
              <a:t>resulting material that is very strong as it has the best strength to weight ration of all construction materials. It is an improvement on glass fibre reinforced plastic, although much more expensive.</a:t>
            </a:r>
          </a:p>
        </p:txBody>
      </p:sp>
      <p:pic>
        <p:nvPicPr>
          <p:cNvPr id="5" name="Content Placeholder 4"/>
          <p:cNvPicPr>
            <a:picLocks noGrp="1" noChangeAspect="1"/>
          </p:cNvPicPr>
          <p:nvPr>
            <p:ph sz="half" idx="2"/>
          </p:nvPr>
        </p:nvPicPr>
        <p:blipFill>
          <a:blip r:embed="rId2"/>
          <a:stretch>
            <a:fillRect/>
          </a:stretch>
        </p:blipFill>
        <p:spPr>
          <a:xfrm>
            <a:off x="6934200" y="2329656"/>
            <a:ext cx="3810000" cy="3752850"/>
          </a:xfrm>
          <a:prstGeom prst="rect">
            <a:avLst/>
          </a:prstGeom>
        </p:spPr>
      </p:pic>
    </p:spTree>
    <p:extLst>
      <p:ext uri="{BB962C8B-B14F-4D97-AF65-F5344CB8AC3E}">
        <p14:creationId xmlns:p14="http://schemas.microsoft.com/office/powerpoint/2010/main" val="42149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chipboard</a:t>
            </a:r>
            <a:endParaRPr lang="en-GB" dirty="0"/>
          </a:p>
        </p:txBody>
      </p:sp>
      <p:sp>
        <p:nvSpPr>
          <p:cNvPr id="3" name="Content Placeholder 2"/>
          <p:cNvSpPr>
            <a:spLocks noGrp="1"/>
          </p:cNvSpPr>
          <p:nvPr>
            <p:ph sz="half" idx="1"/>
          </p:nvPr>
        </p:nvSpPr>
        <p:spPr/>
        <p:txBody>
          <a:bodyPr>
            <a:normAutofit/>
          </a:bodyPr>
          <a:lstStyle/>
          <a:p>
            <a:r>
              <a:rPr lang="en-GB" sz="2400" dirty="0" smtClean="0"/>
              <a:t>Chipboard is made by gluing </a:t>
            </a:r>
            <a:r>
              <a:rPr lang="en-GB" sz="2400" dirty="0"/>
              <a:t>together wood particles with an adhesive, under heat and </a:t>
            </a:r>
            <a:r>
              <a:rPr lang="en-GB" sz="2400" dirty="0" smtClean="0"/>
              <a:t>pressure. </a:t>
            </a:r>
          </a:p>
          <a:p>
            <a:r>
              <a:rPr lang="en-GB" sz="2400" dirty="0" smtClean="0"/>
              <a:t>This </a:t>
            </a:r>
            <a:r>
              <a:rPr lang="en-GB" sz="2400" dirty="0"/>
              <a:t>creates a rigid board with a relatively smooth surface. </a:t>
            </a:r>
            <a:endParaRPr lang="en-GB" sz="2400" dirty="0" smtClean="0"/>
          </a:p>
          <a:p>
            <a:r>
              <a:rPr lang="en-GB" sz="2400" dirty="0" smtClean="0"/>
              <a:t>Chipboard </a:t>
            </a:r>
            <a:r>
              <a:rPr lang="en-GB" sz="2400" dirty="0"/>
              <a:t>is available in a number of densities: -normal, medium and high-density.</a:t>
            </a:r>
          </a:p>
        </p:txBody>
      </p:sp>
      <p:pic>
        <p:nvPicPr>
          <p:cNvPr id="5" name="Content Placeholder 4"/>
          <p:cNvPicPr>
            <a:picLocks noGrp="1" noChangeAspect="1"/>
          </p:cNvPicPr>
          <p:nvPr>
            <p:ph sz="half" idx="2"/>
          </p:nvPr>
        </p:nvPicPr>
        <p:blipFill>
          <a:blip r:embed="rId2"/>
          <a:stretch>
            <a:fillRect/>
          </a:stretch>
        </p:blipFill>
        <p:spPr>
          <a:xfrm>
            <a:off x="6529624" y="2194559"/>
            <a:ext cx="4881058" cy="3330478"/>
          </a:xfrm>
          <a:prstGeom prst="rect">
            <a:avLst/>
          </a:prstGeom>
        </p:spPr>
      </p:pic>
    </p:spTree>
    <p:extLst>
      <p:ext uri="{BB962C8B-B14F-4D97-AF65-F5344CB8AC3E}">
        <p14:creationId xmlns:p14="http://schemas.microsoft.com/office/powerpoint/2010/main" val="187970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Glass reinforced plastic (GRP)applications, advantages &amp; disadvantages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5280169"/>
              </p:ext>
            </p:extLst>
          </p:nvPr>
        </p:nvGraphicFramePr>
        <p:xfrm>
          <a:off x="685800" y="2193925"/>
          <a:ext cx="10820400" cy="4028440"/>
        </p:xfrm>
        <a:graphic>
          <a:graphicData uri="http://schemas.openxmlformats.org/drawingml/2006/table">
            <a:tbl>
              <a:tblPr firstRow="1" bandRow="1">
                <a:tableStyleId>{21E4AEA4-8DFA-4A89-87EB-49C32662AFE0}</a:tableStyleId>
              </a:tblPr>
              <a:tblGrid>
                <a:gridCol w="2705100"/>
                <a:gridCol w="2705100"/>
                <a:gridCol w="2705100"/>
                <a:gridCol w="2705100"/>
              </a:tblGrid>
              <a:tr h="370840">
                <a:tc>
                  <a:txBody>
                    <a:bodyPr/>
                    <a:lstStyle/>
                    <a:p>
                      <a:r>
                        <a:rPr lang="en-GB" dirty="0" smtClean="0"/>
                        <a:t>Composite</a:t>
                      </a:r>
                      <a:endParaRPr lang="en-GB" dirty="0"/>
                    </a:p>
                  </a:txBody>
                  <a:tcPr/>
                </a:tc>
                <a:tc>
                  <a:txBody>
                    <a:bodyPr/>
                    <a:lstStyle/>
                    <a:p>
                      <a:r>
                        <a:rPr lang="en-GB" dirty="0" smtClean="0"/>
                        <a:t>Applications</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r>
                        <a:rPr lang="en-GB" dirty="0" smtClean="0"/>
                        <a:t>Glass reinforced plastic (GRP)</a:t>
                      </a:r>
                      <a:endParaRPr lang="en-GB" dirty="0"/>
                    </a:p>
                  </a:txBody>
                  <a:tcPr/>
                </a:tc>
                <a:tc>
                  <a:txBody>
                    <a:bodyPr/>
                    <a:lstStyle/>
                    <a:p>
                      <a:pPr marL="285750" indent="-285750">
                        <a:buFont typeface="Arial" panose="020B0604020202020204" pitchFamily="34" charset="0"/>
                        <a:buChar char="•"/>
                      </a:pPr>
                      <a:r>
                        <a:rPr lang="en-GB" dirty="0" smtClean="0"/>
                        <a:t>Rotor blades of wind turbines</a:t>
                      </a:r>
                    </a:p>
                    <a:p>
                      <a:pPr marL="285750" indent="-285750">
                        <a:buFont typeface="Arial" panose="020B0604020202020204" pitchFamily="34" charset="0"/>
                        <a:buChar char="•"/>
                      </a:pPr>
                      <a:r>
                        <a:rPr lang="en-GB" dirty="0" smtClean="0"/>
                        <a:t>Canoes</a:t>
                      </a:r>
                    </a:p>
                    <a:p>
                      <a:pPr marL="285750" indent="-285750">
                        <a:buFont typeface="Arial" panose="020B0604020202020204" pitchFamily="34" charset="0"/>
                        <a:buChar char="•"/>
                      </a:pPr>
                      <a:r>
                        <a:rPr lang="en-GB" dirty="0" smtClean="0"/>
                        <a:t>Fish</a:t>
                      </a:r>
                      <a:r>
                        <a:rPr lang="en-GB" baseline="0" dirty="0" smtClean="0"/>
                        <a:t> ponds</a:t>
                      </a:r>
                    </a:p>
                    <a:p>
                      <a:pPr marL="285750" indent="-285750">
                        <a:buFont typeface="Arial" panose="020B0604020202020204" pitchFamily="34" charset="0"/>
                        <a:buChar char="•"/>
                      </a:pPr>
                      <a:r>
                        <a:rPr lang="en-GB" baseline="0" dirty="0" smtClean="0"/>
                        <a:t>Vehicle bodies</a:t>
                      </a:r>
                    </a:p>
                    <a:p>
                      <a:pPr marL="285750" indent="-285750">
                        <a:buFont typeface="Arial" panose="020B0604020202020204" pitchFamily="34" charset="0"/>
                        <a:buChar char="•"/>
                      </a:pPr>
                      <a:r>
                        <a:rPr lang="en-GB" baseline="0" dirty="0" smtClean="0"/>
                        <a:t>Fairground rides</a:t>
                      </a:r>
                      <a:endParaRPr lang="en-GB" dirty="0"/>
                    </a:p>
                  </a:txBody>
                  <a:tcPr/>
                </a:tc>
                <a:tc>
                  <a:txBody>
                    <a:bodyPr/>
                    <a:lstStyle/>
                    <a:p>
                      <a:pPr marL="285750" indent="-285750">
                        <a:buFont typeface="Arial" panose="020B0604020202020204" pitchFamily="34" charset="0"/>
                        <a:buChar char="•"/>
                      </a:pPr>
                      <a:r>
                        <a:rPr lang="en-GB" dirty="0" smtClean="0"/>
                        <a:t>Excellent strength to weight ratio</a:t>
                      </a:r>
                    </a:p>
                    <a:p>
                      <a:pPr marL="285750" indent="-285750">
                        <a:buFont typeface="Arial" panose="020B0604020202020204" pitchFamily="34" charset="0"/>
                        <a:buChar char="•"/>
                      </a:pPr>
                      <a:r>
                        <a:rPr lang="en-GB" dirty="0" smtClean="0"/>
                        <a:t>Resistant to corrosion</a:t>
                      </a:r>
                    </a:p>
                    <a:p>
                      <a:pPr marL="285750" indent="-285750">
                        <a:buFont typeface="Arial" panose="020B0604020202020204" pitchFamily="34" charset="0"/>
                        <a:buChar char="•"/>
                      </a:pPr>
                      <a:r>
                        <a:rPr lang="en-GB" dirty="0" smtClean="0"/>
                        <a:t>Water resistant</a:t>
                      </a:r>
                    </a:p>
                    <a:p>
                      <a:pPr marL="285750" indent="-285750">
                        <a:buFont typeface="Arial" panose="020B0604020202020204" pitchFamily="34" charset="0"/>
                        <a:buChar char="•"/>
                      </a:pPr>
                      <a:r>
                        <a:rPr lang="en-GB" dirty="0" smtClean="0"/>
                        <a:t>Ideal for external structures</a:t>
                      </a:r>
                    </a:p>
                    <a:p>
                      <a:pPr marL="285750" indent="-285750">
                        <a:buFont typeface="Arial" panose="020B0604020202020204" pitchFamily="34" charset="0"/>
                        <a:buChar char="•"/>
                      </a:pPr>
                      <a:r>
                        <a:rPr lang="en-GB" dirty="0" smtClean="0"/>
                        <a:t>Wide range of colours as pigments can be added to the resin</a:t>
                      </a:r>
                    </a:p>
                    <a:p>
                      <a:pPr marL="285750" indent="-285750">
                        <a:buFont typeface="Arial" panose="020B0604020202020204" pitchFamily="34" charset="0"/>
                        <a:buChar char="•"/>
                      </a:pPr>
                      <a:r>
                        <a:rPr lang="en-GB" dirty="0" smtClean="0"/>
                        <a:t>Can</a:t>
                      </a:r>
                      <a:r>
                        <a:rPr lang="en-GB" baseline="0" dirty="0" smtClean="0"/>
                        <a:t> be repaired easily</a:t>
                      </a:r>
                      <a:endParaRPr lang="en-GB" dirty="0"/>
                    </a:p>
                  </a:txBody>
                  <a:tcPr/>
                </a:tc>
                <a:tc>
                  <a:txBody>
                    <a:bodyPr/>
                    <a:lstStyle/>
                    <a:p>
                      <a:pPr marL="285750" indent="-285750">
                        <a:buFont typeface="Arial" panose="020B0604020202020204" pitchFamily="34" charset="0"/>
                        <a:buChar char="•"/>
                      </a:pPr>
                      <a:r>
                        <a:rPr lang="en-GB" dirty="0" smtClean="0"/>
                        <a:t>Expensive material</a:t>
                      </a:r>
                    </a:p>
                    <a:p>
                      <a:pPr marL="285750" indent="-285750">
                        <a:buFont typeface="Arial" panose="020B0604020202020204" pitchFamily="34" charset="0"/>
                        <a:buChar char="•"/>
                      </a:pPr>
                      <a:r>
                        <a:rPr lang="en-GB" dirty="0" smtClean="0"/>
                        <a:t>Specialised manufacturing process required</a:t>
                      </a:r>
                    </a:p>
                    <a:p>
                      <a:pPr marL="285750" indent="-285750">
                        <a:buFont typeface="Arial" panose="020B0604020202020204" pitchFamily="34" charset="0"/>
                        <a:buChar char="•"/>
                      </a:pPr>
                      <a:r>
                        <a:rPr lang="en-GB" dirty="0" smtClean="0"/>
                        <a:t>High – quality</a:t>
                      </a:r>
                      <a:r>
                        <a:rPr lang="en-GB" baseline="0" dirty="0" smtClean="0"/>
                        <a:t> mould needed</a:t>
                      </a:r>
                      <a:endParaRPr lang="en-GB" dirty="0"/>
                    </a:p>
                  </a:txBody>
                  <a:tcPr/>
                </a:tc>
              </a:tr>
            </a:tbl>
          </a:graphicData>
        </a:graphic>
      </p:graphicFrame>
    </p:spTree>
    <p:extLst>
      <p:ext uri="{BB962C8B-B14F-4D97-AF65-F5344CB8AC3E}">
        <p14:creationId xmlns:p14="http://schemas.microsoft.com/office/powerpoint/2010/main" val="2579922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Carbon fibre applications, advantages &amp; disadvantages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890914"/>
              </p:ext>
            </p:extLst>
          </p:nvPr>
        </p:nvGraphicFramePr>
        <p:xfrm>
          <a:off x="685800" y="2136775"/>
          <a:ext cx="10820400" cy="4394200"/>
        </p:xfrm>
        <a:graphic>
          <a:graphicData uri="http://schemas.openxmlformats.org/drawingml/2006/table">
            <a:tbl>
              <a:tblPr firstRow="1" bandRow="1">
                <a:tableStyleId>{21E4AEA4-8DFA-4A89-87EB-49C32662AFE0}</a:tableStyleId>
              </a:tblPr>
              <a:tblGrid>
                <a:gridCol w="2705100"/>
                <a:gridCol w="2705100"/>
                <a:gridCol w="2705100"/>
                <a:gridCol w="2705100"/>
              </a:tblGrid>
              <a:tr h="370840">
                <a:tc>
                  <a:txBody>
                    <a:bodyPr/>
                    <a:lstStyle/>
                    <a:p>
                      <a:r>
                        <a:rPr lang="en-GB" dirty="0" smtClean="0"/>
                        <a:t>Composite</a:t>
                      </a:r>
                      <a:endParaRPr lang="en-GB" dirty="0"/>
                    </a:p>
                  </a:txBody>
                  <a:tcPr/>
                </a:tc>
                <a:tc>
                  <a:txBody>
                    <a:bodyPr/>
                    <a:lstStyle/>
                    <a:p>
                      <a:r>
                        <a:rPr lang="en-GB" dirty="0" smtClean="0"/>
                        <a:t>Applications</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r>
                        <a:rPr lang="en-GB" dirty="0" smtClean="0"/>
                        <a:t>Carbon fibre</a:t>
                      </a:r>
                      <a:endParaRPr lang="en-GB" dirty="0"/>
                    </a:p>
                  </a:txBody>
                  <a:tcPr/>
                </a:tc>
                <a:tc>
                  <a:txBody>
                    <a:bodyPr/>
                    <a:lstStyle/>
                    <a:p>
                      <a:pPr marL="285750" indent="-285750">
                        <a:buFont typeface="Arial" panose="020B0604020202020204" pitchFamily="34" charset="0"/>
                        <a:buChar char="•"/>
                      </a:pPr>
                      <a:r>
                        <a:rPr lang="en-GB" dirty="0" smtClean="0"/>
                        <a:t>Sports equipment</a:t>
                      </a:r>
                    </a:p>
                    <a:p>
                      <a:pPr marL="285750" indent="-285750">
                        <a:buFont typeface="Arial" panose="020B0604020202020204" pitchFamily="34" charset="0"/>
                        <a:buChar char="•"/>
                      </a:pPr>
                      <a:r>
                        <a:rPr lang="en-GB" dirty="0" smtClean="0"/>
                        <a:t>Tennis racquets</a:t>
                      </a:r>
                    </a:p>
                    <a:p>
                      <a:pPr marL="285750" indent="-285750">
                        <a:buFont typeface="Arial" panose="020B0604020202020204" pitchFamily="34" charset="0"/>
                        <a:buChar char="•"/>
                      </a:pPr>
                      <a:r>
                        <a:rPr lang="en-GB" dirty="0" smtClean="0"/>
                        <a:t>Fishing rods</a:t>
                      </a:r>
                    </a:p>
                    <a:p>
                      <a:pPr marL="285750" indent="-285750">
                        <a:buFont typeface="Arial" panose="020B0604020202020204" pitchFamily="34" charset="0"/>
                        <a:buChar char="•"/>
                      </a:pPr>
                      <a:r>
                        <a:rPr lang="en-GB" dirty="0" smtClean="0"/>
                        <a:t>Bicycle frames</a:t>
                      </a:r>
                    </a:p>
                    <a:p>
                      <a:pPr marL="285750" indent="-285750">
                        <a:buFont typeface="Arial" panose="020B0604020202020204" pitchFamily="34" charset="0"/>
                        <a:buChar char="•"/>
                      </a:pPr>
                      <a:r>
                        <a:rPr lang="en-GB" dirty="0" smtClean="0"/>
                        <a:t>Wheels</a:t>
                      </a:r>
                    </a:p>
                    <a:p>
                      <a:pPr marL="285750" indent="-285750">
                        <a:buFont typeface="Arial" panose="020B0604020202020204" pitchFamily="34" charset="0"/>
                        <a:buChar char="•"/>
                      </a:pPr>
                      <a:r>
                        <a:rPr lang="en-GB" dirty="0" smtClean="0"/>
                        <a:t>Aircraft components</a:t>
                      </a:r>
                    </a:p>
                    <a:p>
                      <a:pPr marL="285750" indent="-285750">
                        <a:buFont typeface="Arial" panose="020B0604020202020204" pitchFamily="34" charset="0"/>
                        <a:buChar char="•"/>
                      </a:pPr>
                      <a:r>
                        <a:rPr lang="en-GB" dirty="0" smtClean="0"/>
                        <a:t>Vehicle components</a:t>
                      </a:r>
                    </a:p>
                    <a:p>
                      <a:endParaRPr lang="en-GB" dirty="0"/>
                    </a:p>
                  </a:txBody>
                  <a:tcPr/>
                </a:tc>
                <a:tc>
                  <a:txBody>
                    <a:bodyPr/>
                    <a:lstStyle/>
                    <a:p>
                      <a:pPr marL="285750" indent="-285750">
                        <a:buFont typeface="Arial" panose="020B0604020202020204" pitchFamily="34" charset="0"/>
                        <a:buChar char="•"/>
                      </a:pPr>
                      <a:r>
                        <a:rPr lang="en-GB" sz="1600" dirty="0" smtClean="0"/>
                        <a:t>Excellent strength to weight ratio</a:t>
                      </a:r>
                    </a:p>
                    <a:p>
                      <a:pPr marL="285750" indent="-285750">
                        <a:buFont typeface="Arial" panose="020B0604020202020204" pitchFamily="34" charset="0"/>
                        <a:buChar char="•"/>
                      </a:pPr>
                      <a:r>
                        <a:rPr lang="en-GB" sz="1600" dirty="0" smtClean="0"/>
                        <a:t>Better tensile strength than steel alloys</a:t>
                      </a:r>
                    </a:p>
                    <a:p>
                      <a:pPr marL="285750" indent="-285750">
                        <a:buFont typeface="Arial" panose="020B0604020202020204" pitchFamily="34" charset="0"/>
                        <a:buChar char="•"/>
                      </a:pPr>
                      <a:r>
                        <a:rPr lang="en-GB" sz="1600" dirty="0" smtClean="0"/>
                        <a:t>Can be formed into complex and aerodynamic one-piece structures </a:t>
                      </a:r>
                      <a:r>
                        <a:rPr lang="en-GB" sz="1600" b="1" dirty="0" smtClean="0"/>
                        <a:t>distribute stress</a:t>
                      </a:r>
                      <a:r>
                        <a:rPr lang="en-GB" sz="1600" b="1" baseline="0" dirty="0" smtClean="0"/>
                        <a:t> efficiently</a:t>
                      </a:r>
                      <a:r>
                        <a:rPr lang="en-GB" sz="1600" baseline="0" dirty="0" smtClean="0"/>
                        <a:t>)</a:t>
                      </a:r>
                    </a:p>
                    <a:p>
                      <a:pPr marL="285750" indent="-285750">
                        <a:buFont typeface="Arial" panose="020B0604020202020204" pitchFamily="34" charset="0"/>
                        <a:buChar char="•"/>
                      </a:pPr>
                      <a:r>
                        <a:rPr lang="en-GB" sz="1600" baseline="0" dirty="0" smtClean="0"/>
                        <a:t>Can be engineered to be anisotropic (</a:t>
                      </a:r>
                      <a:r>
                        <a:rPr lang="en-GB" sz="1600" b="1" baseline="0" dirty="0" smtClean="0"/>
                        <a:t>to provide strength in specific areas of structure</a:t>
                      </a:r>
                      <a:r>
                        <a:rPr lang="en-GB" sz="1600" baseline="0" dirty="0" smtClean="0"/>
                        <a:t>)  </a:t>
                      </a:r>
                      <a:endParaRPr lang="en-GB" sz="1600" dirty="0" smtClean="0"/>
                    </a:p>
                    <a:p>
                      <a:pPr marL="285750" indent="-285750">
                        <a:buFont typeface="Arial" panose="020B0604020202020204" pitchFamily="34" charset="0"/>
                        <a:buChar char="•"/>
                      </a:pPr>
                      <a:endParaRPr lang="en-GB" dirty="0"/>
                    </a:p>
                  </a:txBody>
                  <a:tcPr/>
                </a:tc>
                <a:tc>
                  <a:txBody>
                    <a:bodyPr/>
                    <a:lstStyle/>
                    <a:p>
                      <a:pPr marL="285750" indent="-285750">
                        <a:buFont typeface="Arial" panose="020B0604020202020204" pitchFamily="34" charset="0"/>
                        <a:buChar char="•"/>
                      </a:pPr>
                      <a:r>
                        <a:rPr lang="en-GB" dirty="0" smtClean="0"/>
                        <a:t>Very expensive material</a:t>
                      </a:r>
                    </a:p>
                    <a:p>
                      <a:pPr marL="285750" indent="-285750">
                        <a:buFont typeface="Arial" panose="020B0604020202020204" pitchFamily="34" charset="0"/>
                        <a:buChar char="•"/>
                      </a:pPr>
                      <a:r>
                        <a:rPr lang="en-GB" dirty="0" smtClean="0"/>
                        <a:t>Only available in black</a:t>
                      </a:r>
                    </a:p>
                    <a:p>
                      <a:pPr marL="285750" indent="-285750">
                        <a:buFont typeface="Arial" panose="020B0604020202020204" pitchFamily="34" charset="0"/>
                        <a:buChar char="•"/>
                      </a:pPr>
                      <a:r>
                        <a:rPr lang="en-GB" dirty="0" smtClean="0"/>
                        <a:t>Highly specialised manufacturing processes required</a:t>
                      </a:r>
                    </a:p>
                    <a:p>
                      <a:pPr marL="285750" indent="-285750">
                        <a:buFont typeface="Arial" panose="020B0604020202020204" pitchFamily="34" charset="0"/>
                        <a:buChar char="•"/>
                      </a:pPr>
                      <a:r>
                        <a:rPr lang="en-GB" dirty="0" smtClean="0"/>
                        <a:t>Cannot be easily repaired as structure loses integrity</a:t>
                      </a:r>
                    </a:p>
                    <a:p>
                      <a:pPr marL="285750" indent="-285750">
                        <a:buFont typeface="Arial" panose="020B0604020202020204" pitchFamily="34" charset="0"/>
                        <a:buChar char="•"/>
                      </a:pPr>
                      <a:r>
                        <a:rPr lang="en-GB" dirty="0" smtClean="0"/>
                        <a:t>Cannot be easily</a:t>
                      </a:r>
                      <a:r>
                        <a:rPr lang="en-GB" baseline="0" dirty="0" smtClean="0"/>
                        <a:t> recycled</a:t>
                      </a:r>
                      <a:endParaRPr lang="en-GB" dirty="0"/>
                    </a:p>
                  </a:txBody>
                  <a:tcPr/>
                </a:tc>
              </a:tr>
            </a:tbl>
          </a:graphicData>
        </a:graphic>
      </p:graphicFrame>
    </p:spTree>
    <p:extLst>
      <p:ext uri="{BB962C8B-B14F-4D97-AF65-F5344CB8AC3E}">
        <p14:creationId xmlns:p14="http://schemas.microsoft.com/office/powerpoint/2010/main" val="920427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Medium – density fibreboard (MDF) applications, advantages &amp; disadvantages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71352182"/>
              </p:ext>
            </p:extLst>
          </p:nvPr>
        </p:nvGraphicFramePr>
        <p:xfrm>
          <a:off x="685800" y="2193925"/>
          <a:ext cx="10820400" cy="4363720"/>
        </p:xfrm>
        <a:graphic>
          <a:graphicData uri="http://schemas.openxmlformats.org/drawingml/2006/table">
            <a:tbl>
              <a:tblPr firstRow="1" bandRow="1">
                <a:tableStyleId>{21E4AEA4-8DFA-4A89-87EB-49C32662AFE0}</a:tableStyleId>
              </a:tblPr>
              <a:tblGrid>
                <a:gridCol w="2705100"/>
                <a:gridCol w="2705100"/>
                <a:gridCol w="2705100"/>
                <a:gridCol w="2705100"/>
              </a:tblGrid>
              <a:tr h="370840">
                <a:tc>
                  <a:txBody>
                    <a:bodyPr/>
                    <a:lstStyle/>
                    <a:p>
                      <a:r>
                        <a:rPr lang="en-GB" dirty="0" smtClean="0"/>
                        <a:t>Composite</a:t>
                      </a:r>
                      <a:endParaRPr lang="en-GB" dirty="0"/>
                    </a:p>
                  </a:txBody>
                  <a:tcPr/>
                </a:tc>
                <a:tc>
                  <a:txBody>
                    <a:bodyPr/>
                    <a:lstStyle/>
                    <a:p>
                      <a:r>
                        <a:rPr lang="en-GB" dirty="0" smtClean="0"/>
                        <a:t>Applications</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r>
                        <a:rPr lang="en-GB" dirty="0" smtClean="0"/>
                        <a:t>Medium – density fibreboard (MDF) </a:t>
                      </a:r>
                      <a:endParaRPr lang="en-GB" dirty="0"/>
                    </a:p>
                  </a:txBody>
                  <a:tcPr/>
                </a:tc>
                <a:tc>
                  <a:txBody>
                    <a:bodyPr/>
                    <a:lstStyle/>
                    <a:p>
                      <a:pPr marL="285750" indent="-285750">
                        <a:buFont typeface="Arial" panose="020B0604020202020204" pitchFamily="34" charset="0"/>
                        <a:buChar char="•"/>
                      </a:pPr>
                      <a:r>
                        <a:rPr lang="en-GB" dirty="0" smtClean="0"/>
                        <a:t>Flat – pack furniture</a:t>
                      </a:r>
                    </a:p>
                    <a:p>
                      <a:pPr marL="285750" indent="-285750">
                        <a:buFont typeface="Arial" panose="020B0604020202020204" pitchFamily="34" charset="0"/>
                        <a:buChar char="•"/>
                      </a:pPr>
                      <a:r>
                        <a:rPr lang="en-GB" dirty="0" smtClean="0"/>
                        <a:t>General joinery work</a:t>
                      </a:r>
                    </a:p>
                    <a:p>
                      <a:pPr marL="285750" indent="-285750">
                        <a:buFont typeface="Arial" panose="020B0604020202020204" pitchFamily="34" charset="0"/>
                        <a:buChar char="•"/>
                      </a:pPr>
                      <a:r>
                        <a:rPr lang="en-GB" dirty="0" smtClean="0"/>
                        <a:t>Moulds</a:t>
                      </a:r>
                      <a:r>
                        <a:rPr lang="en-GB" baseline="0" dirty="0" smtClean="0"/>
                        <a:t> for forming processes</a:t>
                      </a:r>
                      <a:endParaRPr lang="en-GB" dirty="0" smtClean="0"/>
                    </a:p>
                    <a:p>
                      <a:endParaRPr lang="en-GB" dirty="0"/>
                    </a:p>
                  </a:txBody>
                  <a:tcPr/>
                </a:tc>
                <a:tc>
                  <a:txBody>
                    <a:bodyPr/>
                    <a:lstStyle/>
                    <a:p>
                      <a:pPr marL="285750" indent="-285750">
                        <a:buFont typeface="Arial" panose="020B0604020202020204" pitchFamily="34" charset="0"/>
                        <a:buChar char="•"/>
                      </a:pPr>
                      <a:r>
                        <a:rPr lang="en-GB" dirty="0" smtClean="0"/>
                        <a:t>Less expensive than natural timbers</a:t>
                      </a:r>
                    </a:p>
                    <a:p>
                      <a:pPr marL="285750" indent="-285750">
                        <a:buFont typeface="Arial" panose="020B0604020202020204" pitchFamily="34" charset="0"/>
                        <a:buChar char="•"/>
                      </a:pPr>
                      <a:r>
                        <a:rPr lang="en-GB" dirty="0" smtClean="0"/>
                        <a:t>Available in large sheet</a:t>
                      </a:r>
                      <a:r>
                        <a:rPr lang="en-GB" baseline="0" dirty="0" smtClean="0"/>
                        <a:t> sizes and range of thicknesses</a:t>
                      </a:r>
                    </a:p>
                    <a:p>
                      <a:pPr marL="285750" indent="-285750">
                        <a:buFont typeface="Arial" panose="020B0604020202020204" pitchFamily="34" charset="0"/>
                        <a:buChar char="•"/>
                      </a:pPr>
                      <a:r>
                        <a:rPr lang="en-GB" baseline="0" dirty="0" smtClean="0"/>
                        <a:t>Isotropic(</a:t>
                      </a:r>
                      <a:r>
                        <a:rPr lang="en-GB" b="1" baseline="0" dirty="0" smtClean="0"/>
                        <a:t>no grain</a:t>
                      </a:r>
                      <a:r>
                        <a:rPr lang="en-GB" baseline="0" dirty="0" smtClean="0"/>
                        <a:t>), so no tendency to split</a:t>
                      </a:r>
                    </a:p>
                    <a:p>
                      <a:pPr marL="285750" indent="-285750">
                        <a:buFont typeface="Arial" panose="020B0604020202020204" pitchFamily="34" charset="0"/>
                        <a:buChar char="•"/>
                      </a:pPr>
                      <a:r>
                        <a:rPr lang="en-GB" baseline="0" dirty="0" smtClean="0"/>
                        <a:t>Consistent strength in all directions</a:t>
                      </a:r>
                      <a:endParaRPr lang="en-GB" dirty="0"/>
                    </a:p>
                  </a:txBody>
                  <a:tcPr/>
                </a:tc>
                <a:tc>
                  <a:txBody>
                    <a:bodyPr/>
                    <a:lstStyle/>
                    <a:p>
                      <a:pPr marL="285750" indent="-285750">
                        <a:buFont typeface="Arial" panose="020B0604020202020204" pitchFamily="34" charset="0"/>
                        <a:buChar char="•"/>
                      </a:pPr>
                      <a:r>
                        <a:rPr lang="en-GB" sz="1600" dirty="0" smtClean="0"/>
                        <a:t>Heavier (the</a:t>
                      </a:r>
                      <a:r>
                        <a:rPr lang="en-GB" sz="1600" baseline="0" dirty="0" smtClean="0"/>
                        <a:t> resins are heavy)</a:t>
                      </a:r>
                    </a:p>
                    <a:p>
                      <a:pPr marL="285750" indent="-285750">
                        <a:buFont typeface="Arial" panose="020B0604020202020204" pitchFamily="34" charset="0"/>
                        <a:buChar char="•"/>
                      </a:pPr>
                      <a:r>
                        <a:rPr lang="en-GB" sz="1600" baseline="0" dirty="0" smtClean="0"/>
                        <a:t>Requires appropriate finishes to seal surface fibres</a:t>
                      </a:r>
                    </a:p>
                    <a:p>
                      <a:pPr marL="285750" indent="-285750">
                        <a:buFont typeface="Arial" panose="020B0604020202020204" pitchFamily="34" charset="0"/>
                        <a:buChar char="•"/>
                      </a:pPr>
                      <a:r>
                        <a:rPr lang="en-GB" sz="1600" baseline="0" dirty="0" smtClean="0"/>
                        <a:t>Swells and breaks when waterlogged</a:t>
                      </a:r>
                    </a:p>
                    <a:p>
                      <a:pPr marL="285750" indent="-285750">
                        <a:buFont typeface="Arial" panose="020B0604020202020204" pitchFamily="34" charset="0"/>
                        <a:buChar char="•"/>
                      </a:pPr>
                      <a:r>
                        <a:rPr lang="en-GB" sz="1600" baseline="0" dirty="0" smtClean="0"/>
                        <a:t>Warps or expands if not sealed</a:t>
                      </a:r>
                    </a:p>
                    <a:p>
                      <a:pPr marL="285750" indent="-285750">
                        <a:buFont typeface="Arial" panose="020B0604020202020204" pitchFamily="34" charset="0"/>
                        <a:buChar char="•"/>
                      </a:pPr>
                      <a:r>
                        <a:rPr lang="en-GB" sz="1600" baseline="0" dirty="0" smtClean="0"/>
                        <a:t>Contains urea-formaldehyde which may cause eye and lung irritation </a:t>
                      </a:r>
                    </a:p>
                    <a:p>
                      <a:pPr marL="285750" indent="-285750">
                        <a:buFont typeface="Arial" panose="020B0604020202020204" pitchFamily="34" charset="0"/>
                        <a:buChar char="•"/>
                      </a:pPr>
                      <a:r>
                        <a:rPr lang="en-GB" sz="1600" baseline="0" dirty="0" smtClean="0"/>
                        <a:t>Dulls blades more quickly than many woods</a:t>
                      </a:r>
                      <a:endParaRPr lang="en-GB" sz="1600" dirty="0"/>
                    </a:p>
                  </a:txBody>
                  <a:tcPr/>
                </a:tc>
              </a:tr>
            </a:tbl>
          </a:graphicData>
        </a:graphic>
      </p:graphicFrame>
    </p:spTree>
    <p:extLst>
      <p:ext uri="{BB962C8B-B14F-4D97-AF65-F5344CB8AC3E}">
        <p14:creationId xmlns:p14="http://schemas.microsoft.com/office/powerpoint/2010/main" val="400407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composite?</a:t>
            </a:r>
            <a:endParaRPr lang="en-GB" dirty="0"/>
          </a:p>
        </p:txBody>
      </p:sp>
      <p:sp>
        <p:nvSpPr>
          <p:cNvPr id="3" name="Content Placeholder 2"/>
          <p:cNvSpPr>
            <a:spLocks noGrp="1"/>
          </p:cNvSpPr>
          <p:nvPr>
            <p:ph idx="1"/>
          </p:nvPr>
        </p:nvSpPr>
        <p:spPr/>
        <p:txBody>
          <a:bodyPr/>
          <a:lstStyle/>
          <a:p>
            <a:r>
              <a:rPr lang="en-GB" sz="2800" dirty="0"/>
              <a:t>A complex material made of two or more separate substances.</a:t>
            </a:r>
          </a:p>
          <a:p>
            <a:endParaRPr lang="en-GB" dirty="0"/>
          </a:p>
        </p:txBody>
      </p:sp>
      <p:pic>
        <p:nvPicPr>
          <p:cNvPr id="4" name="Picture 5" descr="lami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692" y="2863850"/>
            <a:ext cx="3477508" cy="335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800" dirty="0" smtClean="0"/>
              <a:t>Split the A4 paper into 4 boxes. In the first box write a composite material</a:t>
            </a:r>
          </a:p>
          <a:p>
            <a:r>
              <a:rPr lang="en-GB" sz="2800" dirty="0" smtClean="0"/>
              <a:t>Then move around the room filling other boxes from other students</a:t>
            </a:r>
            <a:endParaRPr lang="en-GB" sz="2800" dirty="0"/>
          </a:p>
        </p:txBody>
      </p:sp>
      <p:sp>
        <p:nvSpPr>
          <p:cNvPr id="4" name="Title 3"/>
          <p:cNvSpPr>
            <a:spLocks noGrp="1"/>
          </p:cNvSpPr>
          <p:nvPr>
            <p:ph type="title"/>
          </p:nvPr>
        </p:nvSpPr>
        <p:spPr/>
        <p:txBody>
          <a:bodyPr/>
          <a:lstStyle/>
          <a:p>
            <a:r>
              <a:rPr lang="en-GB" dirty="0" smtClean="0"/>
              <a:t>Task</a:t>
            </a:r>
            <a:endParaRPr lang="en-GB" dirty="0"/>
          </a:p>
        </p:txBody>
      </p:sp>
    </p:spTree>
    <p:extLst>
      <p:ext uri="{BB962C8B-B14F-4D97-AF65-F5344CB8AC3E}">
        <p14:creationId xmlns:p14="http://schemas.microsoft.com/office/powerpoint/2010/main" val="157920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lesson</a:t>
            </a:r>
            <a:endParaRPr lang="en-GB" dirty="0"/>
          </a:p>
        </p:txBody>
      </p:sp>
      <p:sp>
        <p:nvSpPr>
          <p:cNvPr id="3" name="Content Placeholder 2"/>
          <p:cNvSpPr>
            <a:spLocks noGrp="1"/>
          </p:cNvSpPr>
          <p:nvPr>
            <p:ph idx="1"/>
          </p:nvPr>
        </p:nvSpPr>
        <p:spPr/>
        <p:txBody>
          <a:bodyPr>
            <a:normAutofit/>
          </a:bodyPr>
          <a:lstStyle/>
          <a:p>
            <a:r>
              <a:rPr lang="en-GB" sz="2800" dirty="0" smtClean="0"/>
              <a:t>To know the aesthetic, functional and mechanical properties, structural composition, application and advantages/disadvantages of composites.</a:t>
            </a:r>
            <a:endParaRPr lang="en-GB" sz="2800" dirty="0"/>
          </a:p>
        </p:txBody>
      </p:sp>
    </p:spTree>
    <p:extLst>
      <p:ext uri="{BB962C8B-B14F-4D97-AF65-F5344CB8AC3E}">
        <p14:creationId xmlns:p14="http://schemas.microsoft.com/office/powerpoint/2010/main" val="295112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lesson</a:t>
            </a:r>
            <a:endParaRPr lang="en-GB" dirty="0"/>
          </a:p>
        </p:txBody>
      </p:sp>
      <p:sp>
        <p:nvSpPr>
          <p:cNvPr id="3" name="Content Placeholder 2"/>
          <p:cNvSpPr>
            <a:spLocks noGrp="1"/>
          </p:cNvSpPr>
          <p:nvPr>
            <p:ph idx="1"/>
          </p:nvPr>
        </p:nvSpPr>
        <p:spPr/>
        <p:txBody>
          <a:bodyPr>
            <a:normAutofit/>
          </a:bodyPr>
          <a:lstStyle/>
          <a:p>
            <a:r>
              <a:rPr lang="en-GB" sz="2800" dirty="0" smtClean="0"/>
              <a:t>To know the different types of composite materials</a:t>
            </a:r>
          </a:p>
          <a:p>
            <a:r>
              <a:rPr lang="en-GB" sz="2800" dirty="0" smtClean="0"/>
              <a:t>To understand the aesthetic and mechanical properties of composites</a:t>
            </a:r>
          </a:p>
          <a:p>
            <a:r>
              <a:rPr lang="en-GB" sz="2800" dirty="0" smtClean="0"/>
              <a:t>To understand the structural composition, application and manufacture of composites</a:t>
            </a:r>
          </a:p>
          <a:p>
            <a:r>
              <a:rPr lang="en-GB" sz="2800" dirty="0" smtClean="0"/>
              <a:t>To know the advantages and disadvantages of composite materials</a:t>
            </a:r>
            <a:endParaRPr lang="en-GB" sz="2800" dirty="0"/>
          </a:p>
        </p:txBody>
      </p:sp>
    </p:spTree>
    <p:extLst>
      <p:ext uri="{BB962C8B-B14F-4D97-AF65-F5344CB8AC3E}">
        <p14:creationId xmlns:p14="http://schemas.microsoft.com/office/powerpoint/2010/main" val="428496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activity</a:t>
            </a:r>
            <a:endParaRPr lang="en-GB" dirty="0"/>
          </a:p>
        </p:txBody>
      </p:sp>
      <p:sp>
        <p:nvSpPr>
          <p:cNvPr id="3" name="Content Placeholder 2"/>
          <p:cNvSpPr>
            <a:spLocks noGrp="1"/>
          </p:cNvSpPr>
          <p:nvPr>
            <p:ph idx="1"/>
          </p:nvPr>
        </p:nvSpPr>
        <p:spPr/>
        <p:txBody>
          <a:bodyPr>
            <a:normAutofit/>
          </a:bodyPr>
          <a:lstStyle/>
          <a:p>
            <a:r>
              <a:rPr lang="en-GB" sz="2800" dirty="0"/>
              <a:t>Sample of different composite </a:t>
            </a:r>
            <a:r>
              <a:rPr lang="en-GB" sz="2800" dirty="0" smtClean="0"/>
              <a:t>materials</a:t>
            </a:r>
          </a:p>
          <a:p>
            <a:r>
              <a:rPr lang="en-GB" sz="2800" dirty="0" smtClean="0"/>
              <a:t>Discuss in your groups about the materials, and possible applications.</a:t>
            </a:r>
            <a:endParaRPr lang="en-GB" sz="2800" dirty="0"/>
          </a:p>
          <a:p>
            <a:endParaRPr lang="en-GB" sz="2800" dirty="0"/>
          </a:p>
        </p:txBody>
      </p:sp>
    </p:spTree>
    <p:extLst>
      <p:ext uri="{BB962C8B-B14F-4D97-AF65-F5344CB8AC3E}">
        <p14:creationId xmlns:p14="http://schemas.microsoft.com/office/powerpoint/2010/main" val="330487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Composite materials you need to know about</a:t>
            </a:r>
            <a:endParaRPr lang="en-GB" dirty="0"/>
          </a:p>
        </p:txBody>
      </p:sp>
      <p:sp>
        <p:nvSpPr>
          <p:cNvPr id="3" name="Content Placeholder 2"/>
          <p:cNvSpPr>
            <a:spLocks noGrp="1"/>
          </p:cNvSpPr>
          <p:nvPr>
            <p:ph idx="1"/>
          </p:nvPr>
        </p:nvSpPr>
        <p:spPr/>
        <p:txBody>
          <a:bodyPr>
            <a:normAutofit/>
          </a:bodyPr>
          <a:lstStyle/>
          <a:p>
            <a:r>
              <a:rPr lang="en-GB" sz="2800" dirty="0"/>
              <a:t>Medium-density </a:t>
            </a:r>
            <a:r>
              <a:rPr lang="en-GB" sz="2800" dirty="0" smtClean="0"/>
              <a:t>fibreboard</a:t>
            </a:r>
          </a:p>
          <a:p>
            <a:endParaRPr lang="en-GB" sz="2800" dirty="0"/>
          </a:p>
          <a:p>
            <a:r>
              <a:rPr lang="en-GB" sz="2800" dirty="0"/>
              <a:t>Glass fibre-reinforced </a:t>
            </a:r>
            <a:r>
              <a:rPr lang="en-GB" sz="2800" dirty="0" smtClean="0"/>
              <a:t>plastics</a:t>
            </a:r>
          </a:p>
          <a:p>
            <a:endParaRPr lang="en-GB" sz="2800" dirty="0"/>
          </a:p>
          <a:p>
            <a:r>
              <a:rPr lang="en-GB" sz="2800" dirty="0"/>
              <a:t>Carbon fibre reinforced plastics (CFRP</a:t>
            </a:r>
            <a:r>
              <a:rPr lang="en-GB" sz="2800" dirty="0" smtClean="0"/>
              <a:t>)</a:t>
            </a:r>
          </a:p>
          <a:p>
            <a:endParaRPr lang="en-GB" sz="2800" dirty="0"/>
          </a:p>
          <a:p>
            <a:r>
              <a:rPr lang="en-GB" sz="2800" dirty="0" smtClean="0"/>
              <a:t>Chipboard </a:t>
            </a:r>
            <a:endParaRPr lang="en-GB" sz="2800" dirty="0"/>
          </a:p>
        </p:txBody>
      </p:sp>
    </p:spTree>
    <p:extLst>
      <p:ext uri="{BB962C8B-B14F-4D97-AF65-F5344CB8AC3E}">
        <p14:creationId xmlns:p14="http://schemas.microsoft.com/office/powerpoint/2010/main" val="1120673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Medium-density fibreboard</a:t>
            </a:r>
            <a:endParaRPr lang="en-GB" dirty="0"/>
          </a:p>
        </p:txBody>
      </p:sp>
      <p:sp>
        <p:nvSpPr>
          <p:cNvPr id="4" name="Content Placeholder 3"/>
          <p:cNvSpPr>
            <a:spLocks noGrp="1"/>
          </p:cNvSpPr>
          <p:nvPr>
            <p:ph sz="half" idx="1"/>
          </p:nvPr>
        </p:nvSpPr>
        <p:spPr/>
        <p:txBody>
          <a:bodyPr>
            <a:normAutofit/>
          </a:bodyPr>
          <a:lstStyle/>
          <a:p>
            <a:r>
              <a:rPr lang="en-GB" sz="2800" dirty="0"/>
              <a:t>Medium-density fibreboard (MDF) is an engineered wood product made by breaking down hardwood or softwood residuals into wood fibres, </a:t>
            </a:r>
            <a:r>
              <a:rPr lang="en-GB" sz="2800" dirty="0" smtClean="0"/>
              <a:t>combining </a:t>
            </a:r>
            <a:r>
              <a:rPr lang="en-GB" sz="2800" dirty="0"/>
              <a:t>it with wax and a resin binder, and forming panels by applying high temperature and pressure</a:t>
            </a:r>
          </a:p>
        </p:txBody>
      </p:sp>
      <p:pic>
        <p:nvPicPr>
          <p:cNvPr id="6" name="Content Placeholder 5"/>
          <p:cNvPicPr>
            <a:picLocks noGrp="1" noChangeAspect="1"/>
          </p:cNvPicPr>
          <p:nvPr>
            <p:ph sz="half" idx="2"/>
          </p:nvPr>
        </p:nvPicPr>
        <p:blipFill>
          <a:blip r:embed="rId2"/>
          <a:stretch>
            <a:fillRect/>
          </a:stretch>
        </p:blipFill>
        <p:spPr>
          <a:xfrm>
            <a:off x="6172200" y="2205831"/>
            <a:ext cx="5334000" cy="4000500"/>
          </a:xfrm>
          <a:prstGeom prst="rect">
            <a:avLst/>
          </a:prstGeom>
        </p:spPr>
      </p:pic>
    </p:spTree>
    <p:extLst>
      <p:ext uri="{BB962C8B-B14F-4D97-AF65-F5344CB8AC3E}">
        <p14:creationId xmlns:p14="http://schemas.microsoft.com/office/powerpoint/2010/main" val="10866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Glass fibre-reinforced plastics</a:t>
            </a:r>
            <a:endParaRPr lang="en-GB" dirty="0"/>
          </a:p>
        </p:txBody>
      </p:sp>
      <p:sp>
        <p:nvSpPr>
          <p:cNvPr id="3" name="Content Placeholder 2"/>
          <p:cNvSpPr>
            <a:spLocks noGrp="1"/>
          </p:cNvSpPr>
          <p:nvPr>
            <p:ph idx="1"/>
          </p:nvPr>
        </p:nvSpPr>
        <p:spPr/>
        <p:txBody>
          <a:bodyPr>
            <a:noAutofit/>
          </a:bodyPr>
          <a:lstStyle/>
          <a:p>
            <a:r>
              <a:rPr lang="en-GB" sz="2800" dirty="0"/>
              <a:t>Fibreglass is an excellent example of a relatively modern composite material (Invented in 1938 by </a:t>
            </a:r>
            <a:r>
              <a:rPr lang="en-GB" sz="2800" dirty="0" err="1"/>
              <a:t>Russel</a:t>
            </a:r>
            <a:r>
              <a:rPr lang="en-GB" sz="2800" dirty="0"/>
              <a:t> Games</a:t>
            </a:r>
            <a:r>
              <a:rPr lang="en-GB" sz="2800" dirty="0" smtClean="0"/>
              <a:t>).</a:t>
            </a:r>
          </a:p>
          <a:p>
            <a:r>
              <a:rPr lang="en-GB" sz="2800" dirty="0" smtClean="0"/>
              <a:t>In </a:t>
            </a:r>
            <a:r>
              <a:rPr lang="en-GB" sz="2800" dirty="0"/>
              <a:t>industry it is often referred to as Glass Reinforced Plastic (GRP</a:t>
            </a:r>
            <a:r>
              <a:rPr lang="en-GB" sz="2800" dirty="0" smtClean="0"/>
              <a:t>).</a:t>
            </a:r>
          </a:p>
          <a:p>
            <a:r>
              <a:rPr lang="en-GB" sz="2800" dirty="0"/>
              <a:t>GRP is composed of strands of glass. Each individual glass fibre is very fine with a small diameter, and they are woven to form a flexible fabric. </a:t>
            </a:r>
            <a:endParaRPr lang="en-GB" sz="2800" dirty="0" smtClean="0"/>
          </a:p>
          <a:p>
            <a:r>
              <a:rPr lang="en-GB" sz="2800" dirty="0" smtClean="0"/>
              <a:t>The </a:t>
            </a:r>
            <a:r>
              <a:rPr lang="en-GB" sz="2800" dirty="0"/>
              <a:t>fabric is normally placed in a mould, for instance a mould for a canoe and polyester resin is added, followed by a catalyst (to speed up the reaction).</a:t>
            </a:r>
          </a:p>
        </p:txBody>
      </p:sp>
    </p:spTree>
    <p:extLst>
      <p:ext uri="{BB962C8B-B14F-4D97-AF65-F5344CB8AC3E}">
        <p14:creationId xmlns:p14="http://schemas.microsoft.com/office/powerpoint/2010/main" val="996903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1539</TotalTime>
  <Words>722</Words>
  <Application>Microsoft Office PowerPoint</Application>
  <PresentationFormat>Custom</PresentationFormat>
  <Paragraphs>103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Vapor Trail</vt:lpstr>
      <vt:lpstr>Composites</vt:lpstr>
      <vt:lpstr>What is a composite?</vt:lpstr>
      <vt:lpstr>Task</vt:lpstr>
      <vt:lpstr>Aims of the lesson</vt:lpstr>
      <vt:lpstr>Objectives of the lesson</vt:lpstr>
      <vt:lpstr>Starter activity</vt:lpstr>
      <vt:lpstr>The Composite materials you need to know about</vt:lpstr>
      <vt:lpstr>Medium-density fibreboard</vt:lpstr>
      <vt:lpstr>Glass fibre-reinforced plastics</vt:lpstr>
      <vt:lpstr>3 samples of different weaves of fibreglass</vt:lpstr>
      <vt:lpstr>Carbon fibre reinforced plastics (CFRP)</vt:lpstr>
      <vt:lpstr>chipboard</vt:lpstr>
      <vt:lpstr>Glass reinforced plastic (GRP)applications, advantages &amp; disadvantages</vt:lpstr>
      <vt:lpstr>Carbon fibre applications, advantages &amp; disadvantages</vt:lpstr>
      <vt:lpstr>Medium – density fibreboard (MDF) applications, advantages &amp; disadvantages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Oyebode</dc:creator>
  <cp:lastModifiedBy>Mr Burns</cp:lastModifiedBy>
  <cp:revision>31</cp:revision>
  <dcterms:created xsi:type="dcterms:W3CDTF">2015-01-26T18:24:35Z</dcterms:created>
  <dcterms:modified xsi:type="dcterms:W3CDTF">2016-04-27T07:19:02Z</dcterms:modified>
</cp:coreProperties>
</file>