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6971960-CD3C-4554-815B-07ADEE3680B3}" type="datetimeFigureOut">
              <a:rPr lang="en-GB" smtClean="0"/>
              <a:t>26/02/2016</a:t>
            </a:fld>
            <a:endParaRPr lang="en-GB"/>
          </a:p>
        </p:txBody>
      </p:sp>
      <p:sp>
        <p:nvSpPr>
          <p:cNvPr id="8" name="Slide Number Placeholder 7"/>
          <p:cNvSpPr>
            <a:spLocks noGrp="1"/>
          </p:cNvSpPr>
          <p:nvPr>
            <p:ph type="sldNum" sz="quarter" idx="11"/>
          </p:nvPr>
        </p:nvSpPr>
        <p:spPr/>
        <p:txBody>
          <a:bodyPr/>
          <a:lstStyle/>
          <a:p>
            <a:fld id="{955B300A-C8CC-4EBA-8D04-935B3E94787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1960-CD3C-4554-815B-07ADEE3680B3}" type="datetimeFigureOut">
              <a:rPr lang="en-GB" smtClean="0"/>
              <a:t>26/02/2016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1960-CD3C-4554-815B-07ADEE3680B3}" type="datetimeFigureOut">
              <a:rPr lang="en-GB" smtClean="0"/>
              <a:t>26/02/2016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6971960-CD3C-4554-815B-07ADEE3680B3}" type="datetimeFigureOut">
              <a:rPr lang="en-GB" smtClean="0"/>
              <a:t>26/02/2016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71960-CD3C-4554-815B-07ADEE3680B3}" type="datetimeFigureOut">
              <a:rPr lang="en-GB" smtClean="0"/>
              <a:t>26/02/2016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5B300A-C8CC-4EBA-8D04-935B3E94787E}"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6971960-CD3C-4554-815B-07ADEE3680B3}" type="datetimeFigureOut">
              <a:rPr lang="en-GB" smtClean="0"/>
              <a:t>26/02/2016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5B300A-C8CC-4EBA-8D04-935B3E94787E}"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6971960-CD3C-4554-815B-07ADEE3680B3}" type="datetimeFigureOut">
              <a:rPr lang="en-GB" smtClean="0"/>
              <a:t>26/02/2016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5B300A-C8CC-4EBA-8D04-935B3E94787E}"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971960-CD3C-4554-815B-07ADEE3680B3}" type="datetimeFigureOut">
              <a:rPr lang="en-GB" smtClean="0"/>
              <a:t>26/02/2016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71960-CD3C-4554-815B-07ADEE3680B3}" type="datetimeFigureOut">
              <a:rPr lang="en-GB" smtClean="0"/>
              <a:t>26/02/2016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1960-CD3C-4554-815B-07ADEE3680B3}" type="datetimeFigureOut">
              <a:rPr lang="en-GB" smtClean="0"/>
              <a:t>26/02/2016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1960-CD3C-4554-815B-07ADEE3680B3}" type="datetimeFigureOut">
              <a:rPr lang="en-GB" smtClean="0"/>
              <a:t>26/02/2016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5B300A-C8CC-4EBA-8D04-935B3E94787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6971960-CD3C-4554-815B-07ADEE3680B3}" type="datetimeFigureOut">
              <a:rPr lang="en-GB" smtClean="0"/>
              <a:t>26/02/2016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55B300A-C8CC-4EBA-8D04-935B3E94787E}"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CFD</a:t>
            </a:r>
            <a:endParaRPr lang="en-GB" dirty="0"/>
          </a:p>
        </p:txBody>
      </p:sp>
      <p:sp>
        <p:nvSpPr>
          <p:cNvPr id="3" name="Subtitle 2"/>
          <p:cNvSpPr>
            <a:spLocks noGrp="1"/>
          </p:cNvSpPr>
          <p:nvPr>
            <p:ph type="subTitle" idx="1"/>
          </p:nvPr>
        </p:nvSpPr>
        <p:spPr/>
        <p:txBody>
          <a:bodyPr/>
          <a:lstStyle/>
          <a:p>
            <a:r>
              <a:rPr lang="en-GB" dirty="0" smtClean="0"/>
              <a:t>Computational Fluid Dynamics</a:t>
            </a:r>
            <a:endParaRPr lang="en-GB" dirty="0"/>
          </a:p>
        </p:txBody>
      </p:sp>
    </p:spTree>
    <p:extLst>
      <p:ext uri="{BB962C8B-B14F-4D97-AF65-F5344CB8AC3E}">
        <p14:creationId xmlns:p14="http://schemas.microsoft.com/office/powerpoint/2010/main" val="3654037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2" descr="cid:image001.png@01D15759.1960B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2535073" cy="3971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Metravi - Digital Anemometer [ AVM-10 ] ― Lynx - The Computers ,  Portable Audio , Electronics Online Shopping Store In In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755897"/>
            <a:ext cx="2935226" cy="509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917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CFD?</a:t>
            </a:r>
            <a:endParaRPr lang="en-GB" dirty="0"/>
          </a:p>
        </p:txBody>
      </p:sp>
      <p:sp>
        <p:nvSpPr>
          <p:cNvPr id="3" name="Content Placeholder 2"/>
          <p:cNvSpPr>
            <a:spLocks noGrp="1"/>
          </p:cNvSpPr>
          <p:nvPr>
            <p:ph idx="1"/>
          </p:nvPr>
        </p:nvSpPr>
        <p:spPr/>
        <p:txBody>
          <a:bodyPr>
            <a:normAutofit/>
          </a:bodyPr>
          <a:lstStyle/>
          <a:p>
            <a:r>
              <a:rPr lang="en-US" sz="2000" dirty="0"/>
              <a:t>CFD is a form of digitally testing the airflow through the internals of a building. </a:t>
            </a:r>
            <a:endParaRPr lang="en-US" sz="2000" dirty="0" smtClean="0"/>
          </a:p>
          <a:p>
            <a:r>
              <a:rPr lang="en-US" sz="2000" dirty="0" smtClean="0"/>
              <a:t>Computational </a:t>
            </a:r>
            <a:r>
              <a:rPr lang="en-US" sz="2000" dirty="0"/>
              <a:t>fluid dynamics, usually abbreviated as CFD, is a branch </a:t>
            </a:r>
            <a:r>
              <a:rPr lang="en-US" sz="2000" dirty="0" smtClean="0"/>
              <a:t>of fluid </a:t>
            </a:r>
            <a:r>
              <a:rPr lang="en-US" sz="2000" dirty="0"/>
              <a:t>mechanics that uses numerical analysis and algorithms to solve and analyze problems that involve fluid </a:t>
            </a:r>
            <a:r>
              <a:rPr lang="en-US" sz="2000" dirty="0" smtClean="0"/>
              <a:t>flows.</a:t>
            </a:r>
          </a:p>
          <a:p>
            <a:r>
              <a:rPr lang="en-US" sz="2000" dirty="0"/>
              <a:t>Computational fluid dynamics (CFD) is the use of applied mathematics, physics and computational software to visualize how a </a:t>
            </a:r>
            <a:r>
              <a:rPr lang="en-US" sz="2000" u="sng" dirty="0"/>
              <a:t>gas</a:t>
            </a:r>
            <a:r>
              <a:rPr lang="en-US" sz="2000" dirty="0"/>
              <a:t> or </a:t>
            </a:r>
            <a:r>
              <a:rPr lang="en-US" sz="2000" u="sng" dirty="0"/>
              <a:t>liquid</a:t>
            </a:r>
            <a:r>
              <a:rPr lang="en-US" sz="2000" dirty="0"/>
              <a:t> flows -- as well as how the gas or liquid affects objects as it flows past. Computational fluid dynamics is based on the </a:t>
            </a:r>
            <a:r>
              <a:rPr lang="en-US" sz="2000" dirty="0" err="1"/>
              <a:t>Navier</a:t>
            </a:r>
            <a:r>
              <a:rPr lang="en-US" sz="2000" dirty="0"/>
              <a:t>-Stokes equations. These equations describe how the velocity, pressure, temperature, and density of a moving fluid are related.</a:t>
            </a:r>
            <a:endParaRPr lang="en-GB" sz="2000" dirty="0"/>
          </a:p>
        </p:txBody>
      </p:sp>
    </p:spTree>
    <p:extLst>
      <p:ext uri="{BB962C8B-B14F-4D97-AF65-F5344CB8AC3E}">
        <p14:creationId xmlns:p14="http://schemas.microsoft.com/office/powerpoint/2010/main" val="346646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CFD?</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CFD is a form of digitally testing the airflow through the internals of a building. </a:t>
            </a:r>
            <a:endParaRPr lang="en-US" dirty="0" smtClean="0"/>
          </a:p>
          <a:p>
            <a:pPr marL="0" indent="0">
              <a:buNone/>
            </a:pPr>
            <a:r>
              <a:rPr lang="en-US" dirty="0" smtClean="0"/>
              <a:t>It </a:t>
            </a:r>
            <a:r>
              <a:rPr lang="en-US" dirty="0"/>
              <a:t>is a cost effective way of improving internal/external building design. The use of CFD can increase building design performance by establishing how the air flow through rooms is going to </a:t>
            </a:r>
            <a:endParaRPr lang="en-US" dirty="0" smtClean="0"/>
          </a:p>
          <a:p>
            <a:pPr marL="0" indent="0">
              <a:buNone/>
            </a:pPr>
            <a:r>
              <a:rPr lang="en-US" dirty="0" smtClean="0"/>
              <a:t>affect </a:t>
            </a:r>
            <a:r>
              <a:rPr lang="en-US" dirty="0"/>
              <a:t>the people </a:t>
            </a:r>
            <a:endParaRPr lang="en-US" dirty="0" smtClean="0"/>
          </a:p>
          <a:p>
            <a:pPr marL="0" indent="0">
              <a:buNone/>
            </a:pPr>
            <a:r>
              <a:rPr lang="en-US" dirty="0" smtClean="0"/>
              <a:t>working/living </a:t>
            </a:r>
            <a:r>
              <a:rPr lang="en-US" dirty="0"/>
              <a:t>in that area. </a:t>
            </a:r>
            <a:endParaRPr lang="en-US" dirty="0" smtClean="0"/>
          </a:p>
          <a:p>
            <a:pPr marL="0" indent="0">
              <a:buNone/>
            </a:pPr>
            <a:r>
              <a:rPr lang="en-US" dirty="0" smtClean="0"/>
              <a:t>It </a:t>
            </a:r>
            <a:r>
              <a:rPr lang="en-US" dirty="0"/>
              <a:t>could be used to establish </a:t>
            </a:r>
            <a:endParaRPr lang="en-US" dirty="0" smtClean="0"/>
          </a:p>
          <a:p>
            <a:pPr marL="0" indent="0">
              <a:buNone/>
            </a:pPr>
            <a:r>
              <a:rPr lang="en-US" dirty="0" smtClean="0"/>
              <a:t>where </a:t>
            </a:r>
            <a:r>
              <a:rPr lang="en-US" dirty="0"/>
              <a:t>to locate various </a:t>
            </a:r>
            <a:endParaRPr lang="en-US" dirty="0" smtClean="0"/>
          </a:p>
          <a:p>
            <a:pPr marL="0" indent="0">
              <a:buNone/>
            </a:pPr>
            <a:r>
              <a:rPr lang="en-US" dirty="0" smtClean="0"/>
              <a:t>furniture</a:t>
            </a:r>
            <a:r>
              <a:rPr lang="en-US" dirty="0"/>
              <a:t>, heating systems, </a:t>
            </a:r>
            <a:endParaRPr lang="en-US" dirty="0" smtClean="0"/>
          </a:p>
          <a:p>
            <a:pPr marL="0" indent="0">
              <a:buNone/>
            </a:pPr>
            <a:r>
              <a:rPr lang="en-US" dirty="0" smtClean="0"/>
              <a:t>height </a:t>
            </a:r>
            <a:r>
              <a:rPr lang="en-US" dirty="0"/>
              <a:t>of ceilings, etc.</a:t>
            </a:r>
          </a:p>
          <a:p>
            <a:pPr marL="0" indent="0">
              <a:buNone/>
            </a:pPr>
            <a:endParaRPr lang="en-GB" dirty="0"/>
          </a:p>
        </p:txBody>
      </p:sp>
      <p:pic>
        <p:nvPicPr>
          <p:cNvPr id="1026" name="Picture 2" descr="http://40.media.tumblr.com/43b97a48a0ed8c5ccf8916cad9d76fd3/tumblr_mvedssRF7r1s0vwgro1_5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356992"/>
            <a:ext cx="3800872" cy="2945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02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CFD In Action</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p:nvPr/>
        </p:nvPicPr>
        <p:blipFill rotWithShape="1">
          <a:blip r:embed="rId2"/>
          <a:srcRect l="14478" t="9860" r="28141" b="49284"/>
          <a:stretch/>
        </p:blipFill>
        <p:spPr>
          <a:xfrm>
            <a:off x="755576" y="2060848"/>
            <a:ext cx="7259575" cy="3888432"/>
          </a:xfrm>
          <a:prstGeom prst="rect">
            <a:avLst/>
          </a:prstGeom>
        </p:spPr>
      </p:pic>
    </p:spTree>
    <p:extLst>
      <p:ext uri="{BB962C8B-B14F-4D97-AF65-F5344CB8AC3E}">
        <p14:creationId xmlns:p14="http://schemas.microsoft.com/office/powerpoint/2010/main" val="2321765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it work?</a:t>
            </a:r>
            <a:endParaRPr lang="en-GB" dirty="0"/>
          </a:p>
        </p:txBody>
      </p:sp>
      <p:sp>
        <p:nvSpPr>
          <p:cNvPr id="3" name="Content Placeholder 2"/>
          <p:cNvSpPr>
            <a:spLocks noGrp="1"/>
          </p:cNvSpPr>
          <p:nvPr>
            <p:ph idx="1"/>
          </p:nvPr>
        </p:nvSpPr>
        <p:spPr/>
        <p:txBody>
          <a:bodyPr>
            <a:normAutofit/>
          </a:bodyPr>
          <a:lstStyle/>
          <a:p>
            <a:pPr marL="0" indent="0">
              <a:buNone/>
            </a:pPr>
            <a:r>
              <a:rPr lang="en-US" dirty="0" smtClean="0"/>
              <a:t>It </a:t>
            </a:r>
            <a:r>
              <a:rPr lang="en-US" dirty="0"/>
              <a:t>shows Architects how the airflow through a design of say an </a:t>
            </a:r>
            <a:r>
              <a:rPr lang="en-US" dirty="0" smtClean="0"/>
              <a:t>office could </a:t>
            </a:r>
            <a:r>
              <a:rPr lang="en-US" dirty="0"/>
              <a:t>be detrimental to the workers, i.e. warm/cold areas thus allowing fact </a:t>
            </a:r>
            <a:r>
              <a:rPr lang="en-US" dirty="0" smtClean="0"/>
              <a:t>based decisions </a:t>
            </a:r>
            <a:r>
              <a:rPr lang="en-US" dirty="0"/>
              <a:t>to be made, e.g. where to place duct venting, positions of internal walls </a:t>
            </a:r>
            <a:r>
              <a:rPr lang="en-US" dirty="0" smtClean="0"/>
              <a:t>and furniture</a:t>
            </a:r>
            <a:r>
              <a:rPr lang="en-US" dirty="0"/>
              <a:t>, height of ceilings, etc.</a:t>
            </a:r>
          </a:p>
          <a:p>
            <a:pPr marL="0" indent="0">
              <a:buNone/>
            </a:pPr>
            <a:r>
              <a:rPr lang="en-US" dirty="0" smtClean="0"/>
              <a:t>As </a:t>
            </a:r>
            <a:r>
              <a:rPr lang="en-US" dirty="0"/>
              <a:t>with FEA it uses complex mathematical formula to </a:t>
            </a:r>
            <a:r>
              <a:rPr lang="en-US" dirty="0" err="1"/>
              <a:t>analyse</a:t>
            </a:r>
            <a:r>
              <a:rPr lang="en-US" dirty="0"/>
              <a:t> and establish </a:t>
            </a:r>
            <a:r>
              <a:rPr lang="en-US" dirty="0" smtClean="0"/>
              <a:t>volumes and </a:t>
            </a:r>
            <a:r>
              <a:rPr lang="en-US" dirty="0"/>
              <a:t>flow rates through confined </a:t>
            </a:r>
            <a:r>
              <a:rPr lang="en-US" dirty="0" smtClean="0"/>
              <a:t>areas.</a:t>
            </a:r>
            <a:endParaRPr lang="en-GB" dirty="0"/>
          </a:p>
        </p:txBody>
      </p:sp>
    </p:spTree>
    <p:extLst>
      <p:ext uri="{BB962C8B-B14F-4D97-AF65-F5344CB8AC3E}">
        <p14:creationId xmlns:p14="http://schemas.microsoft.com/office/powerpoint/2010/main" val="20075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benefits does it provide?</a:t>
            </a:r>
            <a:endParaRPr lang="en-GB" dirty="0"/>
          </a:p>
        </p:txBody>
      </p:sp>
      <p:sp>
        <p:nvSpPr>
          <p:cNvPr id="3" name="Content Placeholder 2"/>
          <p:cNvSpPr>
            <a:spLocks noGrp="1"/>
          </p:cNvSpPr>
          <p:nvPr>
            <p:ph idx="1"/>
          </p:nvPr>
        </p:nvSpPr>
        <p:spPr/>
        <p:txBody>
          <a:bodyPr/>
          <a:lstStyle/>
          <a:p>
            <a:pPr marL="0" indent="0">
              <a:buNone/>
            </a:pPr>
            <a:r>
              <a:rPr lang="en-US" dirty="0" smtClean="0"/>
              <a:t>It </a:t>
            </a:r>
            <a:r>
              <a:rPr lang="en-US" dirty="0"/>
              <a:t>instantaneously yields volume data which is useful </a:t>
            </a:r>
            <a:r>
              <a:rPr lang="en-US" dirty="0" smtClean="0"/>
              <a:t>to the </a:t>
            </a:r>
            <a:r>
              <a:rPr lang="en-US" dirty="0"/>
              <a:t>overall design. </a:t>
            </a:r>
            <a:endParaRPr lang="en-US" dirty="0" smtClean="0"/>
          </a:p>
          <a:p>
            <a:pPr marL="0" indent="0">
              <a:buNone/>
            </a:pPr>
            <a:r>
              <a:rPr lang="en-US" dirty="0" smtClean="0"/>
              <a:t>It </a:t>
            </a:r>
            <a:r>
              <a:rPr lang="en-US" dirty="0"/>
              <a:t>allows Architects to </a:t>
            </a:r>
            <a:r>
              <a:rPr lang="en-US" dirty="0" err="1"/>
              <a:t>visualise</a:t>
            </a:r>
            <a:r>
              <a:rPr lang="en-US" dirty="0"/>
              <a:t> and manipulate new building </a:t>
            </a:r>
            <a:r>
              <a:rPr lang="en-US" dirty="0" smtClean="0"/>
              <a:t>designs, determine </a:t>
            </a:r>
            <a:r>
              <a:rPr lang="en-US" dirty="0"/>
              <a:t>heat flow and heat control and loss and the environmental efficiency of </a:t>
            </a:r>
            <a:r>
              <a:rPr lang="en-US" dirty="0" smtClean="0"/>
              <a:t>the build </a:t>
            </a:r>
            <a:r>
              <a:rPr lang="en-US" dirty="0"/>
              <a:t>at an early stage.</a:t>
            </a:r>
            <a:endParaRPr lang="en-GB" dirty="0"/>
          </a:p>
        </p:txBody>
      </p:sp>
    </p:spTree>
    <p:extLst>
      <p:ext uri="{BB962C8B-B14F-4D97-AF65-F5344CB8AC3E}">
        <p14:creationId xmlns:p14="http://schemas.microsoft.com/office/powerpoint/2010/main" val="3227344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Professional’s </a:t>
            </a:r>
            <a:r>
              <a:rPr lang="en-GB" dirty="0"/>
              <a:t>V</a:t>
            </a:r>
            <a:r>
              <a:rPr lang="en-GB" dirty="0" smtClean="0"/>
              <a:t>iew</a:t>
            </a:r>
            <a:endParaRPr lang="en-GB" dirty="0"/>
          </a:p>
        </p:txBody>
      </p:sp>
      <p:sp>
        <p:nvSpPr>
          <p:cNvPr id="3" name="Content Placeholder 2"/>
          <p:cNvSpPr>
            <a:spLocks noGrp="1"/>
          </p:cNvSpPr>
          <p:nvPr>
            <p:ph idx="1"/>
          </p:nvPr>
        </p:nvSpPr>
        <p:spPr>
          <a:xfrm>
            <a:off x="457200" y="1600200"/>
            <a:ext cx="4402832" cy="4525963"/>
          </a:xfrm>
        </p:spPr>
        <p:txBody>
          <a:bodyPr>
            <a:normAutofit fontScale="62500" lnSpcReduction="20000"/>
          </a:bodyPr>
          <a:lstStyle/>
          <a:p>
            <a:pPr marL="0" indent="0">
              <a:buNone/>
            </a:pPr>
            <a:r>
              <a:rPr lang="en-GB" dirty="0"/>
              <a:t>If pre-construction, CFD (Computation Fluid Dynamics) software could be used to model airflows based on different surfaces/dimensions within the room, windows, heat sources, ventilation grilles etc.  This would be beneficial as a pre-assessment and to gain an understanding of airflow paths within the space which could inform optimum layouts i.e. positioning occupants out with airflow paths to avoid complains of draughts.  Conversely, warm equipment such as photocopiers could benefit from being located within natural airstreams to assist heat rejection.  These pre-construction digital assessment methods are fundamental in the design of natural ventilation strategies by maximising the use of and optimising the location of natural (controllable) openings which will in turn minimise the use of mechanical ventilation and therefore energy use.</a:t>
            </a:r>
          </a:p>
          <a:p>
            <a:pPr marL="0" indent="0">
              <a:buNone/>
            </a:pPr>
            <a:endParaRPr lang="en-GB" dirty="0"/>
          </a:p>
        </p:txBody>
      </p:sp>
      <p:pic>
        <p:nvPicPr>
          <p:cNvPr id="2050" name="Picture 2" descr="Hevaco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276872"/>
            <a:ext cx="357187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4754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evaco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76672"/>
            <a:ext cx="7272808" cy="5604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23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Professional’s View</a:t>
            </a:r>
            <a:endParaRPr lang="en-GB" dirty="0"/>
          </a:p>
        </p:txBody>
      </p:sp>
      <p:sp>
        <p:nvSpPr>
          <p:cNvPr id="3" name="Content Placeholder 2"/>
          <p:cNvSpPr>
            <a:spLocks noGrp="1"/>
          </p:cNvSpPr>
          <p:nvPr>
            <p:ph idx="1"/>
          </p:nvPr>
        </p:nvSpPr>
        <p:spPr>
          <a:xfrm>
            <a:off x="457200" y="1600200"/>
            <a:ext cx="4114800" cy="4525963"/>
          </a:xfrm>
        </p:spPr>
        <p:txBody>
          <a:bodyPr>
            <a:normAutofit fontScale="70000" lnSpcReduction="20000"/>
          </a:bodyPr>
          <a:lstStyle/>
          <a:p>
            <a:pPr marL="0" indent="0">
              <a:buNone/>
            </a:pPr>
            <a:r>
              <a:rPr lang="en-GB" dirty="0"/>
              <a:t>If post-construction, a digital anemometer could be used to measure airflows within the space.  These physically measure air velocity either by a set of rotating “propeller” blades or by measuring the cooling effect on a hot bulb/wire.  Both instruments enable velocity to be measured accurately in metres/second (m/s).  This can also be useful in measuring the total airflow volume if the velocity is established across a known surface area, for example, m/s x m</a:t>
            </a:r>
            <a:r>
              <a:rPr lang="en-GB" baseline="30000" dirty="0"/>
              <a:t>2</a:t>
            </a:r>
            <a:r>
              <a:rPr lang="en-GB" dirty="0"/>
              <a:t> = m</a:t>
            </a:r>
            <a:r>
              <a:rPr lang="en-GB" baseline="30000" dirty="0"/>
              <a:t>3</a:t>
            </a:r>
            <a:r>
              <a:rPr lang="en-GB" dirty="0"/>
              <a:t>/s (volume </a:t>
            </a:r>
            <a:r>
              <a:rPr lang="en-GB" dirty="0" err="1"/>
              <a:t>flowrate</a:t>
            </a:r>
            <a:r>
              <a:rPr lang="en-GB" dirty="0"/>
              <a:t>).  These methods are commonly used to establish airflow currents and volumes within a room as part of a “comfort” analysis and during testing, commissioning and validation of heating and ventilation systems.</a:t>
            </a:r>
          </a:p>
        </p:txBody>
      </p:sp>
      <p:pic>
        <p:nvPicPr>
          <p:cNvPr id="3074" name="Picture 2" descr="cid:image001.png@01D15759.1960B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8000" y="1772816"/>
            <a:ext cx="1673286" cy="262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Metravi - Digital Anemometer [ AVM-10 ] ― Lynx - The Computers ,  Portable Audio , Electronics Online Shopping Store In In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1286" y="3086676"/>
            <a:ext cx="1937409" cy="336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424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90</TotalTime>
  <Words>299</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CFD</vt:lpstr>
      <vt:lpstr>What is CFD?</vt:lpstr>
      <vt:lpstr>What is CFD?</vt:lpstr>
      <vt:lpstr>CFD In Action</vt:lpstr>
      <vt:lpstr>How does it work?</vt:lpstr>
      <vt:lpstr>What benefits does it provide?</vt:lpstr>
      <vt:lpstr>A Professional’s View</vt:lpstr>
      <vt:lpstr>PowerPoint Presentation</vt:lpstr>
      <vt:lpstr>A Professional’s View</vt:lpstr>
      <vt:lpstr>PowerPoint Presentation</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CFD</dc:title>
  <dc:creator>TannerN</dc:creator>
  <cp:lastModifiedBy>TannerN</cp:lastModifiedBy>
  <cp:revision>6</cp:revision>
  <dcterms:created xsi:type="dcterms:W3CDTF">2016-02-19T11:52:15Z</dcterms:created>
  <dcterms:modified xsi:type="dcterms:W3CDTF">2016-02-26T11:21:17Z</dcterms:modified>
</cp:coreProperties>
</file>