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94" r:id="rId2"/>
    <p:sldId id="295" r:id="rId3"/>
    <p:sldId id="297" r:id="rId4"/>
    <p:sldId id="298" r:id="rId5"/>
    <p:sldId id="286" r:id="rId6"/>
    <p:sldId id="269" r:id="rId7"/>
    <p:sldId id="303" r:id="rId8"/>
    <p:sldId id="304" r:id="rId9"/>
    <p:sldId id="305" r:id="rId10"/>
    <p:sldId id="292" r:id="rId11"/>
    <p:sldId id="293" r:id="rId12"/>
    <p:sldId id="296" r:id="rId13"/>
    <p:sldId id="277" r:id="rId14"/>
    <p:sldId id="287" r:id="rId15"/>
    <p:sldId id="288" r:id="rId16"/>
  </p:sldIdLst>
  <p:sldSz cx="6858000" cy="9906000" type="A4"/>
  <p:notesSz cx="6648450" cy="9774238"/>
  <p:defaultTextStyle>
    <a:defPPr>
      <a:defRPr lang="en-GB"/>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66"/>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4" autoAdjust="0"/>
    <p:restoredTop sz="94700" autoAdjust="0"/>
  </p:normalViewPr>
  <p:slideViewPr>
    <p:cSldViewPr>
      <p:cViewPr>
        <p:scale>
          <a:sx n="100" d="100"/>
          <a:sy n="100" d="100"/>
        </p:scale>
        <p:origin x="-2844" y="216"/>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53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881313"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6387" name="Rectangle 3"/>
          <p:cNvSpPr>
            <a:spLocks noGrp="1" noChangeArrowheads="1"/>
          </p:cNvSpPr>
          <p:nvPr>
            <p:ph type="dt" sz="quarter" idx="1"/>
          </p:nvPr>
        </p:nvSpPr>
        <p:spPr bwMode="auto">
          <a:xfrm>
            <a:off x="3767138" y="0"/>
            <a:ext cx="2881312"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6388" name="Rectangle 4"/>
          <p:cNvSpPr>
            <a:spLocks noGrp="1" noChangeArrowheads="1"/>
          </p:cNvSpPr>
          <p:nvPr>
            <p:ph type="ftr" sz="quarter" idx="2"/>
          </p:nvPr>
        </p:nvSpPr>
        <p:spPr bwMode="auto">
          <a:xfrm>
            <a:off x="0" y="9285288"/>
            <a:ext cx="2881313"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6389" name="Rectangle 5"/>
          <p:cNvSpPr>
            <a:spLocks noGrp="1" noChangeArrowheads="1"/>
          </p:cNvSpPr>
          <p:nvPr>
            <p:ph type="sldNum" sz="quarter" idx="3"/>
          </p:nvPr>
        </p:nvSpPr>
        <p:spPr bwMode="auto">
          <a:xfrm>
            <a:off x="3767138" y="9285288"/>
            <a:ext cx="2881312"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EF71E93-4145-4019-8132-248257F116BA}"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1313" cy="4889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65550" y="0"/>
            <a:ext cx="2881313" cy="488950"/>
          </a:xfrm>
          <a:prstGeom prst="rect">
            <a:avLst/>
          </a:prstGeom>
        </p:spPr>
        <p:txBody>
          <a:bodyPr vert="horz" lIns="91440" tIns="45720" rIns="91440" bIns="45720" rtlCol="0"/>
          <a:lstStyle>
            <a:lvl1pPr algn="r">
              <a:defRPr sz="1200"/>
            </a:lvl1pPr>
          </a:lstStyle>
          <a:p>
            <a:fld id="{5683BD5C-5D1C-4C49-B6D5-BECDBFF14233}" type="datetimeFigureOut">
              <a:rPr lang="en-GB" smtClean="0"/>
              <a:t>20/05/2015</a:t>
            </a:fld>
            <a:endParaRPr lang="en-GB"/>
          </a:p>
        </p:txBody>
      </p:sp>
      <p:sp>
        <p:nvSpPr>
          <p:cNvPr id="4" name="Slide Image Placeholder 3"/>
          <p:cNvSpPr>
            <a:spLocks noGrp="1" noRot="1" noChangeAspect="1"/>
          </p:cNvSpPr>
          <p:nvPr>
            <p:ph type="sldImg" idx="2"/>
          </p:nvPr>
        </p:nvSpPr>
        <p:spPr>
          <a:xfrm>
            <a:off x="2055813" y="733425"/>
            <a:ext cx="2536825"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5163" y="4643438"/>
            <a:ext cx="5318125" cy="43973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83700"/>
            <a:ext cx="2881313" cy="4889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65550" y="9283700"/>
            <a:ext cx="2881313" cy="488950"/>
          </a:xfrm>
          <a:prstGeom prst="rect">
            <a:avLst/>
          </a:prstGeom>
        </p:spPr>
        <p:txBody>
          <a:bodyPr vert="horz" lIns="91440" tIns="45720" rIns="91440" bIns="45720" rtlCol="0" anchor="b"/>
          <a:lstStyle>
            <a:lvl1pPr algn="r">
              <a:defRPr sz="1200"/>
            </a:lvl1pPr>
          </a:lstStyle>
          <a:p>
            <a:fld id="{6E01FEB1-5806-41AA-B9F4-74BC4364BEA5}"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01FEB1-5806-41AA-B9F4-74BC4364BEA5}" type="slidenum">
              <a:rPr lang="en-GB" smtClean="0"/>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01FEB1-5806-41AA-B9F4-74BC4364BEA5}" type="slidenum">
              <a:rPr lang="en-GB" smtClean="0"/>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01FEB1-5806-41AA-B9F4-74BC4364BEA5}" type="slidenum">
              <a:rPr lang="en-GB" smtClean="0"/>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01FEB1-5806-41AA-B9F4-74BC4364BEA5}" type="slidenum">
              <a:rPr lang="en-GB" smtClean="0"/>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01FEB1-5806-41AA-B9F4-74BC4364BEA5}" type="slidenum">
              <a:rPr lang="en-GB" smtClean="0"/>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01FEB1-5806-41AA-B9F4-74BC4364BEA5}" type="slidenum">
              <a:rPr lang="en-GB" smtClean="0"/>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01FEB1-5806-41AA-B9F4-74BC4364BEA5}" type="slidenum">
              <a:rPr lang="en-GB" smtClean="0"/>
              <a:t>15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01FEB1-5806-41AA-B9F4-74BC4364BEA5}" type="slidenum">
              <a:rPr lang="en-GB" smtClean="0"/>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01FEB1-5806-41AA-B9F4-74BC4364BEA5}" type="slidenum">
              <a:rPr lang="en-GB" smtClean="0"/>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01FEB1-5806-41AA-B9F4-74BC4364BEA5}" type="slidenum">
              <a:rPr lang="en-GB" smtClean="0"/>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01FEB1-5806-41AA-B9F4-74BC4364BEA5}" type="slidenum">
              <a:rPr lang="en-GB" smtClean="0"/>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01FEB1-5806-41AA-B9F4-74BC4364BEA5}" type="slidenum">
              <a:rPr lang="en-GB" smtClean="0"/>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01FEB1-5806-41AA-B9F4-74BC4364BEA5}" type="slidenum">
              <a:rPr lang="en-GB" smtClean="0"/>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01FEB1-5806-41AA-B9F4-74BC4364BEA5}" type="slidenum">
              <a:rPr lang="en-GB" smtClean="0"/>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01FEB1-5806-41AA-B9F4-74BC4364BEA5}"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6575"/>
            <a:ext cx="5829300" cy="2124075"/>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r>
              <a:rPr lang="en-GB"/>
              <a:t>© Learning and Teaching Scotland 2006</a:t>
            </a:r>
          </a:p>
        </p:txBody>
      </p:sp>
      <p:sp>
        <p:nvSpPr>
          <p:cNvPr id="5" name="Slide Number Placeholder 4"/>
          <p:cNvSpPr>
            <a:spLocks noGrp="1"/>
          </p:cNvSpPr>
          <p:nvPr>
            <p:ph type="sldNum" sz="quarter" idx="11"/>
          </p:nvPr>
        </p:nvSpPr>
        <p:spPr/>
        <p:txBody>
          <a:bodyPr/>
          <a:lstStyle>
            <a:lvl1pPr>
              <a:defRPr/>
            </a:lvl1pPr>
          </a:lstStyle>
          <a:p>
            <a:fld id="{A701F95F-3244-4E92-B815-2A2DB3CD919D}" type="slidenum">
              <a:rPr lang="en-GB"/>
              <a:pPr/>
              <a:t>‹#›</a:t>
            </a:fld>
            <a:endParaRPr lang="en-GB"/>
          </a:p>
        </p:txBody>
      </p:sp>
    </p:spTree>
  </p:cSld>
  <p:clrMapOvr>
    <a:masterClrMapping/>
  </p:clrMapOvr>
  <p:transition advTm="1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GB"/>
              <a:t>© Learning and Teaching Scotland 2006</a:t>
            </a:r>
          </a:p>
        </p:txBody>
      </p:sp>
      <p:sp>
        <p:nvSpPr>
          <p:cNvPr id="5" name="Slide Number Placeholder 4"/>
          <p:cNvSpPr>
            <a:spLocks noGrp="1"/>
          </p:cNvSpPr>
          <p:nvPr>
            <p:ph type="sldNum" sz="quarter" idx="11"/>
          </p:nvPr>
        </p:nvSpPr>
        <p:spPr/>
        <p:txBody>
          <a:bodyPr/>
          <a:lstStyle>
            <a:lvl1pPr>
              <a:defRPr/>
            </a:lvl1pPr>
          </a:lstStyle>
          <a:p>
            <a:fld id="{F1C11A76-A39F-40DC-B3FC-3CFD8316B995}" type="slidenum">
              <a:rPr lang="en-GB"/>
              <a:pPr/>
              <a:t>‹#›</a:t>
            </a:fld>
            <a:endParaRPr lang="en-GB"/>
          </a:p>
        </p:txBody>
      </p:sp>
    </p:spTree>
  </p:cSld>
  <p:clrMapOvr>
    <a:masterClrMapping/>
  </p:clrMapOvr>
  <p:transition advTm="1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81063"/>
            <a:ext cx="1457325" cy="792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14350" y="881063"/>
            <a:ext cx="4219575" cy="792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GB"/>
              <a:t>© Learning and Teaching Scotland 2006</a:t>
            </a:r>
          </a:p>
        </p:txBody>
      </p:sp>
      <p:sp>
        <p:nvSpPr>
          <p:cNvPr id="5" name="Slide Number Placeholder 4"/>
          <p:cNvSpPr>
            <a:spLocks noGrp="1"/>
          </p:cNvSpPr>
          <p:nvPr>
            <p:ph type="sldNum" sz="quarter" idx="11"/>
          </p:nvPr>
        </p:nvSpPr>
        <p:spPr/>
        <p:txBody>
          <a:bodyPr/>
          <a:lstStyle>
            <a:lvl1pPr>
              <a:defRPr/>
            </a:lvl1pPr>
          </a:lstStyle>
          <a:p>
            <a:fld id="{7384F742-73F4-4FC6-961A-53BB81B9DA3C}" type="slidenum">
              <a:rPr lang="en-GB"/>
              <a:pPr/>
              <a:t>‹#›</a:t>
            </a:fld>
            <a:endParaRPr lang="en-GB"/>
          </a:p>
        </p:txBody>
      </p:sp>
    </p:spTree>
  </p:cSld>
  <p:clrMapOvr>
    <a:masterClrMapping/>
  </p:clrMapOvr>
  <p:transition advTm="1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GB"/>
              <a:t>© Learning and Teaching Scotland 2006</a:t>
            </a:r>
          </a:p>
        </p:txBody>
      </p:sp>
      <p:sp>
        <p:nvSpPr>
          <p:cNvPr id="5" name="Slide Number Placeholder 4"/>
          <p:cNvSpPr>
            <a:spLocks noGrp="1"/>
          </p:cNvSpPr>
          <p:nvPr>
            <p:ph type="sldNum" sz="quarter" idx="11"/>
          </p:nvPr>
        </p:nvSpPr>
        <p:spPr/>
        <p:txBody>
          <a:bodyPr/>
          <a:lstStyle>
            <a:lvl1pPr>
              <a:defRPr/>
            </a:lvl1pPr>
          </a:lstStyle>
          <a:p>
            <a:fld id="{E41E2E47-7391-49ED-9B0C-25D80C76FA6D}" type="slidenum">
              <a:rPr lang="en-GB"/>
              <a:pPr/>
              <a:t>‹#›</a:t>
            </a:fld>
            <a:endParaRPr lang="en-GB"/>
          </a:p>
        </p:txBody>
      </p:sp>
    </p:spTree>
  </p:cSld>
  <p:clrMapOvr>
    <a:masterClrMapping/>
  </p:clrMapOvr>
  <p:transition advTm="1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6365875"/>
            <a:ext cx="5829300" cy="1966913"/>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GB"/>
              <a:t>© Learning and Teaching Scotland 2006</a:t>
            </a:r>
          </a:p>
        </p:txBody>
      </p:sp>
      <p:sp>
        <p:nvSpPr>
          <p:cNvPr id="5" name="Slide Number Placeholder 4"/>
          <p:cNvSpPr>
            <a:spLocks noGrp="1"/>
          </p:cNvSpPr>
          <p:nvPr>
            <p:ph type="sldNum" sz="quarter" idx="11"/>
          </p:nvPr>
        </p:nvSpPr>
        <p:spPr/>
        <p:txBody>
          <a:bodyPr/>
          <a:lstStyle>
            <a:lvl1pPr>
              <a:defRPr/>
            </a:lvl1pPr>
          </a:lstStyle>
          <a:p>
            <a:fld id="{7EFFEB16-5753-4E28-879D-A4D44CD519CB}" type="slidenum">
              <a:rPr lang="en-GB"/>
              <a:pPr/>
              <a:t>‹#›</a:t>
            </a:fld>
            <a:endParaRPr lang="en-GB"/>
          </a:p>
        </p:txBody>
      </p:sp>
    </p:spTree>
  </p:cSld>
  <p:clrMapOvr>
    <a:masterClrMapping/>
  </p:clrMapOvr>
  <p:transition advTm="1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GB"/>
              <a:t>© Learning and Teaching Scotland 2006</a:t>
            </a:r>
          </a:p>
        </p:txBody>
      </p:sp>
      <p:sp>
        <p:nvSpPr>
          <p:cNvPr id="6" name="Slide Number Placeholder 5"/>
          <p:cNvSpPr>
            <a:spLocks noGrp="1"/>
          </p:cNvSpPr>
          <p:nvPr>
            <p:ph type="sldNum" sz="quarter" idx="11"/>
          </p:nvPr>
        </p:nvSpPr>
        <p:spPr/>
        <p:txBody>
          <a:bodyPr/>
          <a:lstStyle>
            <a:lvl1pPr>
              <a:defRPr/>
            </a:lvl1pPr>
          </a:lstStyle>
          <a:p>
            <a:fld id="{685D72C0-CEDC-4FB4-A90E-ACCA116975F2}" type="slidenum">
              <a:rPr lang="en-GB"/>
              <a:pPr/>
              <a:t>‹#›</a:t>
            </a:fld>
            <a:endParaRPr lang="en-GB"/>
          </a:p>
        </p:txBody>
      </p:sp>
    </p:spTree>
  </p:cSld>
  <p:clrMapOvr>
    <a:masterClrMapping/>
  </p:clrMapOvr>
  <p:transition advTm="1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r>
              <a:rPr lang="en-GB"/>
              <a:t>© Learning and Teaching Scotland 2006</a:t>
            </a:r>
          </a:p>
        </p:txBody>
      </p:sp>
      <p:sp>
        <p:nvSpPr>
          <p:cNvPr id="8" name="Slide Number Placeholder 7"/>
          <p:cNvSpPr>
            <a:spLocks noGrp="1"/>
          </p:cNvSpPr>
          <p:nvPr>
            <p:ph type="sldNum" sz="quarter" idx="11"/>
          </p:nvPr>
        </p:nvSpPr>
        <p:spPr/>
        <p:txBody>
          <a:bodyPr/>
          <a:lstStyle>
            <a:lvl1pPr>
              <a:defRPr/>
            </a:lvl1pPr>
          </a:lstStyle>
          <a:p>
            <a:fld id="{36433355-A7E0-475D-A0E4-D7EB5B1D9850}" type="slidenum">
              <a:rPr lang="en-GB"/>
              <a:pPr/>
              <a:t>‹#›</a:t>
            </a:fld>
            <a:endParaRPr lang="en-GB"/>
          </a:p>
        </p:txBody>
      </p:sp>
    </p:spTree>
  </p:cSld>
  <p:clrMapOvr>
    <a:masterClrMapping/>
  </p:clrMapOvr>
  <p:transition advTm="1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t>© Learning and Teaching Scotland 2006</a:t>
            </a:r>
          </a:p>
        </p:txBody>
      </p:sp>
      <p:sp>
        <p:nvSpPr>
          <p:cNvPr id="4" name="Slide Number Placeholder 3"/>
          <p:cNvSpPr>
            <a:spLocks noGrp="1"/>
          </p:cNvSpPr>
          <p:nvPr>
            <p:ph type="sldNum" sz="quarter" idx="11"/>
          </p:nvPr>
        </p:nvSpPr>
        <p:spPr/>
        <p:txBody>
          <a:bodyPr/>
          <a:lstStyle>
            <a:lvl1pPr>
              <a:defRPr/>
            </a:lvl1pPr>
          </a:lstStyle>
          <a:p>
            <a:fld id="{B1F19CE8-8C6D-4F43-96D3-F81D0D943D15}" type="slidenum">
              <a:rPr lang="en-GB"/>
              <a:pPr/>
              <a:t>‹#›</a:t>
            </a:fld>
            <a:endParaRPr lang="en-GB"/>
          </a:p>
        </p:txBody>
      </p:sp>
    </p:spTree>
  </p:cSld>
  <p:clrMapOvr>
    <a:masterClrMapping/>
  </p:clrMapOvr>
  <p:transition advTm="1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GB"/>
              <a:t>© Learning and Teaching Scotland 2006</a:t>
            </a:r>
          </a:p>
        </p:txBody>
      </p:sp>
      <p:sp>
        <p:nvSpPr>
          <p:cNvPr id="3" name="Slide Number Placeholder 2"/>
          <p:cNvSpPr>
            <a:spLocks noGrp="1"/>
          </p:cNvSpPr>
          <p:nvPr>
            <p:ph type="sldNum" sz="quarter" idx="11"/>
          </p:nvPr>
        </p:nvSpPr>
        <p:spPr/>
        <p:txBody>
          <a:bodyPr/>
          <a:lstStyle>
            <a:lvl1pPr>
              <a:defRPr/>
            </a:lvl1pPr>
          </a:lstStyle>
          <a:p>
            <a:fld id="{914AB567-1BD8-4979-9380-65D9C804278B}" type="slidenum">
              <a:rPr lang="en-GB"/>
              <a:pPr/>
              <a:t>‹#›</a:t>
            </a:fld>
            <a:endParaRPr lang="en-GB"/>
          </a:p>
        </p:txBody>
      </p:sp>
    </p:spTree>
  </p:cSld>
  <p:clrMapOvr>
    <a:masterClrMapping/>
  </p:clrMapOvr>
  <p:transition advTm="1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3700"/>
            <a:ext cx="2255838" cy="167957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GB"/>
              <a:t>© Learning and Teaching Scotland 2006</a:t>
            </a:r>
          </a:p>
        </p:txBody>
      </p:sp>
      <p:sp>
        <p:nvSpPr>
          <p:cNvPr id="6" name="Slide Number Placeholder 5"/>
          <p:cNvSpPr>
            <a:spLocks noGrp="1"/>
          </p:cNvSpPr>
          <p:nvPr>
            <p:ph type="sldNum" sz="quarter" idx="11"/>
          </p:nvPr>
        </p:nvSpPr>
        <p:spPr/>
        <p:txBody>
          <a:bodyPr/>
          <a:lstStyle>
            <a:lvl1pPr>
              <a:defRPr/>
            </a:lvl1pPr>
          </a:lstStyle>
          <a:p>
            <a:fld id="{4B39CA98-199F-455B-A628-441A69B603A7}" type="slidenum">
              <a:rPr lang="en-GB"/>
              <a:pPr/>
              <a:t>‹#›</a:t>
            </a:fld>
            <a:endParaRPr lang="en-GB"/>
          </a:p>
        </p:txBody>
      </p:sp>
    </p:spTree>
  </p:cSld>
  <p:clrMapOvr>
    <a:masterClrMapping/>
  </p:clrMapOvr>
  <p:transition advTm="1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934200"/>
            <a:ext cx="4114800" cy="8191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GB"/>
              <a:t>© Learning and Teaching Scotland 2006</a:t>
            </a:r>
          </a:p>
        </p:txBody>
      </p:sp>
      <p:sp>
        <p:nvSpPr>
          <p:cNvPr id="6" name="Slide Number Placeholder 5"/>
          <p:cNvSpPr>
            <a:spLocks noGrp="1"/>
          </p:cNvSpPr>
          <p:nvPr>
            <p:ph type="sldNum" sz="quarter" idx="11"/>
          </p:nvPr>
        </p:nvSpPr>
        <p:spPr/>
        <p:txBody>
          <a:bodyPr/>
          <a:lstStyle>
            <a:lvl1pPr>
              <a:defRPr/>
            </a:lvl1pPr>
          </a:lstStyle>
          <a:p>
            <a:fld id="{37040C48-8FCD-4F57-95A7-E76FA7EAD70B}" type="slidenum">
              <a:rPr lang="en-GB"/>
              <a:pPr/>
              <a:t>‹#›</a:t>
            </a:fld>
            <a:endParaRPr lang="en-GB"/>
          </a:p>
        </p:txBody>
      </p:sp>
    </p:spTree>
  </p:cSld>
  <p:clrMapOvr>
    <a:masterClrMapping/>
  </p:clrMapOvr>
  <p:transition advTm="1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9" name="Rectangle 5"/>
          <p:cNvSpPr>
            <a:spLocks noGrp="1" noChangeArrowheads="1"/>
          </p:cNvSpPr>
          <p:nvPr>
            <p:ph type="ftr" sz="quarter" idx="3"/>
          </p:nvPr>
        </p:nvSpPr>
        <p:spPr bwMode="auto">
          <a:xfrm>
            <a:off x="392113" y="9456738"/>
            <a:ext cx="2460625"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r>
              <a:rPr lang="en-GB"/>
              <a:t>© Learning and Teaching Scotland 2006</a:t>
            </a:r>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fld id="{10E8219B-818F-4F76-A1E6-DA823AAFAD22}"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1000">
    <p:dissolve/>
  </p:transition>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ooter Placeholder 1"/>
          <p:cNvSpPr>
            <a:spLocks noGrp="1"/>
          </p:cNvSpPr>
          <p:nvPr>
            <p:ph type="ftr" sz="quarter" idx="10"/>
          </p:nvPr>
        </p:nvSpPr>
        <p:spPr/>
        <p:txBody>
          <a:bodyPr/>
          <a:lstStyle/>
          <a:p>
            <a:r>
              <a:rPr lang="en-GB"/>
              <a:t>© Learning and Teaching Scotland 2006</a:t>
            </a:r>
          </a:p>
        </p:txBody>
      </p:sp>
      <p:sp>
        <p:nvSpPr>
          <p:cNvPr id="51202" name="Rectangle 2"/>
          <p:cNvSpPr>
            <a:spLocks noChangeArrowheads="1"/>
          </p:cNvSpPr>
          <p:nvPr/>
        </p:nvSpPr>
        <p:spPr bwMode="auto">
          <a:xfrm>
            <a:off x="304800" y="381000"/>
            <a:ext cx="6096000" cy="3810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51203" name="Text Box 3"/>
          <p:cNvSpPr txBox="1">
            <a:spLocks noChangeArrowheads="1"/>
          </p:cNvSpPr>
          <p:nvPr/>
        </p:nvSpPr>
        <p:spPr bwMode="auto">
          <a:xfrm>
            <a:off x="685800" y="381000"/>
            <a:ext cx="5486400" cy="396875"/>
          </a:xfrm>
          <a:prstGeom prst="rect">
            <a:avLst/>
          </a:prstGeom>
          <a:noFill/>
          <a:ln w="9525">
            <a:noFill/>
            <a:miter lim="800000"/>
            <a:headEnd/>
            <a:tailEnd/>
          </a:ln>
          <a:effectLst/>
        </p:spPr>
        <p:txBody>
          <a:bodyPr>
            <a:spAutoFit/>
          </a:bodyPr>
          <a:lstStyle/>
          <a:p>
            <a:pPr algn="ctr">
              <a:spcBef>
                <a:spcPct val="50000"/>
              </a:spcBef>
            </a:pPr>
            <a:r>
              <a:rPr lang="en-GB" sz="2000" b="1"/>
              <a:t>5: Jigs</a:t>
            </a:r>
          </a:p>
        </p:txBody>
      </p:sp>
      <p:sp>
        <p:nvSpPr>
          <p:cNvPr id="51204" name="Rectangle 4"/>
          <p:cNvSpPr>
            <a:spLocks noChangeArrowheads="1"/>
          </p:cNvSpPr>
          <p:nvPr/>
        </p:nvSpPr>
        <p:spPr bwMode="auto">
          <a:xfrm>
            <a:off x="0" y="3338513"/>
            <a:ext cx="6858000" cy="0"/>
          </a:xfrm>
          <a:prstGeom prst="rect">
            <a:avLst/>
          </a:prstGeom>
          <a:noFill/>
          <a:ln w="9525">
            <a:noFill/>
            <a:miter lim="800000"/>
            <a:headEnd/>
            <a:tailEnd/>
          </a:ln>
          <a:effectLst/>
        </p:spPr>
        <p:txBody>
          <a:bodyPr>
            <a:spAutoFit/>
          </a:bodyPr>
          <a:lstStyle/>
          <a:p>
            <a:endParaRPr lang="en-GB"/>
          </a:p>
        </p:txBody>
      </p:sp>
      <p:sp>
        <p:nvSpPr>
          <p:cNvPr id="51205" name="Rectangle 5"/>
          <p:cNvSpPr>
            <a:spLocks noChangeArrowheads="1"/>
          </p:cNvSpPr>
          <p:nvPr/>
        </p:nvSpPr>
        <p:spPr bwMode="auto">
          <a:xfrm>
            <a:off x="684213" y="3338513"/>
            <a:ext cx="5487987" cy="0"/>
          </a:xfrm>
          <a:prstGeom prst="rect">
            <a:avLst/>
          </a:prstGeom>
          <a:noFill/>
          <a:ln w="9525">
            <a:noFill/>
            <a:miter lim="800000"/>
            <a:headEnd/>
            <a:tailEnd/>
          </a:ln>
          <a:effectLst/>
        </p:spPr>
        <p:txBody>
          <a:bodyPr>
            <a:spAutoFit/>
          </a:bodyPr>
          <a:lstStyle/>
          <a:p>
            <a:endParaRPr lang="en-GB"/>
          </a:p>
        </p:txBody>
      </p:sp>
      <p:grpSp>
        <p:nvGrpSpPr>
          <p:cNvPr id="51208" name="Group 8"/>
          <p:cNvGrpSpPr>
            <a:grpSpLocks/>
          </p:cNvGrpSpPr>
          <p:nvPr/>
        </p:nvGrpSpPr>
        <p:grpSpPr bwMode="auto">
          <a:xfrm>
            <a:off x="385763" y="1149350"/>
            <a:ext cx="5864225" cy="5819775"/>
            <a:chOff x="0" y="0"/>
            <a:chExt cx="4320" cy="2034"/>
          </a:xfrm>
        </p:grpSpPr>
        <p:sp>
          <p:nvSpPr>
            <p:cNvPr id="51206" name="Rectangle 6"/>
            <p:cNvSpPr>
              <a:spLocks noChangeArrowheads="1"/>
            </p:cNvSpPr>
            <p:nvPr/>
          </p:nvSpPr>
          <p:spPr bwMode="auto">
            <a:xfrm>
              <a:off x="0" y="0"/>
              <a:ext cx="4320" cy="2034"/>
            </a:xfrm>
            <a:prstGeom prst="rect">
              <a:avLst/>
            </a:prstGeom>
            <a:noFill/>
            <a:ln w="9525">
              <a:noFill/>
              <a:miter lim="800000"/>
              <a:headEnd/>
              <a:tailEnd/>
            </a:ln>
            <a:effectLst/>
          </p:spPr>
          <p:txBody>
            <a:bodyPr/>
            <a:lstStyle/>
            <a:p>
              <a:pPr algn="just">
                <a:tabLst>
                  <a:tab pos="266700" algn="l"/>
                </a:tabLst>
              </a:pPr>
              <a:r>
                <a:rPr lang="en-GB"/>
                <a:t>There is a big difference between making a one-off product and a number of identical products. The latter items may need to have holes drilled in exactly the same places. They may need to have identical shaped folds or forms. </a:t>
              </a:r>
              <a:br>
                <a:rPr lang="en-GB"/>
              </a:br>
              <a:r>
                <a:rPr lang="en-GB"/>
                <a:t/>
              </a:r>
              <a:br>
                <a:rPr lang="en-GB"/>
              </a:br>
              <a:r>
                <a:rPr lang="en-GB"/>
                <a:t>In order for us to guarantee that a number of products are exactly the same we need to make tools (jigs) which are used throughout the manufacturing process. These jigs may possibly be:</a:t>
              </a:r>
            </a:p>
            <a:p>
              <a:pPr algn="just">
                <a:tabLst>
                  <a:tab pos="266700" algn="l"/>
                </a:tabLst>
              </a:pPr>
              <a:endParaRPr lang="en-GB"/>
            </a:p>
            <a:p>
              <a:pPr eaLnBrk="0" hangingPunct="0">
                <a:lnSpc>
                  <a:spcPct val="150000"/>
                </a:lnSpc>
                <a:buFontTx/>
                <a:buChar char="•"/>
                <a:tabLst>
                  <a:tab pos="266700" algn="l"/>
                </a:tabLst>
              </a:pPr>
              <a:r>
                <a:rPr lang="en-GB" i="1"/>
                <a:t>	Drilling jigs</a:t>
              </a:r>
            </a:p>
            <a:p>
              <a:pPr eaLnBrk="0" hangingPunct="0">
                <a:lnSpc>
                  <a:spcPct val="150000"/>
                </a:lnSpc>
                <a:buFontTx/>
                <a:buChar char="•"/>
                <a:tabLst>
                  <a:tab pos="266700" algn="l"/>
                </a:tabLst>
              </a:pPr>
              <a:r>
                <a:rPr lang="en-GB" i="1"/>
                <a:t>	Folding or shaping jigs</a:t>
              </a:r>
            </a:p>
            <a:p>
              <a:pPr eaLnBrk="0" hangingPunct="0">
                <a:lnSpc>
                  <a:spcPct val="150000"/>
                </a:lnSpc>
                <a:buFontTx/>
                <a:buChar char="•"/>
                <a:tabLst>
                  <a:tab pos="266700" algn="l"/>
                </a:tabLst>
              </a:pPr>
              <a:r>
                <a:rPr lang="en-GB" i="1"/>
                <a:t>	Cutting jigs</a:t>
              </a:r>
            </a:p>
            <a:p>
              <a:pPr eaLnBrk="0" hangingPunct="0">
                <a:tabLst>
                  <a:tab pos="266700" algn="l"/>
                </a:tabLst>
              </a:pPr>
              <a:endParaRPr lang="en-GB" i="1"/>
            </a:p>
            <a:p>
              <a:pPr>
                <a:tabLst>
                  <a:tab pos="266700" algn="l"/>
                </a:tabLst>
              </a:pPr>
              <a:r>
                <a:rPr lang="en-GB" b="1"/>
                <a:t>Drilling jigs</a:t>
              </a:r>
              <a:br>
                <a:rPr lang="en-GB" b="1"/>
              </a:br>
              <a:endParaRPr lang="en-GB" b="1"/>
            </a:p>
            <a:p>
              <a:pPr>
                <a:tabLst>
                  <a:tab pos="266700" algn="l"/>
                </a:tabLst>
              </a:pPr>
              <a:r>
                <a:rPr lang="en-GB"/>
                <a:t>The diagram below is of a simple drilling jig. This jig allows the user to drill holes onto a square section piece of wood. </a:t>
              </a:r>
              <a:br>
                <a:rPr lang="en-GB"/>
              </a:br>
              <a:r>
                <a:rPr lang="en-GB"/>
                <a:t/>
              </a:r>
              <a:br>
                <a:rPr lang="en-GB"/>
              </a:br>
              <a:r>
                <a:rPr lang="en-GB"/>
                <a:t>The jig may be made from mild steel. The holes are accurately marked out and drilled along the centre of the top surface.</a:t>
              </a:r>
              <a:br>
                <a:rPr lang="en-GB"/>
              </a:br>
              <a:r>
                <a:rPr lang="en-GB"/>
                <a:t/>
              </a:r>
              <a:br>
                <a:rPr lang="en-GB"/>
              </a:br>
              <a:r>
                <a:rPr lang="en-GB"/>
                <a:t>The wood is placed into the jig and clamped to the surface plate of the pillar drill.</a:t>
              </a:r>
              <a:br>
                <a:rPr lang="en-GB"/>
              </a:br>
              <a:r>
                <a:rPr lang="en-GB"/>
                <a:t/>
              </a:r>
              <a:br>
                <a:rPr lang="en-GB"/>
              </a:br>
              <a:r>
                <a:rPr lang="en-GB"/>
                <a:t>Once again the pillar drill bit is passed through the jig and into the wood. The holes will be accurately placed along a centre line.</a:t>
              </a:r>
              <a:br>
                <a:rPr lang="en-GB"/>
              </a:br>
              <a:r>
                <a:rPr lang="en-GB"/>
                <a:t/>
              </a:r>
              <a:br>
                <a:rPr lang="en-GB"/>
              </a:br>
              <a:endParaRPr lang="en-GB"/>
            </a:p>
            <a:p>
              <a:pPr eaLnBrk="0" hangingPunct="0">
                <a:tabLst>
                  <a:tab pos="266700" algn="l"/>
                </a:tabLst>
              </a:pPr>
              <a:endParaRPr lang="en-GB" i="1"/>
            </a:p>
          </p:txBody>
        </p:sp>
        <p:sp>
          <p:nvSpPr>
            <p:cNvPr id="51207" name="Rectangle 7"/>
            <p:cNvSpPr>
              <a:spLocks noChangeArrowheads="1"/>
            </p:cNvSpPr>
            <p:nvPr/>
          </p:nvSpPr>
          <p:spPr bwMode="auto">
            <a:xfrm>
              <a:off x="0" y="0"/>
              <a:ext cx="4320" cy="2034"/>
            </a:xfrm>
            <a:prstGeom prst="rect">
              <a:avLst/>
            </a:prstGeom>
            <a:noFill/>
            <a:ln w="7">
              <a:noFill/>
              <a:miter lim="800000"/>
              <a:headEnd/>
              <a:tailEnd/>
            </a:ln>
            <a:effectLst/>
          </p:spPr>
          <p:txBody>
            <a:bodyPr/>
            <a:lstStyle/>
            <a:p>
              <a:endParaRPr lang="en-GB"/>
            </a:p>
          </p:txBody>
        </p:sp>
      </p:grpSp>
      <p:sp>
        <p:nvSpPr>
          <p:cNvPr id="51209" name="Rectangle 9"/>
          <p:cNvSpPr>
            <a:spLocks noChangeArrowheads="1"/>
          </p:cNvSpPr>
          <p:nvPr/>
        </p:nvSpPr>
        <p:spPr bwMode="auto">
          <a:xfrm>
            <a:off x="381000" y="1143000"/>
            <a:ext cx="5873750" cy="3241675"/>
          </a:xfrm>
          <a:prstGeom prst="rect">
            <a:avLst/>
          </a:prstGeom>
          <a:noFill/>
          <a:ln w="12700">
            <a:noFill/>
            <a:miter lim="800000"/>
            <a:headEnd/>
            <a:tailEnd/>
          </a:ln>
          <a:effectLst/>
        </p:spPr>
        <p:txBody>
          <a:bodyPr/>
          <a:lstStyle/>
          <a:p>
            <a:endParaRPr lang="en-GB"/>
          </a:p>
        </p:txBody>
      </p:sp>
      <p:sp>
        <p:nvSpPr>
          <p:cNvPr id="51211" name="Rectangle 11"/>
          <p:cNvSpPr>
            <a:spLocks noChangeArrowheads="1"/>
          </p:cNvSpPr>
          <p:nvPr/>
        </p:nvSpPr>
        <p:spPr bwMode="auto">
          <a:xfrm>
            <a:off x="0" y="3962400"/>
            <a:ext cx="6858000" cy="0"/>
          </a:xfrm>
          <a:prstGeom prst="rect">
            <a:avLst/>
          </a:prstGeom>
          <a:noFill/>
          <a:ln w="9525">
            <a:noFill/>
            <a:miter lim="800000"/>
            <a:headEnd/>
            <a:tailEnd/>
          </a:ln>
          <a:effectLst/>
        </p:spPr>
        <p:txBody>
          <a:bodyPr>
            <a:spAutoFit/>
          </a:bodyPr>
          <a:lstStyle/>
          <a:p>
            <a:endParaRPr lang="en-GB"/>
          </a:p>
        </p:txBody>
      </p:sp>
      <p:sp>
        <p:nvSpPr>
          <p:cNvPr id="51212" name="Rectangle 12"/>
          <p:cNvSpPr>
            <a:spLocks noChangeArrowheads="1"/>
          </p:cNvSpPr>
          <p:nvPr/>
        </p:nvSpPr>
        <p:spPr bwMode="auto">
          <a:xfrm>
            <a:off x="684213" y="3962400"/>
            <a:ext cx="5487987" cy="0"/>
          </a:xfrm>
          <a:prstGeom prst="rect">
            <a:avLst/>
          </a:prstGeom>
          <a:noFill/>
          <a:ln w="9525">
            <a:noFill/>
            <a:miter lim="800000"/>
            <a:headEnd/>
            <a:tailEnd/>
          </a:ln>
          <a:effectLst/>
        </p:spPr>
        <p:txBody>
          <a:bodyPr>
            <a:spAutoFit/>
          </a:bodyPr>
          <a:lstStyle/>
          <a:p>
            <a:endParaRPr lang="en-GB"/>
          </a:p>
        </p:txBody>
      </p:sp>
      <p:grpSp>
        <p:nvGrpSpPr>
          <p:cNvPr id="51217" name="Group 17"/>
          <p:cNvGrpSpPr>
            <a:grpSpLocks/>
          </p:cNvGrpSpPr>
          <p:nvPr/>
        </p:nvGrpSpPr>
        <p:grpSpPr bwMode="auto">
          <a:xfrm>
            <a:off x="1341438" y="5313363"/>
            <a:ext cx="5797550" cy="1995487"/>
            <a:chOff x="-4" y="-4"/>
            <a:chExt cx="4328" cy="1257"/>
          </a:xfrm>
        </p:grpSpPr>
        <p:grpSp>
          <p:nvGrpSpPr>
            <p:cNvPr id="51215" name="Group 15"/>
            <p:cNvGrpSpPr>
              <a:grpSpLocks/>
            </p:cNvGrpSpPr>
            <p:nvPr/>
          </p:nvGrpSpPr>
          <p:grpSpPr bwMode="auto">
            <a:xfrm>
              <a:off x="0" y="0"/>
              <a:ext cx="4320" cy="1249"/>
              <a:chOff x="0" y="0"/>
              <a:chExt cx="4320" cy="1249"/>
            </a:xfrm>
          </p:grpSpPr>
          <p:sp>
            <p:nvSpPr>
              <p:cNvPr id="51213" name="Rectangle 13"/>
              <p:cNvSpPr>
                <a:spLocks noChangeArrowheads="1"/>
              </p:cNvSpPr>
              <p:nvPr/>
            </p:nvSpPr>
            <p:spPr bwMode="auto">
              <a:xfrm>
                <a:off x="0" y="0"/>
                <a:ext cx="4320" cy="1249"/>
              </a:xfrm>
              <a:prstGeom prst="rect">
                <a:avLst/>
              </a:prstGeom>
              <a:noFill/>
              <a:ln w="9525">
                <a:noFill/>
                <a:miter lim="800000"/>
                <a:headEnd/>
                <a:tailEnd/>
              </a:ln>
              <a:effectLst/>
            </p:spPr>
            <p:txBody>
              <a:bodyPr anchor="ctr"/>
              <a:lstStyle/>
              <a:p>
                <a:endParaRPr lang="en-US"/>
              </a:p>
            </p:txBody>
          </p:sp>
          <p:sp>
            <p:nvSpPr>
              <p:cNvPr id="51214" name="Rectangle 14"/>
              <p:cNvSpPr>
                <a:spLocks noChangeArrowheads="1"/>
              </p:cNvSpPr>
              <p:nvPr/>
            </p:nvSpPr>
            <p:spPr bwMode="auto">
              <a:xfrm>
                <a:off x="0" y="0"/>
                <a:ext cx="4320" cy="1249"/>
              </a:xfrm>
              <a:prstGeom prst="rect">
                <a:avLst/>
              </a:prstGeom>
              <a:noFill/>
              <a:ln w="7">
                <a:noFill/>
                <a:miter lim="800000"/>
                <a:headEnd/>
                <a:tailEnd/>
              </a:ln>
              <a:effectLst/>
            </p:spPr>
            <p:txBody>
              <a:bodyPr/>
              <a:lstStyle/>
              <a:p>
                <a:endParaRPr lang="en-GB"/>
              </a:p>
            </p:txBody>
          </p:sp>
        </p:grpSp>
        <p:sp>
          <p:nvSpPr>
            <p:cNvPr id="51216" name="Rectangle 16"/>
            <p:cNvSpPr>
              <a:spLocks noChangeArrowheads="1"/>
            </p:cNvSpPr>
            <p:nvPr/>
          </p:nvSpPr>
          <p:spPr bwMode="auto">
            <a:xfrm>
              <a:off x="-4" y="-4"/>
              <a:ext cx="4328" cy="1257"/>
            </a:xfrm>
            <a:prstGeom prst="rect">
              <a:avLst/>
            </a:prstGeom>
            <a:noFill/>
            <a:ln w="12700">
              <a:noFill/>
              <a:miter lim="800000"/>
              <a:headEnd/>
              <a:tailEnd/>
            </a:ln>
            <a:effectLst/>
          </p:spPr>
          <p:txBody>
            <a:bodyPr/>
            <a:lstStyle/>
            <a:p>
              <a:endParaRPr lang="en-GB"/>
            </a:p>
          </p:txBody>
        </p:sp>
      </p:grpSp>
      <p:sp>
        <p:nvSpPr>
          <p:cNvPr id="51218" name="Rectangle 18"/>
          <p:cNvSpPr>
            <a:spLocks noChangeArrowheads="1"/>
          </p:cNvSpPr>
          <p:nvPr/>
        </p:nvSpPr>
        <p:spPr bwMode="auto">
          <a:xfrm>
            <a:off x="0" y="3962400"/>
            <a:ext cx="6858000" cy="0"/>
          </a:xfrm>
          <a:prstGeom prst="rect">
            <a:avLst/>
          </a:prstGeom>
          <a:noFill/>
          <a:ln w="9525">
            <a:noFill/>
            <a:miter lim="800000"/>
            <a:headEnd/>
            <a:tailEnd/>
          </a:ln>
          <a:effectLst/>
        </p:spPr>
        <p:txBody>
          <a:bodyPr>
            <a:spAutoFit/>
          </a:bodyPr>
          <a:lstStyle/>
          <a:p>
            <a:endParaRPr lang="en-GB"/>
          </a:p>
        </p:txBody>
      </p:sp>
      <p:sp>
        <p:nvSpPr>
          <p:cNvPr id="51219" name="Rectangle 19"/>
          <p:cNvSpPr>
            <a:spLocks noChangeArrowheads="1"/>
          </p:cNvSpPr>
          <p:nvPr/>
        </p:nvSpPr>
        <p:spPr bwMode="auto">
          <a:xfrm>
            <a:off x="684213" y="3962400"/>
            <a:ext cx="5487987" cy="0"/>
          </a:xfrm>
          <a:prstGeom prst="rect">
            <a:avLst/>
          </a:prstGeom>
          <a:noFill/>
          <a:ln w="9525">
            <a:noFill/>
            <a:miter lim="800000"/>
            <a:headEnd/>
            <a:tailEnd/>
          </a:ln>
          <a:effectLst/>
        </p:spPr>
        <p:txBody>
          <a:bodyPr>
            <a:spAutoFit/>
          </a:bodyPr>
          <a:lstStyle/>
          <a:p>
            <a:endParaRPr lang="en-GB"/>
          </a:p>
        </p:txBody>
      </p:sp>
      <p:sp>
        <p:nvSpPr>
          <p:cNvPr id="51232" name="Rectangle 32"/>
          <p:cNvSpPr>
            <a:spLocks noChangeArrowheads="1"/>
          </p:cNvSpPr>
          <p:nvPr/>
        </p:nvSpPr>
        <p:spPr bwMode="auto">
          <a:xfrm>
            <a:off x="0" y="4664075"/>
            <a:ext cx="6858000" cy="0"/>
          </a:xfrm>
          <a:prstGeom prst="rect">
            <a:avLst/>
          </a:prstGeom>
          <a:noFill/>
          <a:ln w="9525">
            <a:noFill/>
            <a:miter lim="800000"/>
            <a:headEnd/>
            <a:tailEnd/>
          </a:ln>
          <a:effectLst/>
        </p:spPr>
        <p:txBody>
          <a:bodyPr>
            <a:spAutoFit/>
          </a:bodyPr>
          <a:lstStyle/>
          <a:p>
            <a:endParaRPr lang="en-GB"/>
          </a:p>
        </p:txBody>
      </p:sp>
      <p:sp>
        <p:nvSpPr>
          <p:cNvPr id="51233" name="Rectangle 33"/>
          <p:cNvSpPr>
            <a:spLocks noChangeArrowheads="1"/>
          </p:cNvSpPr>
          <p:nvPr/>
        </p:nvSpPr>
        <p:spPr bwMode="auto">
          <a:xfrm>
            <a:off x="684213" y="4664075"/>
            <a:ext cx="5487987" cy="0"/>
          </a:xfrm>
          <a:prstGeom prst="rect">
            <a:avLst/>
          </a:prstGeom>
          <a:noFill/>
          <a:ln w="9525">
            <a:noFill/>
            <a:miter lim="800000"/>
            <a:headEnd/>
            <a:tailEnd/>
          </a:ln>
          <a:effectLst/>
        </p:spPr>
        <p:txBody>
          <a:bodyPr>
            <a:spAutoFit/>
          </a:bodyPr>
          <a:lstStyle/>
          <a:p>
            <a:endParaRPr lang="en-GB"/>
          </a:p>
        </p:txBody>
      </p:sp>
      <p:sp>
        <p:nvSpPr>
          <p:cNvPr id="51235" name="AutoShape 35" descr="drillingjig"/>
          <p:cNvSpPr>
            <a:spLocks noChangeAspect="1" noChangeArrowheads="1"/>
          </p:cNvSpPr>
          <p:nvPr/>
        </p:nvSpPr>
        <p:spPr bwMode="auto">
          <a:xfrm>
            <a:off x="3273425" y="4710113"/>
            <a:ext cx="296863" cy="296862"/>
          </a:xfrm>
          <a:prstGeom prst="rect">
            <a:avLst/>
          </a:prstGeom>
          <a:noFill/>
        </p:spPr>
        <p:txBody>
          <a:bodyPr/>
          <a:lstStyle/>
          <a:p>
            <a:endParaRPr lang="en-GB"/>
          </a:p>
        </p:txBody>
      </p:sp>
      <p:sp>
        <p:nvSpPr>
          <p:cNvPr id="51240" name="Rectangle 40"/>
          <p:cNvSpPr>
            <a:spLocks noChangeArrowheads="1"/>
          </p:cNvSpPr>
          <p:nvPr/>
        </p:nvSpPr>
        <p:spPr bwMode="auto">
          <a:xfrm>
            <a:off x="0" y="3436938"/>
            <a:ext cx="6858000" cy="0"/>
          </a:xfrm>
          <a:prstGeom prst="rect">
            <a:avLst/>
          </a:prstGeom>
          <a:noFill/>
          <a:ln w="9525">
            <a:noFill/>
            <a:miter lim="800000"/>
            <a:headEnd/>
            <a:tailEnd/>
          </a:ln>
          <a:effectLst/>
        </p:spPr>
        <p:txBody>
          <a:bodyPr>
            <a:spAutoFit/>
          </a:bodyPr>
          <a:lstStyle/>
          <a:p>
            <a:endParaRPr lang="en-GB"/>
          </a:p>
        </p:txBody>
      </p:sp>
      <p:sp>
        <p:nvSpPr>
          <p:cNvPr id="51241" name="Rectangle 41"/>
          <p:cNvSpPr>
            <a:spLocks noChangeArrowheads="1"/>
          </p:cNvSpPr>
          <p:nvPr/>
        </p:nvSpPr>
        <p:spPr bwMode="auto">
          <a:xfrm>
            <a:off x="684213" y="3436938"/>
            <a:ext cx="5487987" cy="0"/>
          </a:xfrm>
          <a:prstGeom prst="rect">
            <a:avLst/>
          </a:prstGeom>
          <a:noFill/>
          <a:ln w="9525">
            <a:noFill/>
            <a:miter lim="800000"/>
            <a:headEnd/>
            <a:tailEnd/>
          </a:ln>
          <a:effectLst/>
        </p:spPr>
        <p:txBody>
          <a:bodyPr>
            <a:spAutoFit/>
          </a:bodyPr>
          <a:lstStyle/>
          <a:p>
            <a:endParaRPr lang="en-GB"/>
          </a:p>
        </p:txBody>
      </p:sp>
      <p:pic>
        <p:nvPicPr>
          <p:cNvPr id="51243" name="Picture 43" descr="drillingjig"/>
          <p:cNvPicPr>
            <a:picLocks noChangeAspect="1" noChangeArrowheads="1"/>
          </p:cNvPicPr>
          <p:nvPr/>
        </p:nvPicPr>
        <p:blipFill>
          <a:blip r:embed="rId3" cstate="print"/>
          <a:srcRect/>
          <a:stretch>
            <a:fillRect/>
          </a:stretch>
        </p:blipFill>
        <p:spPr bwMode="auto">
          <a:xfrm>
            <a:off x="2060575" y="7185025"/>
            <a:ext cx="2560638" cy="2092325"/>
          </a:xfrm>
          <a:prstGeom prst="rect">
            <a:avLst/>
          </a:prstGeom>
          <a:noFill/>
        </p:spPr>
      </p:pic>
    </p:spTree>
  </p:cSld>
  <p:clrMapOvr>
    <a:masterClrMapping/>
  </p:clrMapOvr>
  <p:transition advTm="1000">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1"/>
          <p:cNvSpPr>
            <a:spLocks noGrp="1"/>
          </p:cNvSpPr>
          <p:nvPr>
            <p:ph type="ftr" sz="quarter" idx="10"/>
          </p:nvPr>
        </p:nvSpPr>
        <p:spPr/>
        <p:txBody>
          <a:bodyPr/>
          <a:lstStyle/>
          <a:p>
            <a:r>
              <a:rPr lang="en-GB"/>
              <a:t>© Learning and Teaching Scotland 2006</a:t>
            </a:r>
          </a:p>
        </p:txBody>
      </p:sp>
      <p:sp>
        <p:nvSpPr>
          <p:cNvPr id="49154" name="Rectangle 2050"/>
          <p:cNvSpPr>
            <a:spLocks noChangeArrowheads="1"/>
          </p:cNvSpPr>
          <p:nvPr/>
        </p:nvSpPr>
        <p:spPr bwMode="auto">
          <a:xfrm>
            <a:off x="0" y="1809750"/>
            <a:ext cx="6858000" cy="0"/>
          </a:xfrm>
          <a:prstGeom prst="rect">
            <a:avLst/>
          </a:prstGeom>
          <a:noFill/>
          <a:ln w="9525">
            <a:noFill/>
            <a:miter lim="800000"/>
            <a:headEnd/>
            <a:tailEnd/>
          </a:ln>
          <a:effectLst/>
        </p:spPr>
        <p:txBody>
          <a:bodyPr>
            <a:spAutoFit/>
          </a:bodyPr>
          <a:lstStyle/>
          <a:p>
            <a:endParaRPr lang="en-GB"/>
          </a:p>
        </p:txBody>
      </p:sp>
      <p:sp>
        <p:nvSpPr>
          <p:cNvPr id="49156" name="Rectangle 2052"/>
          <p:cNvSpPr>
            <a:spLocks noChangeArrowheads="1"/>
          </p:cNvSpPr>
          <p:nvPr/>
        </p:nvSpPr>
        <p:spPr bwMode="auto">
          <a:xfrm>
            <a:off x="614363" y="1257300"/>
            <a:ext cx="5622925" cy="2687638"/>
          </a:xfrm>
          <a:prstGeom prst="rect">
            <a:avLst/>
          </a:prstGeom>
          <a:noFill/>
          <a:ln w="9525">
            <a:noFill/>
            <a:miter lim="800000"/>
            <a:headEnd/>
            <a:tailEnd/>
          </a:ln>
          <a:effectLst/>
        </p:spPr>
        <p:txBody>
          <a:bodyPr/>
          <a:lstStyle/>
          <a:p>
            <a:pPr algn="just"/>
            <a:r>
              <a:rPr lang="en-GB" b="1"/>
              <a:t>Quality control</a:t>
            </a:r>
            <a:r>
              <a:rPr lang="en-GB"/>
              <a:t> (QC) is a technique used in all areas of manufacturing. It is used to check quality against a set standard or specification. It may be used to check the dimensions of a product or component. We say that the component has been checked to ensure that it is within accepted tolerances (acceptable variations of sizes which stray from the optimum size).</a:t>
            </a:r>
            <a:br>
              <a:rPr lang="en-GB"/>
            </a:br>
            <a:r>
              <a:rPr lang="en-GB" b="1" i="1"/>
              <a:t/>
            </a:r>
            <a:br>
              <a:rPr lang="en-GB" b="1" i="1"/>
            </a:br>
            <a:r>
              <a:rPr lang="en-GB"/>
              <a:t>Quality control requires constant inspection throughout the manufacturing process in order to detect products which are not up to the required standard. These inspections are also carried out on the completion of a product by trained inspectors.</a:t>
            </a:r>
          </a:p>
          <a:p>
            <a:pPr algn="just"/>
            <a:endParaRPr lang="en-GB"/>
          </a:p>
          <a:p>
            <a:pPr algn="just"/>
            <a:endParaRPr lang="en-GB"/>
          </a:p>
        </p:txBody>
      </p:sp>
      <p:sp>
        <p:nvSpPr>
          <p:cNvPr id="49157" name="Rectangle 2053"/>
          <p:cNvSpPr>
            <a:spLocks noChangeArrowheads="1"/>
          </p:cNvSpPr>
          <p:nvPr/>
        </p:nvSpPr>
        <p:spPr bwMode="auto">
          <a:xfrm>
            <a:off x="614363" y="1257300"/>
            <a:ext cx="5635625" cy="1250950"/>
          </a:xfrm>
          <a:prstGeom prst="rect">
            <a:avLst/>
          </a:prstGeom>
          <a:noFill/>
          <a:ln w="7">
            <a:noFill/>
            <a:miter lim="800000"/>
            <a:headEnd/>
            <a:tailEnd/>
          </a:ln>
          <a:effectLst/>
        </p:spPr>
        <p:txBody>
          <a:bodyPr/>
          <a:lstStyle/>
          <a:p>
            <a:endParaRPr lang="en-GB"/>
          </a:p>
        </p:txBody>
      </p:sp>
      <p:sp>
        <p:nvSpPr>
          <p:cNvPr id="49159" name="Rectangle 2055"/>
          <p:cNvSpPr>
            <a:spLocks noChangeArrowheads="1"/>
          </p:cNvSpPr>
          <p:nvPr/>
        </p:nvSpPr>
        <p:spPr bwMode="auto">
          <a:xfrm>
            <a:off x="609600" y="1250950"/>
            <a:ext cx="5645150" cy="1263650"/>
          </a:xfrm>
          <a:prstGeom prst="rect">
            <a:avLst/>
          </a:prstGeom>
          <a:noFill/>
          <a:ln w="12700">
            <a:noFill/>
            <a:miter lim="800000"/>
            <a:headEnd/>
            <a:tailEnd/>
          </a:ln>
          <a:effectLst/>
        </p:spPr>
        <p:txBody>
          <a:bodyPr/>
          <a:lstStyle/>
          <a:p>
            <a:endParaRPr lang="en-GB"/>
          </a:p>
        </p:txBody>
      </p:sp>
      <p:sp>
        <p:nvSpPr>
          <p:cNvPr id="49163" name="Rectangle 2059"/>
          <p:cNvSpPr>
            <a:spLocks noChangeArrowheads="1"/>
          </p:cNvSpPr>
          <p:nvPr/>
        </p:nvSpPr>
        <p:spPr bwMode="auto">
          <a:xfrm>
            <a:off x="608013" y="5957888"/>
            <a:ext cx="5700712" cy="2740025"/>
          </a:xfrm>
          <a:prstGeom prst="rect">
            <a:avLst/>
          </a:prstGeom>
          <a:noFill/>
          <a:ln w="9525">
            <a:noFill/>
            <a:miter lim="800000"/>
            <a:headEnd/>
            <a:tailEnd/>
          </a:ln>
          <a:effectLst/>
        </p:spPr>
        <p:txBody>
          <a:bodyPr/>
          <a:lstStyle/>
          <a:p>
            <a:pPr algn="just"/>
            <a:r>
              <a:rPr lang="en-GB" b="1"/>
              <a:t>Quality assurance</a:t>
            </a:r>
            <a:r>
              <a:rPr lang="en-GB"/>
              <a:t> (QA) is a company’s guarantee that the product or service it offers meets the accepted quality standards. The planned checking procedures take place 'before, during and after' and the aim is to get it 'right first time, every time'. QA must be the responsibility of everybody involved in the creation of a product or service. QA must be built into every stage of product development and every stage of the manufacturing process.</a:t>
            </a:r>
          </a:p>
          <a:p>
            <a:pPr algn="just"/>
            <a:endParaRPr lang="en-GB"/>
          </a:p>
          <a:p>
            <a:pPr algn="just"/>
            <a:r>
              <a:rPr lang="en-GB" b="1"/>
              <a:t>Total quality management</a:t>
            </a:r>
            <a:r>
              <a:rPr lang="en-GB"/>
              <a:t> (TQM) takes quality control even further. Its aim is to create a Quality Culture. A company that embraces TQA is a company that is continually attempting to improve its products and its performance. Customers tend to be loyal to this type of organisation.</a:t>
            </a:r>
          </a:p>
          <a:p>
            <a:pPr algn="just"/>
            <a:endParaRPr lang="en-GB"/>
          </a:p>
        </p:txBody>
      </p:sp>
      <p:sp>
        <p:nvSpPr>
          <p:cNvPr id="49164" name="Rectangle 2060"/>
          <p:cNvSpPr>
            <a:spLocks noChangeArrowheads="1"/>
          </p:cNvSpPr>
          <p:nvPr/>
        </p:nvSpPr>
        <p:spPr bwMode="auto">
          <a:xfrm>
            <a:off x="608013" y="5957888"/>
            <a:ext cx="5635625" cy="2374900"/>
          </a:xfrm>
          <a:prstGeom prst="rect">
            <a:avLst/>
          </a:prstGeom>
          <a:noFill/>
          <a:ln w="7">
            <a:noFill/>
            <a:miter lim="800000"/>
            <a:headEnd/>
            <a:tailEnd/>
          </a:ln>
          <a:effectLst/>
        </p:spPr>
        <p:txBody>
          <a:bodyPr/>
          <a:lstStyle/>
          <a:p>
            <a:endParaRPr lang="en-GB"/>
          </a:p>
        </p:txBody>
      </p:sp>
      <p:sp>
        <p:nvSpPr>
          <p:cNvPr id="49166" name="Rectangle 2062"/>
          <p:cNvSpPr>
            <a:spLocks noChangeArrowheads="1"/>
          </p:cNvSpPr>
          <p:nvPr/>
        </p:nvSpPr>
        <p:spPr bwMode="auto">
          <a:xfrm>
            <a:off x="603250" y="5951538"/>
            <a:ext cx="5645150" cy="2387600"/>
          </a:xfrm>
          <a:prstGeom prst="rect">
            <a:avLst/>
          </a:prstGeom>
          <a:noFill/>
          <a:ln w="12700">
            <a:noFill/>
            <a:miter lim="800000"/>
            <a:headEnd/>
            <a:tailEnd/>
          </a:ln>
          <a:effectLst/>
        </p:spPr>
        <p:txBody>
          <a:bodyPr/>
          <a:lstStyle/>
          <a:p>
            <a:endParaRPr lang="en-GB"/>
          </a:p>
        </p:txBody>
      </p:sp>
      <p:grpSp>
        <p:nvGrpSpPr>
          <p:cNvPr id="49175" name="Group 2071"/>
          <p:cNvGrpSpPr>
            <a:grpSpLocks/>
          </p:cNvGrpSpPr>
          <p:nvPr/>
        </p:nvGrpSpPr>
        <p:grpSpPr bwMode="auto">
          <a:xfrm>
            <a:off x="3336925" y="1809750"/>
            <a:ext cx="184150" cy="5648325"/>
            <a:chOff x="-58" y="0"/>
            <a:chExt cx="116" cy="3558"/>
          </a:xfrm>
        </p:grpSpPr>
        <p:sp>
          <p:nvSpPr>
            <p:cNvPr id="49155" name="Rectangle 2051"/>
            <p:cNvSpPr>
              <a:spLocks noChangeArrowheads="1"/>
            </p:cNvSpPr>
            <p:nvPr/>
          </p:nvSpPr>
          <p:spPr bwMode="auto">
            <a:xfrm>
              <a:off x="0" y="0"/>
              <a:ext cx="0" cy="0"/>
            </a:xfrm>
            <a:prstGeom prst="rect">
              <a:avLst/>
            </a:prstGeom>
            <a:noFill/>
            <a:ln w="9525">
              <a:noFill/>
              <a:miter lim="800000"/>
              <a:headEnd/>
              <a:tailEnd/>
            </a:ln>
            <a:effectLst/>
          </p:spPr>
          <p:txBody>
            <a:bodyPr>
              <a:spAutoFit/>
            </a:bodyPr>
            <a:lstStyle/>
            <a:p>
              <a:endParaRPr lang="en-GB"/>
            </a:p>
          </p:txBody>
        </p:sp>
        <p:sp>
          <p:nvSpPr>
            <p:cNvPr id="49161" name="Rectangle 2057"/>
            <p:cNvSpPr>
              <a:spLocks noChangeArrowheads="1"/>
            </p:cNvSpPr>
            <p:nvPr/>
          </p:nvSpPr>
          <p:spPr bwMode="auto">
            <a:xfrm>
              <a:off x="-58" y="763"/>
              <a:ext cx="116" cy="518"/>
            </a:xfrm>
            <a:prstGeom prst="rect">
              <a:avLst/>
            </a:prstGeom>
            <a:noFill/>
            <a:ln w="9525">
              <a:noFill/>
              <a:miter lim="800000"/>
              <a:headEnd/>
              <a:tailEnd/>
            </a:ln>
            <a:effectLst/>
          </p:spPr>
          <p:txBody>
            <a:bodyPr>
              <a:spAutoFit/>
            </a:bodyPr>
            <a:lstStyle/>
            <a:p>
              <a:r>
                <a:rPr lang="en-GB" sz="2400" b="1" i="1"/>
                <a:t/>
              </a:r>
              <a:br>
                <a:rPr lang="en-GB" sz="2400" b="1" i="1"/>
              </a:br>
              <a:endParaRPr lang="en-GB" sz="2400"/>
            </a:p>
          </p:txBody>
        </p:sp>
        <p:sp>
          <p:nvSpPr>
            <p:cNvPr id="49162" name="Rectangle 2058"/>
            <p:cNvSpPr>
              <a:spLocks noChangeArrowheads="1"/>
            </p:cNvSpPr>
            <p:nvPr/>
          </p:nvSpPr>
          <p:spPr bwMode="auto">
            <a:xfrm>
              <a:off x="0" y="1310"/>
              <a:ext cx="0" cy="0"/>
            </a:xfrm>
            <a:prstGeom prst="rect">
              <a:avLst/>
            </a:prstGeom>
            <a:noFill/>
            <a:ln w="9525">
              <a:noFill/>
              <a:miter lim="800000"/>
              <a:headEnd/>
              <a:tailEnd/>
            </a:ln>
            <a:effectLst/>
          </p:spPr>
          <p:txBody>
            <a:bodyPr>
              <a:spAutoFit/>
            </a:bodyPr>
            <a:lstStyle/>
            <a:p>
              <a:endParaRPr lang="en-GB"/>
            </a:p>
          </p:txBody>
        </p:sp>
        <p:sp>
          <p:nvSpPr>
            <p:cNvPr id="49168" name="Rectangle 2064"/>
            <p:cNvSpPr>
              <a:spLocks noChangeArrowheads="1"/>
            </p:cNvSpPr>
            <p:nvPr/>
          </p:nvSpPr>
          <p:spPr bwMode="auto">
            <a:xfrm>
              <a:off x="-58" y="2781"/>
              <a:ext cx="116" cy="748"/>
            </a:xfrm>
            <a:prstGeom prst="rect">
              <a:avLst/>
            </a:prstGeom>
            <a:noFill/>
            <a:ln w="9525">
              <a:noFill/>
              <a:miter lim="800000"/>
              <a:headEnd/>
              <a:tailEnd/>
            </a:ln>
            <a:effectLst/>
          </p:spPr>
          <p:txBody>
            <a:bodyPr>
              <a:spAutoFit/>
            </a:bodyPr>
            <a:lstStyle/>
            <a:p>
              <a:r>
                <a:rPr lang="en-GB" sz="2400" b="1" i="1"/>
                <a:t/>
              </a:r>
              <a:br>
                <a:rPr lang="en-GB" sz="2400" b="1" i="1"/>
              </a:br>
              <a:r>
                <a:rPr lang="en-GB" sz="2400" b="1" i="1"/>
                <a:t/>
              </a:r>
              <a:br>
                <a:rPr lang="en-GB" sz="2400" b="1" i="1"/>
              </a:br>
              <a:endParaRPr lang="en-GB" sz="2400"/>
            </a:p>
          </p:txBody>
        </p:sp>
        <p:sp>
          <p:nvSpPr>
            <p:cNvPr id="49169" name="Rectangle 2065"/>
            <p:cNvSpPr>
              <a:spLocks noChangeArrowheads="1"/>
            </p:cNvSpPr>
            <p:nvPr/>
          </p:nvSpPr>
          <p:spPr bwMode="auto">
            <a:xfrm>
              <a:off x="0" y="3558"/>
              <a:ext cx="0" cy="0"/>
            </a:xfrm>
            <a:prstGeom prst="rect">
              <a:avLst/>
            </a:prstGeom>
            <a:noFill/>
            <a:ln w="9525">
              <a:noFill/>
              <a:miter lim="800000"/>
              <a:headEnd/>
              <a:tailEnd/>
            </a:ln>
            <a:effectLst/>
          </p:spPr>
          <p:txBody>
            <a:bodyPr>
              <a:spAutoFit/>
            </a:bodyPr>
            <a:lstStyle/>
            <a:p>
              <a:endParaRPr lang="en-GB"/>
            </a:p>
          </p:txBody>
        </p:sp>
      </p:grpSp>
      <p:grpSp>
        <p:nvGrpSpPr>
          <p:cNvPr id="49174" name="Group 2070"/>
          <p:cNvGrpSpPr>
            <a:grpSpLocks/>
          </p:cNvGrpSpPr>
          <p:nvPr/>
        </p:nvGrpSpPr>
        <p:grpSpPr bwMode="auto">
          <a:xfrm>
            <a:off x="685800" y="7805738"/>
            <a:ext cx="5562600" cy="652462"/>
            <a:chOff x="-4" y="3554"/>
            <a:chExt cx="4328" cy="411"/>
          </a:xfrm>
        </p:grpSpPr>
        <p:grpSp>
          <p:nvGrpSpPr>
            <p:cNvPr id="49172" name="Group 2068"/>
            <p:cNvGrpSpPr>
              <a:grpSpLocks/>
            </p:cNvGrpSpPr>
            <p:nvPr/>
          </p:nvGrpSpPr>
          <p:grpSpPr bwMode="auto">
            <a:xfrm>
              <a:off x="0" y="3558"/>
              <a:ext cx="4320" cy="403"/>
              <a:chOff x="0" y="3558"/>
              <a:chExt cx="4320" cy="403"/>
            </a:xfrm>
          </p:grpSpPr>
          <p:sp>
            <p:nvSpPr>
              <p:cNvPr id="49170" name="Rectangle 2066"/>
              <p:cNvSpPr>
                <a:spLocks noChangeArrowheads="1"/>
              </p:cNvSpPr>
              <p:nvPr/>
            </p:nvSpPr>
            <p:spPr bwMode="auto">
              <a:xfrm>
                <a:off x="0" y="3558"/>
                <a:ext cx="4320" cy="403"/>
              </a:xfrm>
              <a:prstGeom prst="rect">
                <a:avLst/>
              </a:prstGeom>
              <a:noFill/>
              <a:ln w="9525">
                <a:noFill/>
                <a:miter lim="800000"/>
                <a:headEnd/>
                <a:tailEnd/>
              </a:ln>
              <a:effectLst/>
            </p:spPr>
            <p:txBody>
              <a:bodyPr/>
              <a:lstStyle/>
              <a:p>
                <a:pPr algn="just"/>
                <a:endParaRPr lang="en-US"/>
              </a:p>
            </p:txBody>
          </p:sp>
          <p:sp>
            <p:nvSpPr>
              <p:cNvPr id="49171" name="Rectangle 2067"/>
              <p:cNvSpPr>
                <a:spLocks noChangeArrowheads="1"/>
              </p:cNvSpPr>
              <p:nvPr/>
            </p:nvSpPr>
            <p:spPr bwMode="auto">
              <a:xfrm>
                <a:off x="0" y="3558"/>
                <a:ext cx="4320" cy="403"/>
              </a:xfrm>
              <a:prstGeom prst="rect">
                <a:avLst/>
              </a:prstGeom>
              <a:noFill/>
              <a:ln w="7">
                <a:noFill/>
                <a:miter lim="800000"/>
                <a:headEnd/>
                <a:tailEnd/>
              </a:ln>
              <a:effectLst/>
            </p:spPr>
            <p:txBody>
              <a:bodyPr/>
              <a:lstStyle/>
              <a:p>
                <a:endParaRPr lang="en-GB"/>
              </a:p>
            </p:txBody>
          </p:sp>
        </p:grpSp>
        <p:sp>
          <p:nvSpPr>
            <p:cNvPr id="49173" name="Rectangle 2069"/>
            <p:cNvSpPr>
              <a:spLocks noChangeArrowheads="1"/>
            </p:cNvSpPr>
            <p:nvPr/>
          </p:nvSpPr>
          <p:spPr bwMode="auto">
            <a:xfrm>
              <a:off x="-4" y="3554"/>
              <a:ext cx="4328" cy="411"/>
            </a:xfrm>
            <a:prstGeom prst="rect">
              <a:avLst/>
            </a:prstGeom>
            <a:noFill/>
            <a:ln w="12700">
              <a:noFill/>
              <a:miter lim="800000"/>
              <a:headEnd/>
              <a:tailEnd/>
            </a:ln>
            <a:effectLst/>
          </p:spPr>
          <p:txBody>
            <a:bodyPr/>
            <a:lstStyle/>
            <a:p>
              <a:endParaRPr lang="en-GB"/>
            </a:p>
          </p:txBody>
        </p:sp>
      </p:grpSp>
      <p:sp>
        <p:nvSpPr>
          <p:cNvPr id="49176" name="Rectangle 2072"/>
          <p:cNvSpPr>
            <a:spLocks noChangeArrowheads="1"/>
          </p:cNvSpPr>
          <p:nvPr/>
        </p:nvSpPr>
        <p:spPr bwMode="auto">
          <a:xfrm>
            <a:off x="304800" y="381000"/>
            <a:ext cx="6096000" cy="3810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49177" name="Text Box 2073"/>
          <p:cNvSpPr txBox="1">
            <a:spLocks noChangeArrowheads="1"/>
          </p:cNvSpPr>
          <p:nvPr/>
        </p:nvSpPr>
        <p:spPr bwMode="auto">
          <a:xfrm>
            <a:off x="609600" y="381000"/>
            <a:ext cx="5486400" cy="396875"/>
          </a:xfrm>
          <a:prstGeom prst="rect">
            <a:avLst/>
          </a:prstGeom>
          <a:noFill/>
          <a:ln w="9525">
            <a:noFill/>
            <a:miter lim="800000"/>
            <a:headEnd/>
            <a:tailEnd/>
          </a:ln>
          <a:effectLst/>
        </p:spPr>
        <p:txBody>
          <a:bodyPr>
            <a:spAutoFit/>
          </a:bodyPr>
          <a:lstStyle/>
          <a:p>
            <a:pPr algn="ctr">
              <a:spcBef>
                <a:spcPct val="50000"/>
              </a:spcBef>
            </a:pPr>
            <a:r>
              <a:rPr lang="en-GB" sz="2000" b="1"/>
              <a:t>9: Quality Control/Assurance and TQM</a:t>
            </a:r>
          </a:p>
        </p:txBody>
      </p:sp>
      <p:sp>
        <p:nvSpPr>
          <p:cNvPr id="49178" name="Text Box 2074"/>
          <p:cNvSpPr txBox="1">
            <a:spLocks noChangeArrowheads="1"/>
          </p:cNvSpPr>
          <p:nvPr/>
        </p:nvSpPr>
        <p:spPr bwMode="auto">
          <a:xfrm>
            <a:off x="685800" y="3886200"/>
            <a:ext cx="5486400" cy="1793875"/>
          </a:xfrm>
          <a:prstGeom prst="rect">
            <a:avLst/>
          </a:prstGeom>
          <a:noFill/>
          <a:ln w="9525">
            <a:noFill/>
            <a:miter lim="800000"/>
            <a:headEnd/>
            <a:tailEnd/>
          </a:ln>
          <a:effectLst/>
        </p:spPr>
        <p:txBody>
          <a:bodyPr>
            <a:spAutoFit/>
          </a:bodyPr>
          <a:lstStyle/>
          <a:p>
            <a:pPr algn="just">
              <a:spcBef>
                <a:spcPct val="50000"/>
              </a:spcBef>
            </a:pPr>
            <a:r>
              <a:rPr lang="en-GB" b="1" i="1"/>
              <a:t>In the space below, state three other aspects of a product that would have to undergo quality control:</a:t>
            </a:r>
          </a:p>
          <a:p>
            <a:pPr>
              <a:spcBef>
                <a:spcPct val="50000"/>
              </a:spcBef>
            </a:pPr>
            <a:endParaRPr lang="en-GB" b="1" i="1"/>
          </a:p>
          <a:p>
            <a:pPr>
              <a:spcBef>
                <a:spcPct val="50000"/>
              </a:spcBef>
            </a:pPr>
            <a:r>
              <a:rPr lang="en-GB"/>
              <a:t>1. …………………………………</a:t>
            </a:r>
          </a:p>
          <a:p>
            <a:pPr>
              <a:spcBef>
                <a:spcPct val="50000"/>
              </a:spcBef>
            </a:pPr>
            <a:r>
              <a:rPr lang="en-GB"/>
              <a:t>2. …………………………………</a:t>
            </a:r>
          </a:p>
          <a:p>
            <a:pPr>
              <a:spcBef>
                <a:spcPct val="50000"/>
              </a:spcBef>
            </a:pPr>
            <a:r>
              <a:rPr lang="en-GB"/>
              <a:t>3. …………………………………</a:t>
            </a:r>
          </a:p>
        </p:txBody>
      </p:sp>
    </p:spTree>
  </p:cSld>
  <p:clrMapOvr>
    <a:masterClrMapping/>
  </p:clrMapOvr>
  <p:transition advTm="1000">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1"/>
          <p:cNvSpPr>
            <a:spLocks noGrp="1"/>
          </p:cNvSpPr>
          <p:nvPr>
            <p:ph type="ftr" sz="quarter" idx="10"/>
          </p:nvPr>
        </p:nvSpPr>
        <p:spPr/>
        <p:txBody>
          <a:bodyPr/>
          <a:lstStyle/>
          <a:p>
            <a:r>
              <a:rPr lang="en-GB"/>
              <a:t>© Learning and Teaching Scotland 2006</a:t>
            </a:r>
          </a:p>
        </p:txBody>
      </p:sp>
      <p:sp>
        <p:nvSpPr>
          <p:cNvPr id="50178" name="Rectangle 2"/>
          <p:cNvSpPr>
            <a:spLocks noChangeArrowheads="1"/>
          </p:cNvSpPr>
          <p:nvPr/>
        </p:nvSpPr>
        <p:spPr bwMode="auto">
          <a:xfrm>
            <a:off x="0" y="3308350"/>
            <a:ext cx="6858000" cy="0"/>
          </a:xfrm>
          <a:prstGeom prst="rect">
            <a:avLst/>
          </a:prstGeom>
          <a:noFill/>
          <a:ln w="9525">
            <a:noFill/>
            <a:miter lim="800000"/>
            <a:headEnd/>
            <a:tailEnd/>
          </a:ln>
          <a:effectLst/>
        </p:spPr>
        <p:txBody>
          <a:bodyPr>
            <a:spAutoFit/>
          </a:bodyPr>
          <a:lstStyle/>
          <a:p>
            <a:endParaRPr lang="en-GB"/>
          </a:p>
        </p:txBody>
      </p:sp>
      <p:sp>
        <p:nvSpPr>
          <p:cNvPr id="50179" name="Rectangle 3"/>
          <p:cNvSpPr>
            <a:spLocks noChangeArrowheads="1"/>
          </p:cNvSpPr>
          <p:nvPr/>
        </p:nvSpPr>
        <p:spPr bwMode="auto">
          <a:xfrm>
            <a:off x="684213" y="3308350"/>
            <a:ext cx="5487987" cy="0"/>
          </a:xfrm>
          <a:prstGeom prst="rect">
            <a:avLst/>
          </a:prstGeom>
          <a:noFill/>
          <a:ln w="9525">
            <a:noFill/>
            <a:miter lim="800000"/>
            <a:headEnd/>
            <a:tailEnd/>
          </a:ln>
          <a:effectLst/>
        </p:spPr>
        <p:txBody>
          <a:bodyPr>
            <a:spAutoFit/>
          </a:bodyPr>
          <a:lstStyle/>
          <a:p>
            <a:endParaRPr lang="en-GB"/>
          </a:p>
        </p:txBody>
      </p:sp>
      <p:sp>
        <p:nvSpPr>
          <p:cNvPr id="50180" name="Rectangle 4"/>
          <p:cNvSpPr>
            <a:spLocks noChangeArrowheads="1"/>
          </p:cNvSpPr>
          <p:nvPr/>
        </p:nvSpPr>
        <p:spPr bwMode="auto">
          <a:xfrm>
            <a:off x="538163" y="1225550"/>
            <a:ext cx="5915025" cy="4951413"/>
          </a:xfrm>
          <a:prstGeom prst="rect">
            <a:avLst/>
          </a:prstGeom>
          <a:noFill/>
          <a:ln w="9525">
            <a:noFill/>
            <a:miter lim="800000"/>
            <a:headEnd/>
            <a:tailEnd/>
          </a:ln>
          <a:effectLst/>
        </p:spPr>
        <p:txBody>
          <a:bodyPr/>
          <a:lstStyle/>
          <a:p>
            <a:r>
              <a:rPr lang="en-GB" b="1"/>
              <a:t>Tolerances</a:t>
            </a:r>
            <a:r>
              <a:rPr lang="en-GB"/>
              <a:t/>
            </a:r>
            <a:br>
              <a:rPr lang="en-GB"/>
            </a:br>
            <a:r>
              <a:rPr lang="en-GB"/>
              <a:t/>
            </a:r>
            <a:br>
              <a:rPr lang="en-GB"/>
            </a:br>
            <a:r>
              <a:rPr lang="en-GB"/>
              <a:t>When we use the word </a:t>
            </a:r>
            <a:r>
              <a:rPr lang="en-GB" b="1"/>
              <a:t>tolerance</a:t>
            </a:r>
            <a:r>
              <a:rPr lang="en-GB"/>
              <a:t> we are really defining how much variation from a precise size specification is allowable. It would be ideal for there to be no variation at all; this is called zero tolerance but, in reality, that is very difficult to achieve. To achieve zero tolerance costs a lot of money.</a:t>
            </a:r>
            <a:br>
              <a:rPr lang="en-GB"/>
            </a:br>
            <a:r>
              <a:rPr lang="en-GB"/>
              <a:t/>
            </a:r>
            <a:br>
              <a:rPr lang="en-GB"/>
            </a:br>
            <a:r>
              <a:rPr lang="en-GB"/>
              <a:t>Some products (for example, computer chips) and some engineering components have to be accurate to +/– 10 microns (10 microns above or below the optimum size). Other products (for example, a garden shed) may be accurate to +/– 50mm.</a:t>
            </a:r>
            <a:br>
              <a:rPr lang="en-GB"/>
            </a:br>
            <a:r>
              <a:rPr lang="en-GB"/>
              <a:t/>
            </a:r>
            <a:br>
              <a:rPr lang="en-GB"/>
            </a:br>
            <a:r>
              <a:rPr lang="en-GB" b="1"/>
              <a:t>Quality-control gauge</a:t>
            </a:r>
            <a:r>
              <a:rPr lang="en-GB"/>
              <a:t/>
            </a:r>
            <a:br>
              <a:rPr lang="en-GB"/>
            </a:br>
            <a:r>
              <a:rPr lang="en-GB"/>
              <a:t/>
            </a:r>
            <a:br>
              <a:rPr lang="en-GB"/>
            </a:br>
            <a:r>
              <a:rPr lang="en-GB"/>
              <a:t>We have already looked at the use of quality-control checks throughout the manufacture of a product or component.</a:t>
            </a:r>
            <a:br>
              <a:rPr lang="en-GB"/>
            </a:br>
            <a:endParaRPr lang="en-GB"/>
          </a:p>
          <a:p>
            <a:r>
              <a:rPr lang="en-GB"/>
              <a:t>As a machine operator produces a number of products (a batch) it is important to find out if the parts or components are all the same size or are within acceptable tolerances.</a:t>
            </a:r>
            <a:br>
              <a:rPr lang="en-GB"/>
            </a:br>
            <a:r>
              <a:rPr lang="en-GB"/>
              <a:t/>
            </a:r>
            <a:br>
              <a:rPr lang="en-GB"/>
            </a:br>
            <a:r>
              <a:rPr lang="en-GB"/>
              <a:t>In order for the person to do this a GO/NO GO gauge is needed. This simple device may check the diameter, length or width of a product.</a:t>
            </a:r>
            <a:br>
              <a:rPr lang="en-GB"/>
            </a:br>
            <a:endParaRPr lang="en-GB"/>
          </a:p>
        </p:txBody>
      </p:sp>
      <p:sp>
        <p:nvSpPr>
          <p:cNvPr id="50181" name="Rectangle 5"/>
          <p:cNvSpPr>
            <a:spLocks noChangeArrowheads="1"/>
          </p:cNvSpPr>
          <p:nvPr/>
        </p:nvSpPr>
        <p:spPr bwMode="auto">
          <a:xfrm>
            <a:off x="538163" y="1225550"/>
            <a:ext cx="5794375" cy="3290888"/>
          </a:xfrm>
          <a:prstGeom prst="rect">
            <a:avLst/>
          </a:prstGeom>
          <a:noFill/>
          <a:ln w="7">
            <a:noFill/>
            <a:miter lim="800000"/>
            <a:headEnd/>
            <a:tailEnd/>
          </a:ln>
          <a:effectLst/>
        </p:spPr>
        <p:txBody>
          <a:bodyPr/>
          <a:lstStyle/>
          <a:p>
            <a:endParaRPr lang="en-GB"/>
          </a:p>
        </p:txBody>
      </p:sp>
      <p:sp>
        <p:nvSpPr>
          <p:cNvPr id="50183" name="Rectangle 7"/>
          <p:cNvSpPr>
            <a:spLocks noChangeArrowheads="1"/>
          </p:cNvSpPr>
          <p:nvPr/>
        </p:nvSpPr>
        <p:spPr bwMode="auto">
          <a:xfrm>
            <a:off x="533400" y="1219200"/>
            <a:ext cx="5803900" cy="3303588"/>
          </a:xfrm>
          <a:prstGeom prst="rect">
            <a:avLst/>
          </a:prstGeom>
          <a:noFill/>
          <a:ln w="12700">
            <a:noFill/>
            <a:miter lim="800000"/>
            <a:headEnd/>
            <a:tailEnd/>
          </a:ln>
          <a:effectLst/>
        </p:spPr>
        <p:txBody>
          <a:bodyPr/>
          <a:lstStyle/>
          <a:p>
            <a:endParaRPr lang="en-GB"/>
          </a:p>
        </p:txBody>
      </p:sp>
      <p:sp>
        <p:nvSpPr>
          <p:cNvPr id="50185" name="Rectangle 9"/>
          <p:cNvSpPr>
            <a:spLocks noChangeArrowheads="1"/>
          </p:cNvSpPr>
          <p:nvPr/>
        </p:nvSpPr>
        <p:spPr bwMode="auto">
          <a:xfrm>
            <a:off x="304800" y="381000"/>
            <a:ext cx="6096000" cy="3810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50186" name="Text Box 10"/>
          <p:cNvSpPr txBox="1">
            <a:spLocks noChangeArrowheads="1"/>
          </p:cNvSpPr>
          <p:nvPr/>
        </p:nvSpPr>
        <p:spPr bwMode="auto">
          <a:xfrm>
            <a:off x="609600" y="381000"/>
            <a:ext cx="5486400" cy="396875"/>
          </a:xfrm>
          <a:prstGeom prst="rect">
            <a:avLst/>
          </a:prstGeom>
          <a:noFill/>
          <a:ln w="9525">
            <a:noFill/>
            <a:miter lim="800000"/>
            <a:headEnd/>
            <a:tailEnd/>
          </a:ln>
          <a:effectLst/>
        </p:spPr>
        <p:txBody>
          <a:bodyPr>
            <a:spAutoFit/>
          </a:bodyPr>
          <a:lstStyle/>
          <a:p>
            <a:pPr algn="ctr">
              <a:spcBef>
                <a:spcPct val="50000"/>
              </a:spcBef>
            </a:pPr>
            <a:r>
              <a:rPr lang="en-GB" sz="2000" b="1"/>
              <a:t>9: Tolerances/Quality-Control Gauges</a:t>
            </a:r>
          </a:p>
        </p:txBody>
      </p:sp>
      <p:sp>
        <p:nvSpPr>
          <p:cNvPr id="50187" name="Rectangle 11"/>
          <p:cNvSpPr>
            <a:spLocks noChangeArrowheads="1"/>
          </p:cNvSpPr>
          <p:nvPr/>
        </p:nvSpPr>
        <p:spPr bwMode="auto">
          <a:xfrm>
            <a:off x="0" y="3452813"/>
            <a:ext cx="6858000" cy="0"/>
          </a:xfrm>
          <a:prstGeom prst="rect">
            <a:avLst/>
          </a:prstGeom>
          <a:noFill/>
          <a:ln w="9525">
            <a:noFill/>
            <a:miter lim="800000"/>
            <a:headEnd/>
            <a:tailEnd/>
          </a:ln>
          <a:effectLst/>
        </p:spPr>
        <p:txBody>
          <a:bodyPr>
            <a:spAutoFit/>
          </a:bodyPr>
          <a:lstStyle/>
          <a:p>
            <a:endParaRPr lang="en-GB"/>
          </a:p>
        </p:txBody>
      </p:sp>
      <p:sp>
        <p:nvSpPr>
          <p:cNvPr id="50188" name="Rectangle 12"/>
          <p:cNvSpPr>
            <a:spLocks noChangeArrowheads="1"/>
          </p:cNvSpPr>
          <p:nvPr/>
        </p:nvSpPr>
        <p:spPr bwMode="auto">
          <a:xfrm>
            <a:off x="684213" y="3452813"/>
            <a:ext cx="5487987" cy="0"/>
          </a:xfrm>
          <a:prstGeom prst="rect">
            <a:avLst/>
          </a:prstGeom>
          <a:noFill/>
          <a:ln w="9525">
            <a:noFill/>
            <a:miter lim="800000"/>
            <a:headEnd/>
            <a:tailEnd/>
          </a:ln>
          <a:effectLst/>
        </p:spPr>
        <p:txBody>
          <a:bodyPr>
            <a:spAutoFit/>
          </a:bodyPr>
          <a:lstStyle/>
          <a:p>
            <a:endParaRPr lang="en-GB"/>
          </a:p>
        </p:txBody>
      </p:sp>
      <p:pic>
        <p:nvPicPr>
          <p:cNvPr id="50190" name="Picture 14" descr="guage"/>
          <p:cNvPicPr>
            <a:picLocks noChangeAspect="1" noChangeArrowheads="1"/>
          </p:cNvPicPr>
          <p:nvPr/>
        </p:nvPicPr>
        <p:blipFill>
          <a:blip r:embed="rId3" cstate="print"/>
          <a:srcRect/>
          <a:stretch>
            <a:fillRect/>
          </a:stretch>
        </p:blipFill>
        <p:spPr bwMode="auto">
          <a:xfrm>
            <a:off x="762000" y="6743700"/>
            <a:ext cx="2057400" cy="1951038"/>
          </a:xfrm>
          <a:prstGeom prst="rect">
            <a:avLst/>
          </a:prstGeom>
          <a:noFill/>
        </p:spPr>
      </p:pic>
      <p:sp>
        <p:nvSpPr>
          <p:cNvPr id="50195" name="Rectangle 19"/>
          <p:cNvSpPr>
            <a:spLocks noChangeArrowheads="1"/>
          </p:cNvSpPr>
          <p:nvPr/>
        </p:nvSpPr>
        <p:spPr bwMode="auto">
          <a:xfrm>
            <a:off x="0" y="3629025"/>
            <a:ext cx="6858000" cy="0"/>
          </a:xfrm>
          <a:prstGeom prst="rect">
            <a:avLst/>
          </a:prstGeom>
          <a:noFill/>
          <a:ln w="9525">
            <a:noFill/>
            <a:miter lim="800000"/>
            <a:headEnd/>
            <a:tailEnd/>
          </a:ln>
          <a:effectLst/>
        </p:spPr>
        <p:txBody>
          <a:bodyPr>
            <a:spAutoFit/>
          </a:bodyPr>
          <a:lstStyle/>
          <a:p>
            <a:endParaRPr lang="en-GB"/>
          </a:p>
        </p:txBody>
      </p:sp>
      <p:sp>
        <p:nvSpPr>
          <p:cNvPr id="50196" name="Rectangle 20"/>
          <p:cNvSpPr>
            <a:spLocks noChangeArrowheads="1"/>
          </p:cNvSpPr>
          <p:nvPr/>
        </p:nvSpPr>
        <p:spPr bwMode="auto">
          <a:xfrm>
            <a:off x="684213" y="3629025"/>
            <a:ext cx="5487987" cy="0"/>
          </a:xfrm>
          <a:prstGeom prst="rect">
            <a:avLst/>
          </a:prstGeom>
          <a:noFill/>
          <a:ln w="9525">
            <a:noFill/>
            <a:miter lim="800000"/>
            <a:headEnd/>
            <a:tailEnd/>
          </a:ln>
          <a:effectLst/>
        </p:spPr>
        <p:txBody>
          <a:bodyPr>
            <a:spAutoFit/>
          </a:bodyPr>
          <a:lstStyle/>
          <a:p>
            <a:endParaRPr lang="en-GB"/>
          </a:p>
        </p:txBody>
      </p:sp>
      <p:grpSp>
        <p:nvGrpSpPr>
          <p:cNvPr id="50201" name="Group 25"/>
          <p:cNvGrpSpPr>
            <a:grpSpLocks/>
          </p:cNvGrpSpPr>
          <p:nvPr/>
        </p:nvGrpSpPr>
        <p:grpSpPr bwMode="auto">
          <a:xfrm>
            <a:off x="3048000" y="6324600"/>
            <a:ext cx="3282950" cy="2660650"/>
            <a:chOff x="-4" y="-4"/>
            <a:chExt cx="4328" cy="1676"/>
          </a:xfrm>
        </p:grpSpPr>
        <p:grpSp>
          <p:nvGrpSpPr>
            <p:cNvPr id="50199" name="Group 23"/>
            <p:cNvGrpSpPr>
              <a:grpSpLocks/>
            </p:cNvGrpSpPr>
            <p:nvPr/>
          </p:nvGrpSpPr>
          <p:grpSpPr bwMode="auto">
            <a:xfrm>
              <a:off x="0" y="0"/>
              <a:ext cx="4320" cy="1668"/>
              <a:chOff x="0" y="0"/>
              <a:chExt cx="4320" cy="1668"/>
            </a:xfrm>
          </p:grpSpPr>
          <p:sp>
            <p:nvSpPr>
              <p:cNvPr id="50197" name="Rectangle 21"/>
              <p:cNvSpPr>
                <a:spLocks noChangeArrowheads="1"/>
              </p:cNvSpPr>
              <p:nvPr/>
            </p:nvSpPr>
            <p:spPr bwMode="auto">
              <a:xfrm>
                <a:off x="0" y="0"/>
                <a:ext cx="4320" cy="1668"/>
              </a:xfrm>
              <a:prstGeom prst="rect">
                <a:avLst/>
              </a:prstGeom>
              <a:noFill/>
              <a:ln w="9525">
                <a:noFill/>
                <a:miter lim="800000"/>
                <a:headEnd/>
                <a:tailEnd/>
              </a:ln>
              <a:effectLst/>
            </p:spPr>
            <p:txBody>
              <a:bodyPr anchor="ctr"/>
              <a:lstStyle/>
              <a:p>
                <a:pPr algn="just"/>
                <a:r>
                  <a:rPr lang="en-GB"/>
                  <a:t>The drawing on the left shows a GO/NO GO gauge. It is made from three pieces of steel strip which are riveted together. The space between the two ends has been measured. For example, it may be used to check that each piece of hollow perspex has been cut to the correct length. </a:t>
                </a:r>
              </a:p>
            </p:txBody>
          </p:sp>
          <p:sp>
            <p:nvSpPr>
              <p:cNvPr id="50198" name="Rectangle 22"/>
              <p:cNvSpPr>
                <a:spLocks noChangeArrowheads="1"/>
              </p:cNvSpPr>
              <p:nvPr/>
            </p:nvSpPr>
            <p:spPr bwMode="auto">
              <a:xfrm>
                <a:off x="0" y="0"/>
                <a:ext cx="4320" cy="1668"/>
              </a:xfrm>
              <a:prstGeom prst="rect">
                <a:avLst/>
              </a:prstGeom>
              <a:noFill/>
              <a:ln w="7">
                <a:noFill/>
                <a:miter lim="800000"/>
                <a:headEnd/>
                <a:tailEnd/>
              </a:ln>
              <a:effectLst/>
            </p:spPr>
            <p:txBody>
              <a:bodyPr/>
              <a:lstStyle/>
              <a:p>
                <a:endParaRPr lang="en-GB"/>
              </a:p>
            </p:txBody>
          </p:sp>
        </p:grpSp>
        <p:sp>
          <p:nvSpPr>
            <p:cNvPr id="50200" name="Rectangle 24"/>
            <p:cNvSpPr>
              <a:spLocks noChangeArrowheads="1"/>
            </p:cNvSpPr>
            <p:nvPr/>
          </p:nvSpPr>
          <p:spPr bwMode="auto">
            <a:xfrm>
              <a:off x="-4" y="-4"/>
              <a:ext cx="4328" cy="1676"/>
            </a:xfrm>
            <a:prstGeom prst="rect">
              <a:avLst/>
            </a:prstGeom>
            <a:noFill/>
            <a:ln w="12700">
              <a:noFill/>
              <a:miter lim="800000"/>
              <a:headEnd/>
              <a:tailEnd/>
            </a:ln>
            <a:effectLst/>
          </p:spPr>
          <p:txBody>
            <a:bodyPr/>
            <a:lstStyle/>
            <a:p>
              <a:endParaRPr lang="en-GB"/>
            </a:p>
          </p:txBody>
        </p:sp>
      </p:grpSp>
    </p:spTree>
  </p:cSld>
  <p:clrMapOvr>
    <a:masterClrMapping/>
  </p:clrMapOvr>
  <p:transition advTm="1000">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a:spLocks noGrp="1"/>
          </p:cNvSpPr>
          <p:nvPr>
            <p:ph type="ftr" sz="quarter" idx="10"/>
          </p:nvPr>
        </p:nvSpPr>
        <p:spPr/>
        <p:txBody>
          <a:bodyPr/>
          <a:lstStyle/>
          <a:p>
            <a:r>
              <a:rPr lang="en-GB"/>
              <a:t>© Learning and Teaching Scotland 2006</a:t>
            </a:r>
          </a:p>
        </p:txBody>
      </p:sp>
      <p:sp>
        <p:nvSpPr>
          <p:cNvPr id="53250" name="Rectangle 2"/>
          <p:cNvSpPr>
            <a:spLocks noChangeArrowheads="1"/>
          </p:cNvSpPr>
          <p:nvPr/>
        </p:nvSpPr>
        <p:spPr bwMode="auto">
          <a:xfrm>
            <a:off x="304800" y="381000"/>
            <a:ext cx="6096000" cy="3810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53251" name="Text Box 3"/>
          <p:cNvSpPr txBox="1">
            <a:spLocks noChangeArrowheads="1"/>
          </p:cNvSpPr>
          <p:nvPr/>
        </p:nvSpPr>
        <p:spPr bwMode="auto">
          <a:xfrm>
            <a:off x="609600" y="381000"/>
            <a:ext cx="5486400" cy="396875"/>
          </a:xfrm>
          <a:prstGeom prst="rect">
            <a:avLst/>
          </a:prstGeom>
          <a:noFill/>
          <a:ln w="9525">
            <a:noFill/>
            <a:miter lim="800000"/>
            <a:headEnd/>
            <a:tailEnd/>
          </a:ln>
          <a:effectLst/>
        </p:spPr>
        <p:txBody>
          <a:bodyPr>
            <a:spAutoFit/>
          </a:bodyPr>
          <a:lstStyle/>
          <a:p>
            <a:pPr algn="ctr">
              <a:spcBef>
                <a:spcPct val="50000"/>
              </a:spcBef>
            </a:pPr>
            <a:r>
              <a:rPr lang="en-GB" sz="2000" b="1"/>
              <a:t>9: Quality control gauge design</a:t>
            </a:r>
          </a:p>
        </p:txBody>
      </p:sp>
      <p:sp>
        <p:nvSpPr>
          <p:cNvPr id="53252" name="Text Box 4"/>
          <p:cNvSpPr txBox="1">
            <a:spLocks noChangeArrowheads="1"/>
          </p:cNvSpPr>
          <p:nvPr/>
        </p:nvSpPr>
        <p:spPr bwMode="auto">
          <a:xfrm>
            <a:off x="381000" y="1143000"/>
            <a:ext cx="6019800" cy="517525"/>
          </a:xfrm>
          <a:prstGeom prst="rect">
            <a:avLst/>
          </a:prstGeom>
          <a:noFill/>
          <a:ln w="9525">
            <a:noFill/>
            <a:miter lim="800000"/>
            <a:headEnd/>
            <a:tailEnd/>
          </a:ln>
          <a:effectLst/>
        </p:spPr>
        <p:txBody>
          <a:bodyPr>
            <a:spAutoFit/>
          </a:bodyPr>
          <a:lstStyle/>
          <a:p>
            <a:pPr algn="just">
              <a:spcBef>
                <a:spcPct val="50000"/>
              </a:spcBef>
            </a:pPr>
            <a:r>
              <a:rPr lang="en-GB" b="1" i="1"/>
              <a:t>Use the space on this page to design a GO/NO GO test gauge for a product component. Clearly state what it is designed to test and explain how it works.</a:t>
            </a:r>
          </a:p>
        </p:txBody>
      </p:sp>
    </p:spTree>
  </p:cSld>
  <p:clrMapOvr>
    <a:masterClrMapping/>
  </p:clrMapOvr>
  <p:transition advTm="1000">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a:spLocks noGrp="1"/>
          </p:cNvSpPr>
          <p:nvPr>
            <p:ph type="ftr" sz="quarter" idx="10"/>
          </p:nvPr>
        </p:nvSpPr>
        <p:spPr/>
        <p:txBody>
          <a:bodyPr/>
          <a:lstStyle/>
          <a:p>
            <a:r>
              <a:rPr lang="en-GB"/>
              <a:t>© Learning and Teaching Scotland 2006</a:t>
            </a:r>
          </a:p>
        </p:txBody>
      </p:sp>
      <p:sp>
        <p:nvSpPr>
          <p:cNvPr id="27650" name="Rectangle 2"/>
          <p:cNvSpPr>
            <a:spLocks noChangeArrowheads="1"/>
          </p:cNvSpPr>
          <p:nvPr/>
        </p:nvSpPr>
        <p:spPr bwMode="auto">
          <a:xfrm>
            <a:off x="304800" y="381000"/>
            <a:ext cx="6096000" cy="3810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27651" name="Text Box 3"/>
          <p:cNvSpPr txBox="1">
            <a:spLocks noChangeArrowheads="1"/>
          </p:cNvSpPr>
          <p:nvPr/>
        </p:nvSpPr>
        <p:spPr bwMode="auto">
          <a:xfrm>
            <a:off x="685800" y="381000"/>
            <a:ext cx="5486400" cy="396875"/>
          </a:xfrm>
          <a:prstGeom prst="rect">
            <a:avLst/>
          </a:prstGeom>
          <a:noFill/>
          <a:ln w="9525">
            <a:noFill/>
            <a:miter lim="800000"/>
            <a:headEnd/>
            <a:tailEnd/>
          </a:ln>
          <a:effectLst/>
        </p:spPr>
        <p:txBody>
          <a:bodyPr>
            <a:spAutoFit/>
          </a:bodyPr>
          <a:lstStyle/>
          <a:p>
            <a:pPr algn="ctr">
              <a:spcBef>
                <a:spcPct val="50000"/>
              </a:spcBef>
            </a:pPr>
            <a:r>
              <a:rPr lang="en-GB" sz="2000" b="1"/>
              <a:t>Vocabulary</a:t>
            </a:r>
          </a:p>
        </p:txBody>
      </p:sp>
      <p:sp>
        <p:nvSpPr>
          <p:cNvPr id="27688" name="Text Box 40"/>
          <p:cNvSpPr txBox="1">
            <a:spLocks noChangeArrowheads="1"/>
          </p:cNvSpPr>
          <p:nvPr/>
        </p:nvSpPr>
        <p:spPr bwMode="auto">
          <a:xfrm>
            <a:off x="457200" y="1274763"/>
            <a:ext cx="6096000" cy="6877050"/>
          </a:xfrm>
          <a:prstGeom prst="rect">
            <a:avLst/>
          </a:prstGeom>
          <a:noFill/>
          <a:ln w="9525">
            <a:noFill/>
            <a:miter lim="800000"/>
            <a:headEnd/>
            <a:tailEnd/>
          </a:ln>
          <a:effectLst/>
        </p:spPr>
        <p:txBody>
          <a:bodyPr>
            <a:spAutoFit/>
          </a:bodyPr>
          <a:lstStyle/>
          <a:p>
            <a:pPr>
              <a:lnSpc>
                <a:spcPct val="130000"/>
              </a:lnSpc>
              <a:spcBef>
                <a:spcPct val="50000"/>
              </a:spcBef>
            </a:pPr>
            <a:r>
              <a:rPr lang="en-GB" b="1"/>
              <a:t>Use this page to make any notes on the vocabulary used in this booklet and add any new words.</a:t>
            </a:r>
            <a:endParaRPr lang="en-GB"/>
          </a:p>
          <a:p>
            <a:pPr>
              <a:lnSpc>
                <a:spcPct val="130000"/>
              </a:lnSpc>
              <a:spcBef>
                <a:spcPct val="50000"/>
              </a:spcBef>
            </a:pPr>
            <a:endParaRPr lang="en-GB"/>
          </a:p>
          <a:p>
            <a:pPr>
              <a:lnSpc>
                <a:spcPct val="200000"/>
              </a:lnSpc>
              <a:spcBef>
                <a:spcPct val="50000"/>
              </a:spcBef>
            </a:pPr>
            <a:r>
              <a:rPr lang="en-GB" b="1"/>
              <a:t>CAD – Computer-Aided Design</a:t>
            </a:r>
          </a:p>
          <a:p>
            <a:pPr>
              <a:lnSpc>
                <a:spcPct val="200000"/>
              </a:lnSpc>
              <a:spcBef>
                <a:spcPct val="50000"/>
              </a:spcBef>
            </a:pPr>
            <a:r>
              <a:rPr lang="en-GB" b="1"/>
              <a:t>CAM – Computer-Aided Manufacture</a:t>
            </a:r>
          </a:p>
          <a:p>
            <a:pPr>
              <a:lnSpc>
                <a:spcPct val="200000"/>
              </a:lnSpc>
              <a:spcBef>
                <a:spcPct val="50000"/>
              </a:spcBef>
            </a:pPr>
            <a:r>
              <a:rPr lang="en-GB" b="1"/>
              <a:t>CNC – Computer Numerically Controlled</a:t>
            </a:r>
          </a:p>
          <a:p>
            <a:pPr>
              <a:lnSpc>
                <a:spcPct val="200000"/>
              </a:lnSpc>
              <a:spcBef>
                <a:spcPct val="50000"/>
              </a:spcBef>
            </a:pPr>
            <a:r>
              <a:rPr lang="en-GB" b="1"/>
              <a:t>Workforce</a:t>
            </a:r>
          </a:p>
          <a:p>
            <a:pPr>
              <a:lnSpc>
                <a:spcPct val="200000"/>
              </a:lnSpc>
              <a:spcBef>
                <a:spcPct val="50000"/>
              </a:spcBef>
            </a:pPr>
            <a:r>
              <a:rPr lang="en-GB" b="1"/>
              <a:t>Rapid prototyping</a:t>
            </a:r>
          </a:p>
          <a:p>
            <a:pPr>
              <a:lnSpc>
                <a:spcPct val="200000"/>
              </a:lnSpc>
              <a:spcBef>
                <a:spcPct val="50000"/>
              </a:spcBef>
            </a:pPr>
            <a:r>
              <a:rPr lang="en-GB" b="1"/>
              <a:t>Manufacture</a:t>
            </a:r>
          </a:p>
          <a:p>
            <a:pPr>
              <a:lnSpc>
                <a:spcPct val="200000"/>
              </a:lnSpc>
              <a:spcBef>
                <a:spcPct val="50000"/>
              </a:spcBef>
            </a:pPr>
            <a:r>
              <a:rPr lang="en-GB" b="1"/>
              <a:t>Components</a:t>
            </a:r>
          </a:p>
          <a:p>
            <a:pPr>
              <a:lnSpc>
                <a:spcPct val="200000"/>
              </a:lnSpc>
              <a:spcBef>
                <a:spcPct val="50000"/>
              </a:spcBef>
            </a:pPr>
            <a:r>
              <a:rPr lang="en-GB" b="1"/>
              <a:t>Library</a:t>
            </a:r>
          </a:p>
          <a:p>
            <a:pPr>
              <a:lnSpc>
                <a:spcPct val="200000"/>
              </a:lnSpc>
              <a:spcBef>
                <a:spcPct val="50000"/>
              </a:spcBef>
            </a:pPr>
            <a:r>
              <a:rPr lang="en-GB" b="1"/>
              <a:t>2D – Two Dimensional</a:t>
            </a:r>
          </a:p>
          <a:p>
            <a:pPr>
              <a:lnSpc>
                <a:spcPct val="200000"/>
              </a:lnSpc>
              <a:spcBef>
                <a:spcPct val="50000"/>
              </a:spcBef>
            </a:pPr>
            <a:r>
              <a:rPr lang="en-GB" b="1"/>
              <a:t>3D – Three Dimensional</a:t>
            </a:r>
          </a:p>
          <a:p>
            <a:pPr>
              <a:lnSpc>
                <a:spcPct val="200000"/>
              </a:lnSpc>
              <a:spcBef>
                <a:spcPct val="50000"/>
              </a:spcBef>
            </a:pPr>
            <a:r>
              <a:rPr lang="en-GB" b="1"/>
              <a:t>Architect</a:t>
            </a:r>
          </a:p>
        </p:txBody>
      </p:sp>
    </p:spTree>
  </p:cSld>
  <p:clrMapOvr>
    <a:masterClrMapping/>
  </p:clrMapOvr>
  <p:transition advTm="1000">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a:spLocks noGrp="1"/>
          </p:cNvSpPr>
          <p:nvPr>
            <p:ph type="ftr" sz="quarter" idx="10"/>
          </p:nvPr>
        </p:nvSpPr>
        <p:spPr/>
        <p:txBody>
          <a:bodyPr/>
          <a:lstStyle/>
          <a:p>
            <a:r>
              <a:rPr lang="en-GB"/>
              <a:t>© Learning and Teaching Scotland 2006</a:t>
            </a:r>
          </a:p>
        </p:txBody>
      </p:sp>
      <p:sp>
        <p:nvSpPr>
          <p:cNvPr id="43010" name="Rectangle 2"/>
          <p:cNvSpPr>
            <a:spLocks noChangeArrowheads="1"/>
          </p:cNvSpPr>
          <p:nvPr/>
        </p:nvSpPr>
        <p:spPr bwMode="auto">
          <a:xfrm>
            <a:off x="304800" y="381000"/>
            <a:ext cx="6096000" cy="3810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43011" name="Text Box 3"/>
          <p:cNvSpPr txBox="1">
            <a:spLocks noChangeArrowheads="1"/>
          </p:cNvSpPr>
          <p:nvPr/>
        </p:nvSpPr>
        <p:spPr bwMode="auto">
          <a:xfrm>
            <a:off x="685800" y="381000"/>
            <a:ext cx="5486400" cy="396875"/>
          </a:xfrm>
          <a:prstGeom prst="rect">
            <a:avLst/>
          </a:prstGeom>
          <a:noFill/>
          <a:ln w="9525">
            <a:noFill/>
            <a:miter lim="800000"/>
            <a:headEnd/>
            <a:tailEnd/>
          </a:ln>
          <a:effectLst/>
        </p:spPr>
        <p:txBody>
          <a:bodyPr>
            <a:spAutoFit/>
          </a:bodyPr>
          <a:lstStyle/>
          <a:p>
            <a:pPr algn="ctr">
              <a:spcBef>
                <a:spcPct val="50000"/>
              </a:spcBef>
            </a:pPr>
            <a:r>
              <a:rPr lang="en-GB" sz="2000" b="1"/>
              <a:t>Vocabulary</a:t>
            </a:r>
          </a:p>
        </p:txBody>
      </p:sp>
      <p:sp>
        <p:nvSpPr>
          <p:cNvPr id="43012" name="Rectangle 4"/>
          <p:cNvSpPr>
            <a:spLocks noChangeArrowheads="1"/>
          </p:cNvSpPr>
          <p:nvPr/>
        </p:nvSpPr>
        <p:spPr bwMode="auto">
          <a:xfrm>
            <a:off x="457200" y="1279525"/>
            <a:ext cx="5943600" cy="7558088"/>
          </a:xfrm>
          <a:prstGeom prst="rect">
            <a:avLst/>
          </a:prstGeom>
          <a:noFill/>
          <a:ln w="9525">
            <a:noFill/>
            <a:miter lim="800000"/>
            <a:headEnd/>
            <a:tailEnd/>
          </a:ln>
          <a:effectLst/>
        </p:spPr>
        <p:txBody>
          <a:bodyPr>
            <a:spAutoFit/>
          </a:bodyPr>
          <a:lstStyle/>
          <a:p>
            <a:pPr>
              <a:lnSpc>
                <a:spcPct val="130000"/>
              </a:lnSpc>
              <a:spcBef>
                <a:spcPct val="50000"/>
              </a:spcBef>
            </a:pPr>
            <a:r>
              <a:rPr lang="en-GB" b="1"/>
              <a:t>Use this page to make any notes on the vocabulary used in this booklet and add any new words.</a:t>
            </a:r>
          </a:p>
          <a:p>
            <a:pPr>
              <a:lnSpc>
                <a:spcPct val="200000"/>
              </a:lnSpc>
              <a:spcBef>
                <a:spcPct val="50000"/>
              </a:spcBef>
            </a:pPr>
            <a:endParaRPr lang="en-GB" b="1"/>
          </a:p>
          <a:p>
            <a:pPr>
              <a:lnSpc>
                <a:spcPct val="200000"/>
              </a:lnSpc>
              <a:spcBef>
                <a:spcPct val="50000"/>
              </a:spcBef>
            </a:pPr>
            <a:r>
              <a:rPr lang="en-GB" b="1"/>
              <a:t>Engineer</a:t>
            </a:r>
          </a:p>
          <a:p>
            <a:pPr>
              <a:lnSpc>
                <a:spcPct val="200000"/>
              </a:lnSpc>
              <a:spcBef>
                <a:spcPct val="50000"/>
              </a:spcBef>
            </a:pPr>
            <a:r>
              <a:rPr lang="en-GB" b="1"/>
              <a:t>Orthographic projection</a:t>
            </a:r>
          </a:p>
          <a:p>
            <a:pPr>
              <a:lnSpc>
                <a:spcPct val="200000"/>
              </a:lnSpc>
              <a:spcBef>
                <a:spcPct val="50000"/>
              </a:spcBef>
            </a:pPr>
            <a:r>
              <a:rPr lang="en-GB" b="1"/>
              <a:t>Rendering</a:t>
            </a:r>
          </a:p>
          <a:p>
            <a:pPr>
              <a:lnSpc>
                <a:spcPct val="200000"/>
              </a:lnSpc>
              <a:spcBef>
                <a:spcPct val="50000"/>
              </a:spcBef>
            </a:pPr>
            <a:r>
              <a:rPr lang="en-GB" b="1"/>
              <a:t>Laser sintering</a:t>
            </a:r>
          </a:p>
          <a:p>
            <a:pPr>
              <a:lnSpc>
                <a:spcPct val="200000"/>
              </a:lnSpc>
              <a:spcBef>
                <a:spcPct val="50000"/>
              </a:spcBef>
            </a:pPr>
            <a:r>
              <a:rPr lang="en-GB" b="1"/>
              <a:t>Stereolithography</a:t>
            </a:r>
          </a:p>
          <a:p>
            <a:pPr>
              <a:lnSpc>
                <a:spcPct val="200000"/>
              </a:lnSpc>
              <a:spcBef>
                <a:spcPct val="50000"/>
              </a:spcBef>
            </a:pPr>
            <a:r>
              <a:rPr lang="en-GB" b="1"/>
              <a:t>One-off production</a:t>
            </a:r>
          </a:p>
          <a:p>
            <a:pPr>
              <a:lnSpc>
                <a:spcPct val="200000"/>
              </a:lnSpc>
              <a:spcBef>
                <a:spcPct val="50000"/>
              </a:spcBef>
            </a:pPr>
            <a:r>
              <a:rPr lang="en-GB" b="1"/>
              <a:t>Batch production</a:t>
            </a:r>
          </a:p>
          <a:p>
            <a:pPr>
              <a:lnSpc>
                <a:spcPct val="200000"/>
              </a:lnSpc>
              <a:spcBef>
                <a:spcPct val="50000"/>
              </a:spcBef>
            </a:pPr>
            <a:r>
              <a:rPr lang="en-GB" b="1"/>
              <a:t>Jig</a:t>
            </a:r>
          </a:p>
          <a:p>
            <a:pPr>
              <a:lnSpc>
                <a:spcPct val="200000"/>
              </a:lnSpc>
              <a:spcBef>
                <a:spcPct val="50000"/>
              </a:spcBef>
            </a:pPr>
            <a:r>
              <a:rPr lang="en-GB" b="1"/>
              <a:t>Template</a:t>
            </a:r>
          </a:p>
          <a:p>
            <a:pPr>
              <a:lnSpc>
                <a:spcPct val="200000"/>
              </a:lnSpc>
              <a:spcBef>
                <a:spcPct val="50000"/>
              </a:spcBef>
            </a:pPr>
            <a:r>
              <a:rPr lang="en-GB" b="1"/>
              <a:t>Former</a:t>
            </a:r>
          </a:p>
          <a:p>
            <a:pPr>
              <a:lnSpc>
                <a:spcPct val="200000"/>
              </a:lnSpc>
              <a:spcBef>
                <a:spcPct val="50000"/>
              </a:spcBef>
            </a:pPr>
            <a:r>
              <a:rPr lang="en-GB" b="1"/>
              <a:t>Mass production</a:t>
            </a:r>
          </a:p>
          <a:p>
            <a:pPr>
              <a:lnSpc>
                <a:spcPct val="200000"/>
              </a:lnSpc>
              <a:spcBef>
                <a:spcPct val="50000"/>
              </a:spcBef>
            </a:pPr>
            <a:r>
              <a:rPr lang="en-GB" b="1"/>
              <a:t>Continuous production</a:t>
            </a:r>
          </a:p>
        </p:txBody>
      </p:sp>
    </p:spTree>
  </p:cSld>
  <p:clrMapOvr>
    <a:masterClrMapping/>
  </p:clrMapOvr>
  <p:transition advTm="1000">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sz="quarter" idx="10"/>
          </p:nvPr>
        </p:nvSpPr>
        <p:spPr/>
        <p:txBody>
          <a:bodyPr/>
          <a:lstStyle/>
          <a:p>
            <a:r>
              <a:rPr lang="en-GB"/>
              <a:t>© Learning and Teaching Scotland 2006</a:t>
            </a:r>
          </a:p>
        </p:txBody>
      </p:sp>
      <p:sp>
        <p:nvSpPr>
          <p:cNvPr id="44034" name="Rectangle 2"/>
          <p:cNvSpPr>
            <a:spLocks noChangeArrowheads="1"/>
          </p:cNvSpPr>
          <p:nvPr/>
        </p:nvSpPr>
        <p:spPr bwMode="auto">
          <a:xfrm>
            <a:off x="304800" y="381000"/>
            <a:ext cx="6096000" cy="3810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44035" name="Text Box 3"/>
          <p:cNvSpPr txBox="1">
            <a:spLocks noChangeArrowheads="1"/>
          </p:cNvSpPr>
          <p:nvPr/>
        </p:nvSpPr>
        <p:spPr bwMode="auto">
          <a:xfrm>
            <a:off x="685800" y="381000"/>
            <a:ext cx="5486400" cy="396875"/>
          </a:xfrm>
          <a:prstGeom prst="rect">
            <a:avLst/>
          </a:prstGeom>
          <a:noFill/>
          <a:ln w="9525">
            <a:noFill/>
            <a:miter lim="800000"/>
            <a:headEnd/>
            <a:tailEnd/>
          </a:ln>
          <a:effectLst/>
        </p:spPr>
        <p:txBody>
          <a:bodyPr>
            <a:spAutoFit/>
          </a:bodyPr>
          <a:lstStyle/>
          <a:p>
            <a:pPr algn="ctr">
              <a:spcBef>
                <a:spcPct val="50000"/>
              </a:spcBef>
            </a:pPr>
            <a:r>
              <a:rPr lang="en-GB" sz="2000" b="1"/>
              <a:t>Wordsearch</a:t>
            </a:r>
          </a:p>
        </p:txBody>
      </p:sp>
      <p:pic>
        <p:nvPicPr>
          <p:cNvPr id="44038" name="Picture 6"/>
          <p:cNvPicPr>
            <a:picLocks noChangeAspect="1" noChangeArrowheads="1"/>
          </p:cNvPicPr>
          <p:nvPr/>
        </p:nvPicPr>
        <p:blipFill>
          <a:blip r:embed="rId3" cstate="print"/>
          <a:srcRect l="7813" t="15625" r="31250" b="10417"/>
          <a:stretch>
            <a:fillRect/>
          </a:stretch>
        </p:blipFill>
        <p:spPr bwMode="auto">
          <a:xfrm>
            <a:off x="457200" y="1371600"/>
            <a:ext cx="5943600" cy="5410200"/>
          </a:xfrm>
          <a:prstGeom prst="rect">
            <a:avLst/>
          </a:prstGeom>
          <a:noFill/>
          <a:ln w="9525">
            <a:noFill/>
            <a:miter lim="800000"/>
            <a:headEnd/>
            <a:tailEnd/>
          </a:ln>
          <a:effectLst/>
        </p:spPr>
      </p:pic>
      <p:sp>
        <p:nvSpPr>
          <p:cNvPr id="44039" name="Rectangle 7"/>
          <p:cNvSpPr>
            <a:spLocks noChangeArrowheads="1"/>
          </p:cNvSpPr>
          <p:nvPr/>
        </p:nvSpPr>
        <p:spPr bwMode="auto">
          <a:xfrm>
            <a:off x="533400" y="7010400"/>
            <a:ext cx="2819400" cy="1768475"/>
          </a:xfrm>
          <a:prstGeom prst="rect">
            <a:avLst/>
          </a:prstGeom>
          <a:noFill/>
          <a:ln w="9525">
            <a:noFill/>
            <a:miter lim="800000"/>
            <a:headEnd/>
            <a:tailEnd/>
          </a:ln>
          <a:effectLst/>
        </p:spPr>
        <p:txBody>
          <a:bodyPr>
            <a:spAutoFit/>
          </a:bodyPr>
          <a:lstStyle/>
          <a:p>
            <a:r>
              <a:rPr lang="en-GB" sz="1000">
                <a:latin typeface="Arial Unicode MS" pitchFamily="34" charset="-128"/>
              </a:rPr>
              <a:t>ARCHITECT </a:t>
            </a:r>
          </a:p>
          <a:p>
            <a:r>
              <a:rPr lang="en-GB" sz="1000">
                <a:latin typeface="Arial Unicode MS" pitchFamily="34" charset="-128"/>
              </a:rPr>
              <a:t>BATCH PRODUCTION </a:t>
            </a:r>
          </a:p>
          <a:p>
            <a:r>
              <a:rPr lang="en-GB" sz="1000">
                <a:latin typeface="Arial Unicode MS" pitchFamily="34" charset="-128"/>
              </a:rPr>
              <a:t>COMPONENTS </a:t>
            </a:r>
          </a:p>
          <a:p>
            <a:r>
              <a:rPr lang="en-GB" sz="1000">
                <a:latin typeface="Arial Unicode MS" pitchFamily="34" charset="-128"/>
              </a:rPr>
              <a:t>COMPUTER AIDED DESIGN </a:t>
            </a:r>
          </a:p>
          <a:p>
            <a:r>
              <a:rPr lang="en-GB" sz="1000">
                <a:latin typeface="Arial Unicode MS" pitchFamily="34" charset="-128"/>
              </a:rPr>
              <a:t>COMPUTER AIDED MANUFACTURE COMPUTER NUMERICALLY CONTROLLED CONTINUOUS PRODUCTION</a:t>
            </a:r>
          </a:p>
          <a:p>
            <a:r>
              <a:rPr lang="en-GB" sz="1000">
                <a:latin typeface="Arial Unicode MS" pitchFamily="34" charset="-128"/>
              </a:rPr>
              <a:t>ENGINEER </a:t>
            </a:r>
          </a:p>
          <a:p>
            <a:r>
              <a:rPr lang="en-GB" sz="1000">
                <a:latin typeface="Arial Unicode MS" pitchFamily="34" charset="-128"/>
              </a:rPr>
              <a:t>FORMER </a:t>
            </a:r>
          </a:p>
          <a:p>
            <a:r>
              <a:rPr lang="en-GB" sz="1000">
                <a:latin typeface="Arial Unicode MS" pitchFamily="34" charset="-128"/>
              </a:rPr>
              <a:t>JIG </a:t>
            </a:r>
          </a:p>
          <a:p>
            <a:r>
              <a:rPr lang="en-GB" sz="1000">
                <a:latin typeface="Arial Unicode MS" pitchFamily="34" charset="-128"/>
              </a:rPr>
              <a:t>LASER SINTERING</a:t>
            </a:r>
            <a:endParaRPr lang="en-GB" sz="2400"/>
          </a:p>
        </p:txBody>
      </p:sp>
      <p:sp>
        <p:nvSpPr>
          <p:cNvPr id="44040" name="Text Box 8"/>
          <p:cNvSpPr txBox="1">
            <a:spLocks noChangeArrowheads="1"/>
          </p:cNvSpPr>
          <p:nvPr/>
        </p:nvSpPr>
        <p:spPr bwMode="auto">
          <a:xfrm>
            <a:off x="4114800" y="7010400"/>
            <a:ext cx="2209800" cy="2087563"/>
          </a:xfrm>
          <a:prstGeom prst="rect">
            <a:avLst/>
          </a:prstGeom>
          <a:noFill/>
          <a:ln w="9525">
            <a:noFill/>
            <a:miter lim="800000"/>
            <a:headEnd/>
            <a:tailEnd/>
          </a:ln>
          <a:effectLst/>
        </p:spPr>
        <p:txBody>
          <a:bodyPr>
            <a:spAutoFit/>
          </a:bodyPr>
          <a:lstStyle/>
          <a:p>
            <a:r>
              <a:rPr lang="en-GB" sz="1000">
                <a:latin typeface="Arial Unicode MS" pitchFamily="34" charset="-128"/>
              </a:rPr>
              <a:t>LIBRARY </a:t>
            </a:r>
          </a:p>
          <a:p>
            <a:r>
              <a:rPr lang="en-GB" sz="1000">
                <a:latin typeface="Arial Unicode MS" pitchFamily="34" charset="-128"/>
              </a:rPr>
              <a:t>MANUFACTURE </a:t>
            </a:r>
          </a:p>
          <a:p>
            <a:r>
              <a:rPr lang="en-GB" sz="1000">
                <a:latin typeface="Arial Unicode MS" pitchFamily="34" charset="-128"/>
              </a:rPr>
              <a:t>MASS PRODUCTION </a:t>
            </a:r>
          </a:p>
          <a:p>
            <a:r>
              <a:rPr lang="en-GB" sz="1000">
                <a:latin typeface="Arial Unicode MS" pitchFamily="34" charset="-128"/>
              </a:rPr>
              <a:t>ONE OFF PRODUCTION ORTHOGRAPHIC PROJECTION RAPID PROTOTYPING STEREOLITHOGRAPHY </a:t>
            </a:r>
          </a:p>
          <a:p>
            <a:r>
              <a:rPr lang="en-GB" sz="1000">
                <a:latin typeface="Arial Unicode MS" pitchFamily="34" charset="-128"/>
              </a:rPr>
              <a:t>TEMPLATE </a:t>
            </a:r>
          </a:p>
          <a:p>
            <a:r>
              <a:rPr lang="en-GB" sz="1000">
                <a:latin typeface="Arial Unicode MS" pitchFamily="34" charset="-128"/>
              </a:rPr>
              <a:t>THREE DIMENSIONAL </a:t>
            </a:r>
          </a:p>
          <a:p>
            <a:r>
              <a:rPr lang="en-GB" sz="1000">
                <a:latin typeface="Arial Unicode MS" pitchFamily="34" charset="-128"/>
              </a:rPr>
              <a:t>TWO DIMENSIONAL </a:t>
            </a:r>
          </a:p>
          <a:p>
            <a:r>
              <a:rPr lang="en-GB" sz="1000">
                <a:latin typeface="Arial Unicode MS" pitchFamily="34" charset="-128"/>
              </a:rPr>
              <a:t>WORKFORCE </a:t>
            </a:r>
            <a:endParaRPr lang="en-GB" sz="2400"/>
          </a:p>
          <a:p>
            <a:pPr>
              <a:spcBef>
                <a:spcPct val="50000"/>
              </a:spcBef>
            </a:pPr>
            <a:endParaRPr lang="en-GB"/>
          </a:p>
        </p:txBody>
      </p:sp>
    </p:spTree>
  </p:cSld>
  <p:clrMapOvr>
    <a:masterClrMapping/>
  </p:clrMapOvr>
  <p:transition advTm="1000">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ooter Placeholder 1"/>
          <p:cNvSpPr>
            <a:spLocks noGrp="1"/>
          </p:cNvSpPr>
          <p:nvPr>
            <p:ph type="ftr" sz="quarter" idx="10"/>
          </p:nvPr>
        </p:nvSpPr>
        <p:spPr/>
        <p:txBody>
          <a:bodyPr/>
          <a:lstStyle/>
          <a:p>
            <a:r>
              <a:rPr lang="en-GB"/>
              <a:t>© Learning and Teaching Scotland 2006</a:t>
            </a:r>
          </a:p>
        </p:txBody>
      </p:sp>
      <p:sp>
        <p:nvSpPr>
          <p:cNvPr id="52226" name="Rectangle 2"/>
          <p:cNvSpPr>
            <a:spLocks noChangeArrowheads="1"/>
          </p:cNvSpPr>
          <p:nvPr/>
        </p:nvSpPr>
        <p:spPr bwMode="auto">
          <a:xfrm>
            <a:off x="304800" y="381000"/>
            <a:ext cx="6096000" cy="3810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52227" name="Text Box 3"/>
          <p:cNvSpPr txBox="1">
            <a:spLocks noChangeArrowheads="1"/>
          </p:cNvSpPr>
          <p:nvPr/>
        </p:nvSpPr>
        <p:spPr bwMode="auto">
          <a:xfrm>
            <a:off x="685800" y="381000"/>
            <a:ext cx="5486400" cy="396875"/>
          </a:xfrm>
          <a:prstGeom prst="rect">
            <a:avLst/>
          </a:prstGeom>
          <a:noFill/>
          <a:ln w="9525">
            <a:noFill/>
            <a:miter lim="800000"/>
            <a:headEnd/>
            <a:tailEnd/>
          </a:ln>
          <a:effectLst/>
        </p:spPr>
        <p:txBody>
          <a:bodyPr>
            <a:spAutoFit/>
          </a:bodyPr>
          <a:lstStyle/>
          <a:p>
            <a:pPr algn="ctr">
              <a:spcBef>
                <a:spcPct val="50000"/>
              </a:spcBef>
            </a:pPr>
            <a:r>
              <a:rPr lang="en-GB" sz="2000" b="1"/>
              <a:t>5: Jigs</a:t>
            </a:r>
          </a:p>
        </p:txBody>
      </p:sp>
      <p:sp>
        <p:nvSpPr>
          <p:cNvPr id="52228" name="Rectangle 4"/>
          <p:cNvSpPr>
            <a:spLocks noChangeArrowheads="1"/>
          </p:cNvSpPr>
          <p:nvPr/>
        </p:nvSpPr>
        <p:spPr bwMode="auto">
          <a:xfrm>
            <a:off x="0" y="4556125"/>
            <a:ext cx="6858000" cy="0"/>
          </a:xfrm>
          <a:prstGeom prst="rect">
            <a:avLst/>
          </a:prstGeom>
          <a:noFill/>
          <a:ln w="9525">
            <a:noFill/>
            <a:miter lim="800000"/>
            <a:headEnd/>
            <a:tailEnd/>
          </a:ln>
          <a:effectLst/>
        </p:spPr>
        <p:txBody>
          <a:bodyPr>
            <a:spAutoFit/>
          </a:bodyPr>
          <a:lstStyle/>
          <a:p>
            <a:endParaRPr lang="en-GB"/>
          </a:p>
        </p:txBody>
      </p:sp>
      <p:sp>
        <p:nvSpPr>
          <p:cNvPr id="52229" name="Rectangle 5"/>
          <p:cNvSpPr>
            <a:spLocks noChangeArrowheads="1"/>
          </p:cNvSpPr>
          <p:nvPr/>
        </p:nvSpPr>
        <p:spPr bwMode="auto">
          <a:xfrm>
            <a:off x="684213" y="4556125"/>
            <a:ext cx="5487987" cy="0"/>
          </a:xfrm>
          <a:prstGeom prst="rect">
            <a:avLst/>
          </a:prstGeom>
          <a:noFill/>
          <a:ln w="9525">
            <a:noFill/>
            <a:miter lim="800000"/>
            <a:headEnd/>
            <a:tailEnd/>
          </a:ln>
          <a:effectLst/>
        </p:spPr>
        <p:txBody>
          <a:bodyPr>
            <a:spAutoFit/>
          </a:bodyPr>
          <a:lstStyle/>
          <a:p>
            <a:endParaRPr lang="en-GB"/>
          </a:p>
        </p:txBody>
      </p:sp>
      <p:sp>
        <p:nvSpPr>
          <p:cNvPr id="52230" name="Rectangle 6"/>
          <p:cNvSpPr>
            <a:spLocks noChangeArrowheads="1"/>
          </p:cNvSpPr>
          <p:nvPr/>
        </p:nvSpPr>
        <p:spPr bwMode="auto">
          <a:xfrm>
            <a:off x="387350" y="992188"/>
            <a:ext cx="6235700" cy="1944687"/>
          </a:xfrm>
          <a:prstGeom prst="rect">
            <a:avLst/>
          </a:prstGeom>
          <a:noFill/>
          <a:ln w="9525">
            <a:noFill/>
            <a:miter lim="800000"/>
            <a:headEnd/>
            <a:tailEnd/>
          </a:ln>
          <a:effectLst/>
        </p:spPr>
        <p:txBody>
          <a:bodyPr anchor="ctr"/>
          <a:lstStyle/>
          <a:p>
            <a:r>
              <a:rPr lang="en-GB" b="1"/>
              <a:t>Folding jigs</a:t>
            </a:r>
            <a:r>
              <a:rPr lang="en-GB"/>
              <a:t/>
            </a:r>
            <a:br>
              <a:rPr lang="en-GB"/>
            </a:br>
            <a:r>
              <a:rPr lang="en-GB"/>
              <a:t/>
            </a:r>
            <a:br>
              <a:rPr lang="en-GB"/>
            </a:br>
            <a:r>
              <a:rPr lang="en-GB"/>
              <a:t>The two mild-steel folding jigs below are used in conjunction with the strip heater. </a:t>
            </a:r>
            <a:br>
              <a:rPr lang="en-GB"/>
            </a:br>
            <a:r>
              <a:rPr lang="en-GB"/>
              <a:t>The acrylic is heated on the strip heater. Whilst in a malleable state the acrylic is placed into the jigs.  When the plastic is cooled, it will retain its new shape and the marking-out lines (in felt-tipped pens) can be cleaned off.</a:t>
            </a:r>
          </a:p>
        </p:txBody>
      </p:sp>
      <p:sp>
        <p:nvSpPr>
          <p:cNvPr id="52231" name="Rectangle 7"/>
          <p:cNvSpPr>
            <a:spLocks noChangeArrowheads="1"/>
          </p:cNvSpPr>
          <p:nvPr/>
        </p:nvSpPr>
        <p:spPr bwMode="auto">
          <a:xfrm>
            <a:off x="387350" y="992188"/>
            <a:ext cx="6235700" cy="1944687"/>
          </a:xfrm>
          <a:prstGeom prst="rect">
            <a:avLst/>
          </a:prstGeom>
          <a:noFill/>
          <a:ln w="7">
            <a:noFill/>
            <a:miter lim="800000"/>
            <a:headEnd/>
            <a:tailEnd/>
          </a:ln>
          <a:effectLst/>
        </p:spPr>
        <p:txBody>
          <a:bodyPr/>
          <a:lstStyle/>
          <a:p>
            <a:endParaRPr lang="en-GB"/>
          </a:p>
        </p:txBody>
      </p:sp>
      <p:sp>
        <p:nvSpPr>
          <p:cNvPr id="52233" name="Rectangle 9"/>
          <p:cNvSpPr>
            <a:spLocks noChangeArrowheads="1"/>
          </p:cNvSpPr>
          <p:nvPr/>
        </p:nvSpPr>
        <p:spPr bwMode="auto">
          <a:xfrm>
            <a:off x="381000" y="1524000"/>
            <a:ext cx="6248400" cy="806450"/>
          </a:xfrm>
          <a:prstGeom prst="rect">
            <a:avLst/>
          </a:prstGeom>
          <a:noFill/>
          <a:ln w="12700">
            <a:noFill/>
            <a:miter lim="800000"/>
            <a:headEnd/>
            <a:tailEnd/>
          </a:ln>
          <a:effectLst/>
        </p:spPr>
        <p:txBody>
          <a:bodyPr/>
          <a:lstStyle/>
          <a:p>
            <a:endParaRPr lang="en-GB"/>
          </a:p>
        </p:txBody>
      </p:sp>
      <p:sp>
        <p:nvSpPr>
          <p:cNvPr id="52235" name="Rectangle 11"/>
          <p:cNvSpPr>
            <a:spLocks noChangeArrowheads="1"/>
          </p:cNvSpPr>
          <p:nvPr/>
        </p:nvSpPr>
        <p:spPr bwMode="auto">
          <a:xfrm>
            <a:off x="0" y="1095375"/>
            <a:ext cx="6858000" cy="0"/>
          </a:xfrm>
          <a:prstGeom prst="rect">
            <a:avLst/>
          </a:prstGeom>
          <a:noFill/>
          <a:ln w="9525">
            <a:noFill/>
            <a:miter lim="800000"/>
            <a:headEnd/>
            <a:tailEnd/>
          </a:ln>
          <a:effectLst/>
        </p:spPr>
        <p:txBody>
          <a:bodyPr>
            <a:spAutoFit/>
          </a:bodyPr>
          <a:lstStyle/>
          <a:p>
            <a:endParaRPr lang="en-GB"/>
          </a:p>
        </p:txBody>
      </p:sp>
      <p:grpSp>
        <p:nvGrpSpPr>
          <p:cNvPr id="52251" name="Group 27"/>
          <p:cNvGrpSpPr>
            <a:grpSpLocks/>
          </p:cNvGrpSpPr>
          <p:nvPr/>
        </p:nvGrpSpPr>
        <p:grpSpPr bwMode="auto">
          <a:xfrm>
            <a:off x="3336925" y="1095375"/>
            <a:ext cx="184150" cy="4957763"/>
            <a:chOff x="-58" y="0"/>
            <a:chExt cx="116" cy="3123"/>
          </a:xfrm>
        </p:grpSpPr>
        <p:sp>
          <p:nvSpPr>
            <p:cNvPr id="52236" name="Rectangle 12"/>
            <p:cNvSpPr>
              <a:spLocks noChangeArrowheads="1"/>
            </p:cNvSpPr>
            <p:nvPr/>
          </p:nvSpPr>
          <p:spPr bwMode="auto">
            <a:xfrm>
              <a:off x="0" y="0"/>
              <a:ext cx="0" cy="0"/>
            </a:xfrm>
            <a:prstGeom prst="rect">
              <a:avLst/>
            </a:prstGeom>
            <a:noFill/>
            <a:ln w="9525">
              <a:noFill/>
              <a:miter lim="800000"/>
              <a:headEnd/>
              <a:tailEnd/>
            </a:ln>
            <a:effectLst/>
          </p:spPr>
          <p:txBody>
            <a:bodyPr>
              <a:spAutoFit/>
            </a:bodyPr>
            <a:lstStyle/>
            <a:p>
              <a:endParaRPr lang="en-GB"/>
            </a:p>
          </p:txBody>
        </p:sp>
        <p:sp>
          <p:nvSpPr>
            <p:cNvPr id="52243" name="Rectangle 19"/>
            <p:cNvSpPr>
              <a:spLocks noChangeArrowheads="1"/>
            </p:cNvSpPr>
            <p:nvPr/>
          </p:nvSpPr>
          <p:spPr bwMode="auto">
            <a:xfrm>
              <a:off x="-58" y="2346"/>
              <a:ext cx="116" cy="518"/>
            </a:xfrm>
            <a:prstGeom prst="rect">
              <a:avLst/>
            </a:prstGeom>
            <a:noFill/>
            <a:ln w="9525">
              <a:noFill/>
              <a:miter lim="800000"/>
              <a:headEnd/>
              <a:tailEnd/>
            </a:ln>
            <a:effectLst/>
          </p:spPr>
          <p:txBody>
            <a:bodyPr anchor="ctr">
              <a:spAutoFit/>
            </a:bodyPr>
            <a:lstStyle/>
            <a:p>
              <a:r>
                <a:rPr lang="en-GB" sz="2400" b="1" i="1"/>
                <a:t/>
              </a:r>
              <a:br>
                <a:rPr lang="en-GB" sz="2400" b="1" i="1"/>
              </a:br>
              <a:endParaRPr lang="en-GB" sz="2400"/>
            </a:p>
          </p:txBody>
        </p:sp>
        <p:sp>
          <p:nvSpPr>
            <p:cNvPr id="52244" name="Rectangle 20"/>
            <p:cNvSpPr>
              <a:spLocks noChangeArrowheads="1"/>
            </p:cNvSpPr>
            <p:nvPr/>
          </p:nvSpPr>
          <p:spPr bwMode="auto">
            <a:xfrm>
              <a:off x="0" y="3123"/>
              <a:ext cx="0" cy="0"/>
            </a:xfrm>
            <a:prstGeom prst="rect">
              <a:avLst/>
            </a:prstGeom>
            <a:noFill/>
            <a:ln w="9525">
              <a:noFill/>
              <a:miter lim="800000"/>
              <a:headEnd/>
              <a:tailEnd/>
            </a:ln>
            <a:effectLst/>
          </p:spPr>
          <p:txBody>
            <a:bodyPr>
              <a:spAutoFit/>
            </a:bodyPr>
            <a:lstStyle/>
            <a:p>
              <a:endParaRPr lang="en-GB"/>
            </a:p>
          </p:txBody>
        </p:sp>
      </p:grpSp>
      <p:pic>
        <p:nvPicPr>
          <p:cNvPr id="52238" name="Picture 14" descr="foldingjigs1"/>
          <p:cNvPicPr>
            <a:picLocks noChangeAspect="1" noChangeArrowheads="1"/>
          </p:cNvPicPr>
          <p:nvPr/>
        </p:nvPicPr>
        <p:blipFill>
          <a:blip r:embed="rId3" cstate="print"/>
          <a:srcRect/>
          <a:stretch>
            <a:fillRect/>
          </a:stretch>
        </p:blipFill>
        <p:spPr bwMode="auto">
          <a:xfrm>
            <a:off x="493713" y="3124200"/>
            <a:ext cx="1944687" cy="1697038"/>
          </a:xfrm>
          <a:prstGeom prst="rect">
            <a:avLst/>
          </a:prstGeom>
          <a:noFill/>
        </p:spPr>
      </p:pic>
      <p:pic>
        <p:nvPicPr>
          <p:cNvPr id="52246" name="Picture 22" descr="foldingjigs2"/>
          <p:cNvPicPr>
            <a:picLocks noChangeAspect="1" noChangeArrowheads="1"/>
          </p:cNvPicPr>
          <p:nvPr/>
        </p:nvPicPr>
        <p:blipFill>
          <a:blip r:embed="rId4" cstate="print"/>
          <a:srcRect/>
          <a:stretch>
            <a:fillRect/>
          </a:stretch>
        </p:blipFill>
        <p:spPr bwMode="auto">
          <a:xfrm>
            <a:off x="2743200" y="3432175"/>
            <a:ext cx="3709988" cy="1368425"/>
          </a:xfrm>
          <a:prstGeom prst="rect">
            <a:avLst/>
          </a:prstGeom>
          <a:noFill/>
        </p:spPr>
      </p:pic>
      <p:sp>
        <p:nvSpPr>
          <p:cNvPr id="52252" name="Rectangle 28"/>
          <p:cNvSpPr>
            <a:spLocks noChangeArrowheads="1"/>
          </p:cNvSpPr>
          <p:nvPr/>
        </p:nvSpPr>
        <p:spPr bwMode="auto">
          <a:xfrm>
            <a:off x="0" y="4572000"/>
            <a:ext cx="6858000" cy="0"/>
          </a:xfrm>
          <a:prstGeom prst="rect">
            <a:avLst/>
          </a:prstGeom>
          <a:noFill/>
          <a:ln w="9525">
            <a:noFill/>
            <a:miter lim="800000"/>
            <a:headEnd/>
            <a:tailEnd/>
          </a:ln>
          <a:effectLst/>
        </p:spPr>
        <p:txBody>
          <a:bodyPr>
            <a:spAutoFit/>
          </a:bodyPr>
          <a:lstStyle/>
          <a:p>
            <a:endParaRPr lang="en-GB"/>
          </a:p>
        </p:txBody>
      </p:sp>
      <p:sp>
        <p:nvSpPr>
          <p:cNvPr id="52253" name="Rectangle 29"/>
          <p:cNvSpPr>
            <a:spLocks noChangeArrowheads="1"/>
          </p:cNvSpPr>
          <p:nvPr/>
        </p:nvSpPr>
        <p:spPr bwMode="auto">
          <a:xfrm>
            <a:off x="684213" y="4572000"/>
            <a:ext cx="5487987" cy="0"/>
          </a:xfrm>
          <a:prstGeom prst="rect">
            <a:avLst/>
          </a:prstGeom>
          <a:noFill/>
          <a:ln w="9525">
            <a:noFill/>
            <a:miter lim="800000"/>
            <a:headEnd/>
            <a:tailEnd/>
          </a:ln>
          <a:effectLst/>
        </p:spPr>
        <p:txBody>
          <a:bodyPr>
            <a:spAutoFit/>
          </a:bodyPr>
          <a:lstStyle/>
          <a:p>
            <a:endParaRPr lang="en-GB"/>
          </a:p>
        </p:txBody>
      </p:sp>
      <p:sp>
        <p:nvSpPr>
          <p:cNvPr id="52254" name="Rectangle 30"/>
          <p:cNvSpPr>
            <a:spLocks noChangeArrowheads="1"/>
          </p:cNvSpPr>
          <p:nvPr/>
        </p:nvSpPr>
        <p:spPr bwMode="auto">
          <a:xfrm>
            <a:off x="404813" y="5240338"/>
            <a:ext cx="6142037" cy="1077912"/>
          </a:xfrm>
          <a:prstGeom prst="rect">
            <a:avLst/>
          </a:prstGeom>
          <a:noFill/>
          <a:ln w="9525">
            <a:noFill/>
            <a:miter lim="800000"/>
            <a:headEnd/>
            <a:tailEnd/>
          </a:ln>
          <a:effectLst/>
        </p:spPr>
        <p:txBody>
          <a:bodyPr anchor="ctr"/>
          <a:lstStyle/>
          <a:p>
            <a:r>
              <a:rPr lang="en-GB" b="1"/>
              <a:t>Cutting jigs</a:t>
            </a:r>
            <a:r>
              <a:rPr lang="en-GB"/>
              <a:t/>
            </a:r>
            <a:br>
              <a:rPr lang="en-GB"/>
            </a:br>
            <a:r>
              <a:rPr lang="en-GB"/>
              <a:t/>
            </a:r>
            <a:br>
              <a:rPr lang="en-GB"/>
            </a:br>
            <a:r>
              <a:rPr lang="en-GB"/>
              <a:t>The image below is of a </a:t>
            </a:r>
            <a:r>
              <a:rPr lang="en-GB" b="1"/>
              <a:t>mitre box</a:t>
            </a:r>
            <a:r>
              <a:rPr lang="en-GB"/>
              <a:t>. This jig allows the user to cut angles of 90 and 45 degrees in wood. This common jig may be bought from most tool shops. The 45-degree cuts are called mitre cuts. </a:t>
            </a:r>
          </a:p>
        </p:txBody>
      </p:sp>
      <p:sp>
        <p:nvSpPr>
          <p:cNvPr id="52255" name="Rectangle 31"/>
          <p:cNvSpPr>
            <a:spLocks noChangeArrowheads="1"/>
          </p:cNvSpPr>
          <p:nvPr/>
        </p:nvSpPr>
        <p:spPr bwMode="auto">
          <a:xfrm>
            <a:off x="457200" y="5556250"/>
            <a:ext cx="6089650" cy="762000"/>
          </a:xfrm>
          <a:prstGeom prst="rect">
            <a:avLst/>
          </a:prstGeom>
          <a:noFill/>
          <a:ln w="7">
            <a:noFill/>
            <a:miter lim="800000"/>
            <a:headEnd/>
            <a:tailEnd/>
          </a:ln>
          <a:effectLst/>
        </p:spPr>
        <p:txBody>
          <a:bodyPr/>
          <a:lstStyle/>
          <a:p>
            <a:endParaRPr lang="en-GB"/>
          </a:p>
        </p:txBody>
      </p:sp>
      <p:sp>
        <p:nvSpPr>
          <p:cNvPr id="52257" name="Rectangle 33"/>
          <p:cNvSpPr>
            <a:spLocks noChangeArrowheads="1"/>
          </p:cNvSpPr>
          <p:nvPr/>
        </p:nvSpPr>
        <p:spPr bwMode="auto">
          <a:xfrm>
            <a:off x="450850" y="5549900"/>
            <a:ext cx="6102350" cy="774700"/>
          </a:xfrm>
          <a:prstGeom prst="rect">
            <a:avLst/>
          </a:prstGeom>
          <a:noFill/>
          <a:ln w="12700">
            <a:noFill/>
            <a:miter lim="800000"/>
            <a:headEnd/>
            <a:tailEnd/>
          </a:ln>
          <a:effectLst/>
        </p:spPr>
        <p:txBody>
          <a:bodyPr/>
          <a:lstStyle/>
          <a:p>
            <a:endParaRPr lang="en-GB"/>
          </a:p>
        </p:txBody>
      </p:sp>
      <p:sp>
        <p:nvSpPr>
          <p:cNvPr id="52259" name="Rectangle 35"/>
          <p:cNvSpPr>
            <a:spLocks noChangeArrowheads="1"/>
          </p:cNvSpPr>
          <p:nvPr/>
        </p:nvSpPr>
        <p:spPr bwMode="auto">
          <a:xfrm>
            <a:off x="0" y="4572000"/>
            <a:ext cx="6858000" cy="0"/>
          </a:xfrm>
          <a:prstGeom prst="rect">
            <a:avLst/>
          </a:prstGeom>
          <a:noFill/>
          <a:ln w="9525">
            <a:noFill/>
            <a:miter lim="800000"/>
            <a:headEnd/>
            <a:tailEnd/>
          </a:ln>
          <a:effectLst/>
        </p:spPr>
        <p:txBody>
          <a:bodyPr>
            <a:spAutoFit/>
          </a:bodyPr>
          <a:lstStyle/>
          <a:p>
            <a:endParaRPr lang="en-GB"/>
          </a:p>
        </p:txBody>
      </p:sp>
      <p:sp>
        <p:nvSpPr>
          <p:cNvPr id="52260" name="Rectangle 36"/>
          <p:cNvSpPr>
            <a:spLocks noChangeArrowheads="1"/>
          </p:cNvSpPr>
          <p:nvPr/>
        </p:nvSpPr>
        <p:spPr bwMode="auto">
          <a:xfrm>
            <a:off x="684213" y="4572000"/>
            <a:ext cx="5487987" cy="0"/>
          </a:xfrm>
          <a:prstGeom prst="rect">
            <a:avLst/>
          </a:prstGeom>
          <a:noFill/>
          <a:ln w="9525">
            <a:noFill/>
            <a:miter lim="800000"/>
            <a:headEnd/>
            <a:tailEnd/>
          </a:ln>
          <a:effectLst/>
        </p:spPr>
        <p:txBody>
          <a:bodyPr>
            <a:spAutoFit/>
          </a:bodyPr>
          <a:lstStyle/>
          <a:p>
            <a:endParaRPr lang="en-GB"/>
          </a:p>
        </p:txBody>
      </p:sp>
      <p:sp>
        <p:nvSpPr>
          <p:cNvPr id="52266" name="Rectangle 42"/>
          <p:cNvSpPr>
            <a:spLocks noChangeArrowheads="1"/>
          </p:cNvSpPr>
          <p:nvPr/>
        </p:nvSpPr>
        <p:spPr bwMode="auto">
          <a:xfrm>
            <a:off x="0" y="3384550"/>
            <a:ext cx="6858000" cy="0"/>
          </a:xfrm>
          <a:prstGeom prst="rect">
            <a:avLst/>
          </a:prstGeom>
          <a:noFill/>
          <a:ln w="9525">
            <a:noFill/>
            <a:miter lim="800000"/>
            <a:headEnd/>
            <a:tailEnd/>
          </a:ln>
          <a:effectLst/>
        </p:spPr>
        <p:txBody>
          <a:bodyPr>
            <a:spAutoFit/>
          </a:bodyPr>
          <a:lstStyle/>
          <a:p>
            <a:endParaRPr lang="en-GB"/>
          </a:p>
        </p:txBody>
      </p:sp>
      <p:sp>
        <p:nvSpPr>
          <p:cNvPr id="52267" name="Rectangle 43"/>
          <p:cNvSpPr>
            <a:spLocks noChangeArrowheads="1"/>
          </p:cNvSpPr>
          <p:nvPr/>
        </p:nvSpPr>
        <p:spPr bwMode="auto">
          <a:xfrm>
            <a:off x="684213" y="3384550"/>
            <a:ext cx="5487987" cy="0"/>
          </a:xfrm>
          <a:prstGeom prst="rect">
            <a:avLst/>
          </a:prstGeom>
          <a:noFill/>
          <a:ln w="9525">
            <a:noFill/>
            <a:miter lim="800000"/>
            <a:headEnd/>
            <a:tailEnd/>
          </a:ln>
          <a:effectLst/>
        </p:spPr>
        <p:txBody>
          <a:bodyPr>
            <a:spAutoFit/>
          </a:bodyPr>
          <a:lstStyle/>
          <a:p>
            <a:endParaRPr lang="en-GB"/>
          </a:p>
        </p:txBody>
      </p:sp>
      <p:pic>
        <p:nvPicPr>
          <p:cNvPr id="52269" name="Picture 45" descr="mitrebox"/>
          <p:cNvPicPr>
            <a:picLocks noChangeAspect="1" noChangeArrowheads="1"/>
          </p:cNvPicPr>
          <p:nvPr/>
        </p:nvPicPr>
        <p:blipFill>
          <a:blip r:embed="rId5" cstate="print"/>
          <a:srcRect/>
          <a:stretch>
            <a:fillRect/>
          </a:stretch>
        </p:blipFill>
        <p:spPr bwMode="auto">
          <a:xfrm>
            <a:off x="1668463" y="6858000"/>
            <a:ext cx="3589337" cy="2170113"/>
          </a:xfrm>
          <a:prstGeom prst="rect">
            <a:avLst/>
          </a:prstGeom>
          <a:noFill/>
        </p:spPr>
      </p:pic>
    </p:spTree>
  </p:cSld>
  <p:clrMapOvr>
    <a:masterClrMapping/>
  </p:clrMapOvr>
  <p:transition advTm="1000">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
          <p:cNvSpPr>
            <a:spLocks noGrp="1"/>
          </p:cNvSpPr>
          <p:nvPr>
            <p:ph type="ftr" sz="quarter" idx="10"/>
          </p:nvPr>
        </p:nvSpPr>
        <p:spPr/>
        <p:txBody>
          <a:bodyPr/>
          <a:lstStyle/>
          <a:p>
            <a:r>
              <a:rPr lang="en-GB"/>
              <a:t>© Learning and Teaching Scotland 2006</a:t>
            </a:r>
          </a:p>
        </p:txBody>
      </p:sp>
      <p:sp>
        <p:nvSpPr>
          <p:cNvPr id="54274" name="Rectangle 2"/>
          <p:cNvSpPr>
            <a:spLocks noChangeArrowheads="1"/>
          </p:cNvSpPr>
          <p:nvPr/>
        </p:nvSpPr>
        <p:spPr bwMode="auto">
          <a:xfrm>
            <a:off x="304800" y="381000"/>
            <a:ext cx="6096000" cy="3810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54275" name="Text Box 3"/>
          <p:cNvSpPr txBox="1">
            <a:spLocks noChangeArrowheads="1"/>
          </p:cNvSpPr>
          <p:nvPr/>
        </p:nvSpPr>
        <p:spPr bwMode="auto">
          <a:xfrm>
            <a:off x="685800" y="381000"/>
            <a:ext cx="5486400" cy="396875"/>
          </a:xfrm>
          <a:prstGeom prst="rect">
            <a:avLst/>
          </a:prstGeom>
          <a:noFill/>
          <a:ln w="9525">
            <a:noFill/>
            <a:miter lim="800000"/>
            <a:headEnd/>
            <a:tailEnd/>
          </a:ln>
          <a:effectLst/>
        </p:spPr>
        <p:txBody>
          <a:bodyPr>
            <a:spAutoFit/>
          </a:bodyPr>
          <a:lstStyle/>
          <a:p>
            <a:pPr algn="ctr">
              <a:spcBef>
                <a:spcPct val="50000"/>
              </a:spcBef>
            </a:pPr>
            <a:r>
              <a:rPr lang="en-GB" sz="2000" b="1"/>
              <a:t>5: Jigs</a:t>
            </a:r>
          </a:p>
        </p:txBody>
      </p:sp>
      <p:sp>
        <p:nvSpPr>
          <p:cNvPr id="54276" name="Text Box 4"/>
          <p:cNvSpPr txBox="1">
            <a:spLocks noChangeArrowheads="1"/>
          </p:cNvSpPr>
          <p:nvPr/>
        </p:nvSpPr>
        <p:spPr bwMode="auto">
          <a:xfrm>
            <a:off x="304800" y="990600"/>
            <a:ext cx="6096000" cy="1793875"/>
          </a:xfrm>
          <a:prstGeom prst="rect">
            <a:avLst/>
          </a:prstGeom>
          <a:noFill/>
          <a:ln w="9525">
            <a:noFill/>
            <a:miter lim="800000"/>
            <a:headEnd/>
            <a:tailEnd/>
          </a:ln>
          <a:effectLst/>
        </p:spPr>
        <p:txBody>
          <a:bodyPr>
            <a:spAutoFit/>
          </a:bodyPr>
          <a:lstStyle/>
          <a:p>
            <a:pPr>
              <a:spcBef>
                <a:spcPct val="50000"/>
              </a:spcBef>
            </a:pPr>
            <a:r>
              <a:rPr lang="en-GB" b="1"/>
              <a:t>Ready-made jigs</a:t>
            </a:r>
          </a:p>
          <a:p>
            <a:pPr algn="just">
              <a:spcBef>
                <a:spcPct val="50000"/>
              </a:spcBef>
            </a:pPr>
            <a:r>
              <a:rPr lang="en-GB"/>
              <a:t>There are also lots of other ready-made jigs available to use. They could be as simple as the fence on the band saw which you would set a specific distance from the saw blade to guarantee the same size of cut every time. </a:t>
            </a:r>
          </a:p>
          <a:p>
            <a:pPr algn="just">
              <a:spcBef>
                <a:spcPct val="50000"/>
              </a:spcBef>
            </a:pPr>
            <a:r>
              <a:rPr lang="en-GB"/>
              <a:t>Below is an example of a router jig. This is a ‘dovetail’ jig for a router; it helps to produce accurate dovetail joints in wood and man-made board, a job that would take a very long time and a lot of skill to do by hand.</a:t>
            </a:r>
          </a:p>
        </p:txBody>
      </p:sp>
      <p:pic>
        <p:nvPicPr>
          <p:cNvPr id="54278" name="Picture 6" descr="Dovetail box"/>
          <p:cNvPicPr>
            <a:picLocks noChangeAspect="1" noChangeArrowheads="1"/>
          </p:cNvPicPr>
          <p:nvPr/>
        </p:nvPicPr>
        <p:blipFill>
          <a:blip r:embed="rId3" cstate="print"/>
          <a:srcRect/>
          <a:stretch>
            <a:fillRect/>
          </a:stretch>
        </p:blipFill>
        <p:spPr bwMode="auto">
          <a:xfrm>
            <a:off x="2362200" y="7089775"/>
            <a:ext cx="2209800" cy="1749425"/>
          </a:xfrm>
          <a:prstGeom prst="rect">
            <a:avLst/>
          </a:prstGeom>
          <a:noFill/>
        </p:spPr>
      </p:pic>
      <p:pic>
        <p:nvPicPr>
          <p:cNvPr id="54279" name="Picture 7" descr="Dovetail cutter"/>
          <p:cNvPicPr>
            <a:picLocks noChangeAspect="1" noChangeArrowheads="1"/>
          </p:cNvPicPr>
          <p:nvPr/>
        </p:nvPicPr>
        <p:blipFill>
          <a:blip r:embed="rId4" cstate="print"/>
          <a:srcRect/>
          <a:stretch>
            <a:fillRect/>
          </a:stretch>
        </p:blipFill>
        <p:spPr bwMode="auto">
          <a:xfrm flipH="1">
            <a:off x="5572125" y="3352800"/>
            <a:ext cx="752475" cy="1447800"/>
          </a:xfrm>
          <a:prstGeom prst="rect">
            <a:avLst/>
          </a:prstGeom>
          <a:noFill/>
        </p:spPr>
      </p:pic>
      <p:pic>
        <p:nvPicPr>
          <p:cNvPr id="54280" name="Picture 8" descr="Dovetail with MDF"/>
          <p:cNvPicPr>
            <a:picLocks noChangeAspect="1" noChangeArrowheads="1"/>
          </p:cNvPicPr>
          <p:nvPr/>
        </p:nvPicPr>
        <p:blipFill>
          <a:blip r:embed="rId5" cstate="print"/>
          <a:srcRect/>
          <a:stretch>
            <a:fillRect/>
          </a:stretch>
        </p:blipFill>
        <p:spPr bwMode="auto">
          <a:xfrm>
            <a:off x="457200" y="3200400"/>
            <a:ext cx="2057400" cy="1860550"/>
          </a:xfrm>
          <a:prstGeom prst="rect">
            <a:avLst/>
          </a:prstGeom>
          <a:noFill/>
        </p:spPr>
      </p:pic>
      <p:pic>
        <p:nvPicPr>
          <p:cNvPr id="54281" name="Picture 9" descr="Router"/>
          <p:cNvPicPr>
            <a:picLocks noChangeAspect="1" noChangeArrowheads="1"/>
          </p:cNvPicPr>
          <p:nvPr/>
        </p:nvPicPr>
        <p:blipFill>
          <a:blip r:embed="rId6" cstate="print"/>
          <a:srcRect/>
          <a:stretch>
            <a:fillRect/>
          </a:stretch>
        </p:blipFill>
        <p:spPr bwMode="auto">
          <a:xfrm>
            <a:off x="2743200" y="3200400"/>
            <a:ext cx="2286000" cy="1825625"/>
          </a:xfrm>
          <a:prstGeom prst="rect">
            <a:avLst/>
          </a:prstGeom>
          <a:noFill/>
        </p:spPr>
      </p:pic>
      <p:sp>
        <p:nvSpPr>
          <p:cNvPr id="54282" name="Text Box 10"/>
          <p:cNvSpPr txBox="1">
            <a:spLocks noChangeArrowheads="1"/>
          </p:cNvSpPr>
          <p:nvPr/>
        </p:nvSpPr>
        <p:spPr bwMode="auto">
          <a:xfrm>
            <a:off x="914400" y="5105400"/>
            <a:ext cx="1447800" cy="304800"/>
          </a:xfrm>
          <a:prstGeom prst="rect">
            <a:avLst/>
          </a:prstGeom>
          <a:noFill/>
          <a:ln w="9525">
            <a:noFill/>
            <a:miter lim="800000"/>
            <a:headEnd/>
            <a:tailEnd/>
          </a:ln>
          <a:effectLst/>
        </p:spPr>
        <p:txBody>
          <a:bodyPr>
            <a:spAutoFit/>
          </a:bodyPr>
          <a:lstStyle/>
          <a:p>
            <a:pPr>
              <a:spcBef>
                <a:spcPct val="50000"/>
              </a:spcBef>
            </a:pPr>
            <a:r>
              <a:rPr lang="en-GB" b="1"/>
              <a:t>Dovetail jig</a:t>
            </a:r>
          </a:p>
        </p:txBody>
      </p:sp>
      <p:sp>
        <p:nvSpPr>
          <p:cNvPr id="54283" name="Text Box 11"/>
          <p:cNvSpPr txBox="1">
            <a:spLocks noChangeArrowheads="1"/>
          </p:cNvSpPr>
          <p:nvPr/>
        </p:nvSpPr>
        <p:spPr bwMode="auto">
          <a:xfrm>
            <a:off x="3505200" y="5105400"/>
            <a:ext cx="838200" cy="304800"/>
          </a:xfrm>
          <a:prstGeom prst="rect">
            <a:avLst/>
          </a:prstGeom>
          <a:noFill/>
          <a:ln w="9525">
            <a:noFill/>
            <a:miter lim="800000"/>
            <a:headEnd/>
            <a:tailEnd/>
          </a:ln>
          <a:effectLst/>
        </p:spPr>
        <p:txBody>
          <a:bodyPr>
            <a:spAutoFit/>
          </a:bodyPr>
          <a:lstStyle/>
          <a:p>
            <a:pPr>
              <a:spcBef>
                <a:spcPct val="50000"/>
              </a:spcBef>
            </a:pPr>
            <a:r>
              <a:rPr lang="en-GB" b="1"/>
              <a:t>Router</a:t>
            </a:r>
          </a:p>
        </p:txBody>
      </p:sp>
      <p:sp>
        <p:nvSpPr>
          <p:cNvPr id="54284" name="Text Box 12"/>
          <p:cNvSpPr txBox="1">
            <a:spLocks noChangeArrowheads="1"/>
          </p:cNvSpPr>
          <p:nvPr/>
        </p:nvSpPr>
        <p:spPr bwMode="auto">
          <a:xfrm>
            <a:off x="5257800" y="5105400"/>
            <a:ext cx="1447800" cy="304800"/>
          </a:xfrm>
          <a:prstGeom prst="rect">
            <a:avLst/>
          </a:prstGeom>
          <a:noFill/>
          <a:ln w="9525">
            <a:noFill/>
            <a:miter lim="800000"/>
            <a:headEnd/>
            <a:tailEnd/>
          </a:ln>
          <a:effectLst/>
        </p:spPr>
        <p:txBody>
          <a:bodyPr>
            <a:spAutoFit/>
          </a:bodyPr>
          <a:lstStyle/>
          <a:p>
            <a:pPr>
              <a:spcBef>
                <a:spcPct val="50000"/>
              </a:spcBef>
            </a:pPr>
            <a:r>
              <a:rPr lang="en-GB" b="1"/>
              <a:t>Dovetail cutter</a:t>
            </a:r>
          </a:p>
        </p:txBody>
      </p:sp>
      <p:sp>
        <p:nvSpPr>
          <p:cNvPr id="54285" name="Text Box 13"/>
          <p:cNvSpPr txBox="1">
            <a:spLocks noChangeArrowheads="1"/>
          </p:cNvSpPr>
          <p:nvPr/>
        </p:nvSpPr>
        <p:spPr bwMode="auto">
          <a:xfrm>
            <a:off x="304800" y="5762625"/>
            <a:ext cx="6172200" cy="942975"/>
          </a:xfrm>
          <a:prstGeom prst="rect">
            <a:avLst/>
          </a:prstGeom>
          <a:noFill/>
          <a:ln w="9525">
            <a:noFill/>
            <a:miter lim="800000"/>
            <a:headEnd/>
            <a:tailEnd/>
          </a:ln>
          <a:effectLst/>
        </p:spPr>
        <p:txBody>
          <a:bodyPr>
            <a:spAutoFit/>
          </a:bodyPr>
          <a:lstStyle/>
          <a:p>
            <a:pPr algn="just">
              <a:spcBef>
                <a:spcPct val="50000"/>
              </a:spcBef>
            </a:pPr>
            <a:r>
              <a:rPr lang="en-GB"/>
              <a:t>The material is held vertically and horizontally in the jig and the pieces are offset by the thickness of the material. The router is fitted with a collar and a dovetail cutter and is simply guided through the comb-like fence of the jig. The box below shows the finished dovetail joint.</a:t>
            </a:r>
          </a:p>
        </p:txBody>
      </p:sp>
    </p:spTree>
  </p:cSld>
  <p:clrMapOvr>
    <a:masterClrMapping/>
  </p:clrMapOvr>
  <p:transition advTm="1000">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a:spLocks noGrp="1"/>
          </p:cNvSpPr>
          <p:nvPr>
            <p:ph type="ftr" sz="quarter" idx="10"/>
          </p:nvPr>
        </p:nvSpPr>
        <p:spPr/>
        <p:txBody>
          <a:bodyPr/>
          <a:lstStyle/>
          <a:p>
            <a:r>
              <a:rPr lang="en-GB"/>
              <a:t>© Learning and Teaching Scotland 2006</a:t>
            </a:r>
          </a:p>
        </p:txBody>
      </p:sp>
      <p:sp>
        <p:nvSpPr>
          <p:cNvPr id="55298" name="Rectangle 2"/>
          <p:cNvSpPr>
            <a:spLocks noChangeArrowheads="1"/>
          </p:cNvSpPr>
          <p:nvPr/>
        </p:nvSpPr>
        <p:spPr bwMode="auto">
          <a:xfrm>
            <a:off x="304800" y="381000"/>
            <a:ext cx="6096000" cy="3810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55299" name="Text Box 3"/>
          <p:cNvSpPr txBox="1">
            <a:spLocks noChangeArrowheads="1"/>
          </p:cNvSpPr>
          <p:nvPr/>
        </p:nvSpPr>
        <p:spPr bwMode="auto">
          <a:xfrm>
            <a:off x="685800" y="381000"/>
            <a:ext cx="5486400" cy="396875"/>
          </a:xfrm>
          <a:prstGeom prst="rect">
            <a:avLst/>
          </a:prstGeom>
          <a:noFill/>
          <a:ln w="9525">
            <a:noFill/>
            <a:miter lim="800000"/>
            <a:headEnd/>
            <a:tailEnd/>
          </a:ln>
          <a:effectLst/>
        </p:spPr>
        <p:txBody>
          <a:bodyPr>
            <a:spAutoFit/>
          </a:bodyPr>
          <a:lstStyle/>
          <a:p>
            <a:pPr algn="ctr">
              <a:spcBef>
                <a:spcPct val="50000"/>
              </a:spcBef>
            </a:pPr>
            <a:r>
              <a:rPr lang="en-GB" sz="2000" b="1"/>
              <a:t>5: Jigs, Formers and Templates</a:t>
            </a:r>
          </a:p>
        </p:txBody>
      </p:sp>
      <p:sp>
        <p:nvSpPr>
          <p:cNvPr id="55300" name="Text Box 4"/>
          <p:cNvSpPr txBox="1">
            <a:spLocks noChangeArrowheads="1"/>
          </p:cNvSpPr>
          <p:nvPr/>
        </p:nvSpPr>
        <p:spPr bwMode="auto">
          <a:xfrm>
            <a:off x="304800" y="990600"/>
            <a:ext cx="6096000" cy="517525"/>
          </a:xfrm>
          <a:prstGeom prst="rect">
            <a:avLst/>
          </a:prstGeom>
          <a:noFill/>
          <a:ln w="9525">
            <a:noFill/>
            <a:miter lim="800000"/>
            <a:headEnd/>
            <a:tailEnd/>
          </a:ln>
          <a:effectLst/>
        </p:spPr>
        <p:txBody>
          <a:bodyPr>
            <a:spAutoFit/>
          </a:bodyPr>
          <a:lstStyle/>
          <a:p>
            <a:pPr algn="just">
              <a:spcBef>
                <a:spcPct val="50000"/>
              </a:spcBef>
            </a:pPr>
            <a:r>
              <a:rPr lang="en-GB" b="1" i="1"/>
              <a:t>Use this page to draw as many other examples of jigs, formers and templates as you can find in the workshop.  Add your own too.</a:t>
            </a:r>
          </a:p>
        </p:txBody>
      </p:sp>
    </p:spTree>
  </p:cSld>
  <p:clrMapOvr>
    <a:masterClrMapping/>
  </p:clrMapOvr>
  <p:transition advTm="1000">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1"/>
          <p:cNvSpPr>
            <a:spLocks noGrp="1"/>
          </p:cNvSpPr>
          <p:nvPr>
            <p:ph type="ftr" sz="quarter" idx="10"/>
          </p:nvPr>
        </p:nvSpPr>
        <p:spPr/>
        <p:txBody>
          <a:bodyPr/>
          <a:lstStyle/>
          <a:p>
            <a:r>
              <a:rPr lang="en-GB"/>
              <a:t>© Learning and Teaching Scotland 2006</a:t>
            </a:r>
          </a:p>
        </p:txBody>
      </p:sp>
      <p:sp>
        <p:nvSpPr>
          <p:cNvPr id="37890" name="Rectangle 2"/>
          <p:cNvSpPr>
            <a:spLocks noChangeArrowheads="1"/>
          </p:cNvSpPr>
          <p:nvPr/>
        </p:nvSpPr>
        <p:spPr bwMode="auto">
          <a:xfrm>
            <a:off x="304800" y="381000"/>
            <a:ext cx="6096000" cy="3810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37899" name="Rectangle 11"/>
          <p:cNvSpPr>
            <a:spLocks noChangeArrowheads="1"/>
          </p:cNvSpPr>
          <p:nvPr/>
        </p:nvSpPr>
        <p:spPr bwMode="auto">
          <a:xfrm>
            <a:off x="690563" y="3038475"/>
            <a:ext cx="6858000" cy="0"/>
          </a:xfrm>
          <a:prstGeom prst="rect">
            <a:avLst/>
          </a:prstGeom>
          <a:noFill/>
          <a:ln w="9525">
            <a:noFill/>
            <a:miter lim="800000"/>
            <a:headEnd/>
            <a:tailEnd/>
          </a:ln>
          <a:effectLst/>
        </p:spPr>
        <p:txBody>
          <a:bodyPr>
            <a:spAutoFit/>
          </a:bodyPr>
          <a:lstStyle/>
          <a:p>
            <a:endParaRPr lang="en-GB"/>
          </a:p>
        </p:txBody>
      </p:sp>
      <p:sp>
        <p:nvSpPr>
          <p:cNvPr id="37915" name="Text Box 27"/>
          <p:cNvSpPr txBox="1">
            <a:spLocks noChangeArrowheads="1"/>
          </p:cNvSpPr>
          <p:nvPr/>
        </p:nvSpPr>
        <p:spPr bwMode="auto">
          <a:xfrm>
            <a:off x="685800" y="381000"/>
            <a:ext cx="5486400" cy="396875"/>
          </a:xfrm>
          <a:prstGeom prst="rect">
            <a:avLst/>
          </a:prstGeom>
          <a:noFill/>
          <a:ln w="9525">
            <a:noFill/>
            <a:miter lim="800000"/>
            <a:headEnd/>
            <a:tailEnd/>
          </a:ln>
          <a:effectLst/>
        </p:spPr>
        <p:txBody>
          <a:bodyPr>
            <a:spAutoFit/>
          </a:bodyPr>
          <a:lstStyle/>
          <a:p>
            <a:pPr algn="ctr">
              <a:spcBef>
                <a:spcPct val="50000"/>
              </a:spcBef>
            </a:pPr>
            <a:r>
              <a:rPr lang="en-GB" sz="2000" b="1"/>
              <a:t>6: Mass Production</a:t>
            </a:r>
          </a:p>
        </p:txBody>
      </p:sp>
      <p:sp>
        <p:nvSpPr>
          <p:cNvPr id="37916" name="Text Box 28"/>
          <p:cNvSpPr txBox="1">
            <a:spLocks noChangeArrowheads="1"/>
          </p:cNvSpPr>
          <p:nvPr/>
        </p:nvSpPr>
        <p:spPr bwMode="auto">
          <a:xfrm>
            <a:off x="381000" y="1219200"/>
            <a:ext cx="6248400" cy="1581150"/>
          </a:xfrm>
          <a:prstGeom prst="rect">
            <a:avLst/>
          </a:prstGeom>
          <a:noFill/>
          <a:ln w="12700" cap="sq">
            <a:noFill/>
            <a:miter lim="800000"/>
            <a:headEnd type="none" w="sm" len="sm"/>
            <a:tailEnd type="none" w="sm" len="sm"/>
          </a:ln>
          <a:effectLst/>
        </p:spPr>
        <p:txBody>
          <a:bodyPr>
            <a:spAutoFit/>
          </a:bodyPr>
          <a:lstStyle/>
          <a:p>
            <a:pPr algn="just">
              <a:spcBef>
                <a:spcPct val="50000"/>
              </a:spcBef>
            </a:pPr>
            <a:r>
              <a:rPr lang="en-GB"/>
              <a:t>This is high …………….. production of products including personal computers, cars and televisions, and standardised sub-assemblies of these products like transformers and cathode-ray tubes. As with ‘flow production’ (continuous production), mass production requires specialised equipment but in this case a large ………….. workforce particularly in assembly areas. Mass-production processes are often broken down into small simple and easy-to-learn operations in order to provide the flexibility to move around an unskilled workforce.</a:t>
            </a:r>
            <a:endParaRPr lang="en-US"/>
          </a:p>
        </p:txBody>
      </p:sp>
      <p:pic>
        <p:nvPicPr>
          <p:cNvPr id="37917" name="Picture 29" descr="AudiTT"/>
          <p:cNvPicPr>
            <a:picLocks noChangeAspect="1" noChangeArrowheads="1"/>
          </p:cNvPicPr>
          <p:nvPr/>
        </p:nvPicPr>
        <p:blipFill>
          <a:blip r:embed="rId3" cstate="print"/>
          <a:srcRect/>
          <a:stretch>
            <a:fillRect/>
          </a:stretch>
        </p:blipFill>
        <p:spPr bwMode="auto">
          <a:xfrm>
            <a:off x="3048000" y="3222625"/>
            <a:ext cx="3352800" cy="2238375"/>
          </a:xfrm>
          <a:prstGeom prst="rect">
            <a:avLst/>
          </a:prstGeom>
          <a:noFill/>
        </p:spPr>
      </p:pic>
      <p:sp>
        <p:nvSpPr>
          <p:cNvPr id="37918" name="Text Box 30"/>
          <p:cNvSpPr txBox="1">
            <a:spLocks noChangeArrowheads="1"/>
          </p:cNvSpPr>
          <p:nvPr/>
        </p:nvSpPr>
        <p:spPr bwMode="auto">
          <a:xfrm>
            <a:off x="4038600" y="5584825"/>
            <a:ext cx="1676400" cy="304800"/>
          </a:xfrm>
          <a:prstGeom prst="rect">
            <a:avLst/>
          </a:prstGeom>
          <a:noFill/>
          <a:ln w="12700" cap="sq">
            <a:noFill/>
            <a:miter lim="800000"/>
            <a:headEnd type="none" w="sm" len="sm"/>
            <a:tailEnd type="none" w="sm" len="sm"/>
          </a:ln>
          <a:effectLst/>
        </p:spPr>
        <p:txBody>
          <a:bodyPr>
            <a:spAutoFit/>
          </a:bodyPr>
          <a:lstStyle/>
          <a:p>
            <a:pPr>
              <a:spcBef>
                <a:spcPct val="50000"/>
              </a:spcBef>
            </a:pPr>
            <a:r>
              <a:rPr lang="en-GB">
                <a:latin typeface="Comic Sans MS" pitchFamily="66" charset="0"/>
              </a:rPr>
              <a:t>Audi TT roadster</a:t>
            </a:r>
            <a:endParaRPr lang="en-US">
              <a:latin typeface="Comic Sans MS" pitchFamily="66" charset="0"/>
            </a:endParaRPr>
          </a:p>
        </p:txBody>
      </p:sp>
      <p:sp>
        <p:nvSpPr>
          <p:cNvPr id="37919" name="Text Box 31"/>
          <p:cNvSpPr txBox="1">
            <a:spLocks noChangeArrowheads="1"/>
          </p:cNvSpPr>
          <p:nvPr/>
        </p:nvSpPr>
        <p:spPr bwMode="auto">
          <a:xfrm>
            <a:off x="381000" y="3124200"/>
            <a:ext cx="2362200" cy="3176588"/>
          </a:xfrm>
          <a:prstGeom prst="rect">
            <a:avLst/>
          </a:prstGeom>
          <a:noFill/>
          <a:ln w="9525">
            <a:noFill/>
            <a:miter lim="800000"/>
            <a:headEnd/>
            <a:tailEnd/>
          </a:ln>
          <a:effectLst/>
        </p:spPr>
        <p:txBody>
          <a:bodyPr>
            <a:spAutoFit/>
          </a:bodyPr>
          <a:lstStyle/>
          <a:p>
            <a:pPr algn="just">
              <a:spcBef>
                <a:spcPct val="50000"/>
              </a:spcBef>
            </a:pPr>
            <a:r>
              <a:rPr lang="en-GB"/>
              <a:t>This car is an example of a product that is mass produced.  Use the spaces below to add some more examples:</a:t>
            </a:r>
          </a:p>
          <a:p>
            <a:pPr algn="just">
              <a:spcBef>
                <a:spcPct val="50000"/>
              </a:spcBef>
            </a:pPr>
            <a:endParaRPr lang="en-GB"/>
          </a:p>
          <a:p>
            <a:pPr algn="just">
              <a:spcBef>
                <a:spcPct val="50000"/>
              </a:spcBef>
            </a:pPr>
            <a:r>
              <a:rPr lang="en-GB"/>
              <a:t>1. ……………………………</a:t>
            </a:r>
          </a:p>
          <a:p>
            <a:pPr algn="just">
              <a:spcBef>
                <a:spcPct val="50000"/>
              </a:spcBef>
            </a:pPr>
            <a:r>
              <a:rPr lang="en-GB"/>
              <a:t>2. ……………………………</a:t>
            </a:r>
          </a:p>
          <a:p>
            <a:pPr algn="just">
              <a:spcBef>
                <a:spcPct val="50000"/>
              </a:spcBef>
            </a:pPr>
            <a:r>
              <a:rPr lang="en-GB"/>
              <a:t>3. ……………………………</a:t>
            </a:r>
          </a:p>
          <a:p>
            <a:pPr algn="just">
              <a:spcBef>
                <a:spcPct val="50000"/>
              </a:spcBef>
            </a:pPr>
            <a:r>
              <a:rPr lang="en-GB"/>
              <a:t>4. ……………………………</a:t>
            </a:r>
          </a:p>
          <a:p>
            <a:pPr algn="just">
              <a:spcBef>
                <a:spcPct val="50000"/>
              </a:spcBef>
            </a:pPr>
            <a:r>
              <a:rPr lang="en-GB"/>
              <a:t>5. ……………………………</a:t>
            </a:r>
          </a:p>
          <a:p>
            <a:pPr algn="just">
              <a:spcBef>
                <a:spcPct val="50000"/>
              </a:spcBef>
            </a:pPr>
            <a:endParaRPr lang="en-GB"/>
          </a:p>
        </p:txBody>
      </p:sp>
      <p:sp>
        <p:nvSpPr>
          <p:cNvPr id="37920" name="Text Box 32"/>
          <p:cNvSpPr txBox="1">
            <a:spLocks noChangeArrowheads="1"/>
          </p:cNvSpPr>
          <p:nvPr/>
        </p:nvSpPr>
        <p:spPr bwMode="auto">
          <a:xfrm>
            <a:off x="333375" y="6400800"/>
            <a:ext cx="6143625" cy="2963863"/>
          </a:xfrm>
          <a:prstGeom prst="rect">
            <a:avLst/>
          </a:prstGeom>
          <a:noFill/>
          <a:ln w="9525">
            <a:noFill/>
            <a:miter lim="800000"/>
            <a:headEnd/>
            <a:tailEnd/>
          </a:ln>
          <a:effectLst/>
        </p:spPr>
        <p:txBody>
          <a:bodyPr>
            <a:spAutoFit/>
          </a:bodyPr>
          <a:lstStyle/>
          <a:p>
            <a:pPr algn="just">
              <a:spcBef>
                <a:spcPct val="50000"/>
              </a:spcBef>
            </a:pPr>
            <a:r>
              <a:rPr lang="en-GB"/>
              <a:t>Injection moulding is a mass-production plastic-forming process. Using sketches to support your answers, list six other mass-production manufacturing techniques:</a:t>
            </a:r>
          </a:p>
          <a:p>
            <a:pPr algn="just">
              <a:lnSpc>
                <a:spcPct val="50000"/>
              </a:lnSpc>
              <a:spcBef>
                <a:spcPct val="50000"/>
              </a:spcBef>
            </a:pPr>
            <a:endParaRPr lang="en-GB"/>
          </a:p>
          <a:p>
            <a:pPr algn="just">
              <a:spcBef>
                <a:spcPct val="50000"/>
              </a:spcBef>
            </a:pPr>
            <a:r>
              <a:rPr lang="en-GB"/>
              <a:t>1. ………………………………..</a:t>
            </a:r>
          </a:p>
          <a:p>
            <a:pPr algn="just">
              <a:spcBef>
                <a:spcPct val="50000"/>
              </a:spcBef>
            </a:pPr>
            <a:r>
              <a:rPr lang="en-GB"/>
              <a:t>2. ………………………………..</a:t>
            </a:r>
          </a:p>
          <a:p>
            <a:pPr algn="just">
              <a:spcBef>
                <a:spcPct val="50000"/>
              </a:spcBef>
            </a:pPr>
            <a:r>
              <a:rPr lang="en-GB"/>
              <a:t>3. ……………………………….</a:t>
            </a:r>
          </a:p>
          <a:p>
            <a:pPr algn="just">
              <a:spcBef>
                <a:spcPct val="50000"/>
              </a:spcBef>
            </a:pPr>
            <a:r>
              <a:rPr lang="en-GB"/>
              <a:t>4. ……………………………….</a:t>
            </a:r>
          </a:p>
          <a:p>
            <a:pPr algn="just">
              <a:spcBef>
                <a:spcPct val="50000"/>
              </a:spcBef>
            </a:pPr>
            <a:r>
              <a:rPr lang="en-GB"/>
              <a:t>5. ……………………………….</a:t>
            </a:r>
          </a:p>
          <a:p>
            <a:pPr algn="just">
              <a:spcBef>
                <a:spcPct val="50000"/>
              </a:spcBef>
            </a:pPr>
            <a:r>
              <a:rPr lang="en-GB"/>
              <a:t>6. ……………………………….</a:t>
            </a:r>
          </a:p>
          <a:p>
            <a:pPr algn="just">
              <a:spcBef>
                <a:spcPct val="50000"/>
              </a:spcBef>
            </a:pPr>
            <a:endParaRPr lang="en-GB"/>
          </a:p>
        </p:txBody>
      </p:sp>
    </p:spTree>
  </p:cSld>
  <p:clrMapOvr>
    <a:masterClrMapping/>
  </p:clrMapOvr>
  <p:transition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7916"/>
                                        </p:tgtEl>
                                        <p:attrNameLst>
                                          <p:attrName>style.visibility</p:attrName>
                                        </p:attrNameLst>
                                      </p:cBhvr>
                                      <p:to>
                                        <p:strVal val="visible"/>
                                      </p:to>
                                    </p:set>
                                    <p:animEffect transition="in" filter="dissolve">
                                      <p:cBhvr>
                                        <p:cTn id="7" dur="500"/>
                                        <p:tgtEl>
                                          <p:spTgt spid="37916"/>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37917"/>
                                        </p:tgtEl>
                                        <p:attrNameLst>
                                          <p:attrName>style.visibility</p:attrName>
                                        </p:attrNameLst>
                                      </p:cBhvr>
                                      <p:to>
                                        <p:strVal val="visible"/>
                                      </p:to>
                                    </p:set>
                                    <p:animEffect transition="in" filter="checkerboard(across)">
                                      <p:cBhvr>
                                        <p:cTn id="11" dur="500"/>
                                        <p:tgtEl>
                                          <p:spTgt spid="37917"/>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7918"/>
                                        </p:tgtEl>
                                        <p:attrNameLst>
                                          <p:attrName>style.visibility</p:attrName>
                                        </p:attrNameLst>
                                      </p:cBhvr>
                                      <p:to>
                                        <p:strVal val="visible"/>
                                      </p:to>
                                    </p:set>
                                    <p:animEffect transition="in" filter="dissolve">
                                      <p:cBhvr>
                                        <p:cTn id="15" dur="500"/>
                                        <p:tgtEl>
                                          <p:spTgt spid="379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16" grpId="0" autoUpdateAnimBg="0"/>
      <p:bldP spid="3791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1"/>
          <p:cNvSpPr>
            <a:spLocks noGrp="1"/>
          </p:cNvSpPr>
          <p:nvPr>
            <p:ph type="ftr" sz="quarter" idx="10"/>
          </p:nvPr>
        </p:nvSpPr>
        <p:spPr/>
        <p:txBody>
          <a:bodyPr/>
          <a:lstStyle/>
          <a:p>
            <a:r>
              <a:rPr lang="en-GB"/>
              <a:t>© Learning and Teaching Scotland 2006</a:t>
            </a:r>
          </a:p>
        </p:txBody>
      </p:sp>
      <p:sp>
        <p:nvSpPr>
          <p:cNvPr id="17410" name="Rectangle 2"/>
          <p:cNvSpPr>
            <a:spLocks noChangeArrowheads="1"/>
          </p:cNvSpPr>
          <p:nvPr/>
        </p:nvSpPr>
        <p:spPr bwMode="auto">
          <a:xfrm>
            <a:off x="304800" y="381000"/>
            <a:ext cx="6096000" cy="3810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17415" name="Text Box 7"/>
          <p:cNvSpPr txBox="1">
            <a:spLocks noChangeArrowheads="1"/>
          </p:cNvSpPr>
          <p:nvPr/>
        </p:nvSpPr>
        <p:spPr bwMode="auto">
          <a:xfrm>
            <a:off x="3135313" y="4725988"/>
            <a:ext cx="561975" cy="227012"/>
          </a:xfrm>
          <a:prstGeom prst="rect">
            <a:avLst/>
          </a:prstGeom>
          <a:noFill/>
          <a:ln w="9525">
            <a:noFill/>
            <a:miter lim="800000"/>
            <a:headEnd/>
            <a:tailEnd/>
          </a:ln>
          <a:effectLst/>
        </p:spPr>
        <p:txBody>
          <a:bodyPr>
            <a:spAutoFit/>
          </a:bodyPr>
          <a:lstStyle/>
          <a:p>
            <a:pPr>
              <a:spcBef>
                <a:spcPct val="50000"/>
              </a:spcBef>
            </a:pPr>
            <a:endParaRPr lang="en-US" sz="900"/>
          </a:p>
        </p:txBody>
      </p:sp>
      <p:sp>
        <p:nvSpPr>
          <p:cNvPr id="17436" name="Text Box 28"/>
          <p:cNvSpPr txBox="1">
            <a:spLocks noChangeArrowheads="1"/>
          </p:cNvSpPr>
          <p:nvPr/>
        </p:nvSpPr>
        <p:spPr bwMode="auto">
          <a:xfrm>
            <a:off x="3198813" y="2579688"/>
            <a:ext cx="561975" cy="227012"/>
          </a:xfrm>
          <a:prstGeom prst="rect">
            <a:avLst/>
          </a:prstGeom>
          <a:noFill/>
          <a:ln w="9525">
            <a:noFill/>
            <a:miter lim="800000"/>
            <a:headEnd/>
            <a:tailEnd/>
          </a:ln>
          <a:effectLst/>
        </p:spPr>
        <p:txBody>
          <a:bodyPr>
            <a:spAutoFit/>
          </a:bodyPr>
          <a:lstStyle/>
          <a:p>
            <a:pPr>
              <a:spcBef>
                <a:spcPct val="50000"/>
              </a:spcBef>
            </a:pPr>
            <a:endParaRPr lang="en-US" sz="900"/>
          </a:p>
        </p:txBody>
      </p:sp>
      <p:sp>
        <p:nvSpPr>
          <p:cNvPr id="17442" name="Text Box 34"/>
          <p:cNvSpPr txBox="1">
            <a:spLocks noChangeArrowheads="1"/>
          </p:cNvSpPr>
          <p:nvPr/>
        </p:nvSpPr>
        <p:spPr bwMode="auto">
          <a:xfrm>
            <a:off x="609600" y="381000"/>
            <a:ext cx="5486400" cy="396875"/>
          </a:xfrm>
          <a:prstGeom prst="rect">
            <a:avLst/>
          </a:prstGeom>
          <a:noFill/>
          <a:ln w="9525">
            <a:noFill/>
            <a:miter lim="800000"/>
            <a:headEnd/>
            <a:tailEnd/>
          </a:ln>
          <a:effectLst/>
        </p:spPr>
        <p:txBody>
          <a:bodyPr>
            <a:spAutoFit/>
          </a:bodyPr>
          <a:lstStyle/>
          <a:p>
            <a:pPr algn="ctr">
              <a:spcBef>
                <a:spcPct val="50000"/>
              </a:spcBef>
            </a:pPr>
            <a:r>
              <a:rPr lang="en-GB" sz="2000" b="1"/>
              <a:t>7: Continuous/Flow Production</a:t>
            </a:r>
          </a:p>
        </p:txBody>
      </p:sp>
      <p:sp>
        <p:nvSpPr>
          <p:cNvPr id="17443" name="Text Box 35"/>
          <p:cNvSpPr txBox="1">
            <a:spLocks noChangeArrowheads="1"/>
          </p:cNvSpPr>
          <p:nvPr/>
        </p:nvSpPr>
        <p:spPr bwMode="auto">
          <a:xfrm>
            <a:off x="304800" y="1143000"/>
            <a:ext cx="6172200" cy="2432050"/>
          </a:xfrm>
          <a:prstGeom prst="rect">
            <a:avLst/>
          </a:prstGeom>
          <a:noFill/>
          <a:ln w="9525">
            <a:noFill/>
            <a:miter lim="800000"/>
            <a:headEnd/>
            <a:tailEnd/>
          </a:ln>
          <a:effectLst/>
        </p:spPr>
        <p:txBody>
          <a:bodyPr>
            <a:spAutoFit/>
          </a:bodyPr>
          <a:lstStyle/>
          <a:p>
            <a:pPr algn="just">
              <a:spcBef>
                <a:spcPct val="50000"/>
              </a:spcBef>
            </a:pPr>
            <a:r>
              <a:rPr lang="en-GB"/>
              <a:t>Some processes such as steel manufacture are only economic if they are always kept running. Continuous production refers to the type of manufacture that is normally associated with primary processes such as refining, chemical manufacture and oil production. This type of production requires ……… investment in capital equipment.</a:t>
            </a:r>
          </a:p>
          <a:p>
            <a:pPr algn="just">
              <a:spcBef>
                <a:spcPct val="50000"/>
              </a:spcBef>
            </a:pPr>
            <a:endParaRPr lang="en-GB"/>
          </a:p>
          <a:p>
            <a:pPr algn="just">
              <a:spcBef>
                <a:spcPct val="50000"/>
              </a:spcBef>
            </a:pPr>
            <a:r>
              <a:rPr lang="en-GB"/>
              <a:t>This type of production also refers to the production of high-volume products that are constantly being used and are in demand, simple things such as tomato ketchup and baked beans. As these are continuously being produced 24 hours a day by automated machinery this keeps the unit costs down.</a:t>
            </a:r>
          </a:p>
        </p:txBody>
      </p:sp>
      <p:sp>
        <p:nvSpPr>
          <p:cNvPr id="17446" name="Text Box 38"/>
          <p:cNvSpPr txBox="1">
            <a:spLocks noChangeArrowheads="1"/>
          </p:cNvSpPr>
          <p:nvPr/>
        </p:nvSpPr>
        <p:spPr bwMode="auto">
          <a:xfrm>
            <a:off x="381000" y="3983038"/>
            <a:ext cx="6172200" cy="3417887"/>
          </a:xfrm>
          <a:prstGeom prst="rect">
            <a:avLst/>
          </a:prstGeom>
          <a:noFill/>
          <a:ln w="28575">
            <a:solidFill>
              <a:schemeClr val="tx1"/>
            </a:solidFill>
            <a:miter lim="800000"/>
            <a:headEnd/>
            <a:tailEnd/>
          </a:ln>
          <a:effectLst/>
        </p:spPr>
        <p:txBody>
          <a:bodyPr>
            <a:spAutoFit/>
          </a:bodyPr>
          <a:lstStyle/>
          <a:p>
            <a:pPr>
              <a:spcBef>
                <a:spcPct val="50000"/>
              </a:spcBef>
            </a:pPr>
            <a:r>
              <a:rPr lang="en-GB"/>
              <a:t>Tomato ketchup is given as an example of a product that is continuously produced.  Using sketches to support your answers find some more:</a:t>
            </a:r>
          </a:p>
          <a:p>
            <a:pPr algn="just">
              <a:spcBef>
                <a:spcPct val="50000"/>
              </a:spcBef>
            </a:pPr>
            <a:endParaRPr lang="en-GB"/>
          </a:p>
          <a:p>
            <a:pPr algn="just">
              <a:spcBef>
                <a:spcPct val="50000"/>
              </a:spcBef>
            </a:pPr>
            <a:r>
              <a:rPr lang="en-GB"/>
              <a:t>1. ……………………………</a:t>
            </a:r>
          </a:p>
          <a:p>
            <a:pPr algn="just">
              <a:spcBef>
                <a:spcPct val="50000"/>
              </a:spcBef>
              <a:buFontTx/>
              <a:buChar char="•"/>
            </a:pPr>
            <a:endParaRPr lang="en-GB"/>
          </a:p>
          <a:p>
            <a:pPr algn="just">
              <a:spcBef>
                <a:spcPct val="50000"/>
              </a:spcBef>
            </a:pPr>
            <a:r>
              <a:rPr lang="en-GB"/>
              <a:t>2. ……………………………</a:t>
            </a:r>
          </a:p>
          <a:p>
            <a:pPr algn="just">
              <a:spcBef>
                <a:spcPct val="50000"/>
              </a:spcBef>
            </a:pPr>
            <a:endParaRPr lang="en-GB"/>
          </a:p>
          <a:p>
            <a:pPr algn="just">
              <a:spcBef>
                <a:spcPct val="50000"/>
              </a:spcBef>
            </a:pPr>
            <a:r>
              <a:rPr lang="en-GB"/>
              <a:t>3. ……………………………</a:t>
            </a:r>
          </a:p>
          <a:p>
            <a:pPr algn="just">
              <a:spcBef>
                <a:spcPct val="50000"/>
              </a:spcBef>
            </a:pPr>
            <a:endParaRPr lang="en-GB"/>
          </a:p>
          <a:p>
            <a:pPr algn="just">
              <a:spcBef>
                <a:spcPct val="50000"/>
              </a:spcBef>
            </a:pPr>
            <a:r>
              <a:rPr lang="en-GB"/>
              <a:t>4. ……………………………</a:t>
            </a:r>
          </a:p>
          <a:p>
            <a:pPr algn="just">
              <a:spcBef>
                <a:spcPct val="50000"/>
              </a:spcBef>
            </a:pPr>
            <a:endParaRPr lang="en-GB"/>
          </a:p>
        </p:txBody>
      </p:sp>
    </p:spTree>
  </p:cSld>
  <p:clrMapOvr>
    <a:masterClrMapping/>
  </p:clrMapOvr>
  <p:transition advTm="1000">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ooter Placeholder 1"/>
          <p:cNvSpPr>
            <a:spLocks noGrp="1"/>
          </p:cNvSpPr>
          <p:nvPr>
            <p:ph type="ftr" sz="quarter" idx="10"/>
          </p:nvPr>
        </p:nvSpPr>
        <p:spPr/>
        <p:txBody>
          <a:bodyPr/>
          <a:lstStyle/>
          <a:p>
            <a:r>
              <a:rPr lang="en-GB"/>
              <a:t>© Learning and Teaching Scotland 2006</a:t>
            </a:r>
          </a:p>
        </p:txBody>
      </p:sp>
      <p:sp>
        <p:nvSpPr>
          <p:cNvPr id="60418" name="Rectangle 2"/>
          <p:cNvSpPr>
            <a:spLocks noChangeArrowheads="1"/>
          </p:cNvSpPr>
          <p:nvPr/>
        </p:nvSpPr>
        <p:spPr bwMode="auto">
          <a:xfrm>
            <a:off x="304800" y="381000"/>
            <a:ext cx="6096000" cy="3810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60419" name="Text Box 3"/>
          <p:cNvSpPr txBox="1">
            <a:spLocks noChangeArrowheads="1"/>
          </p:cNvSpPr>
          <p:nvPr/>
        </p:nvSpPr>
        <p:spPr bwMode="auto">
          <a:xfrm>
            <a:off x="609600" y="381000"/>
            <a:ext cx="5486400" cy="396875"/>
          </a:xfrm>
          <a:prstGeom prst="rect">
            <a:avLst/>
          </a:prstGeom>
          <a:noFill/>
          <a:ln w="9525">
            <a:noFill/>
            <a:miter lim="800000"/>
            <a:headEnd/>
            <a:tailEnd/>
          </a:ln>
          <a:effectLst/>
        </p:spPr>
        <p:txBody>
          <a:bodyPr>
            <a:spAutoFit/>
          </a:bodyPr>
          <a:lstStyle/>
          <a:p>
            <a:pPr algn="ctr">
              <a:spcBef>
                <a:spcPct val="50000"/>
              </a:spcBef>
            </a:pPr>
            <a:r>
              <a:rPr lang="en-GB" sz="2000" b="1"/>
              <a:t>8: Sequential Production</a:t>
            </a:r>
          </a:p>
        </p:txBody>
      </p:sp>
      <p:grpSp>
        <p:nvGrpSpPr>
          <p:cNvPr id="60552" name="Group 136"/>
          <p:cNvGrpSpPr>
            <a:grpSpLocks/>
          </p:cNvGrpSpPr>
          <p:nvPr/>
        </p:nvGrpSpPr>
        <p:grpSpPr bwMode="auto">
          <a:xfrm>
            <a:off x="304800" y="2514600"/>
            <a:ext cx="6296025" cy="1600200"/>
            <a:chOff x="210" y="2352"/>
            <a:chExt cx="3966" cy="1008"/>
          </a:xfrm>
        </p:grpSpPr>
        <p:grpSp>
          <p:nvGrpSpPr>
            <p:cNvPr id="60545" name="Group 129"/>
            <p:cNvGrpSpPr>
              <a:grpSpLocks/>
            </p:cNvGrpSpPr>
            <p:nvPr/>
          </p:nvGrpSpPr>
          <p:grpSpPr bwMode="auto">
            <a:xfrm>
              <a:off x="336" y="2352"/>
              <a:ext cx="3648" cy="1008"/>
              <a:chOff x="192" y="2352"/>
              <a:chExt cx="3840" cy="1008"/>
            </a:xfrm>
          </p:grpSpPr>
          <p:grpSp>
            <p:nvGrpSpPr>
              <p:cNvPr id="60487" name="Group 71"/>
              <p:cNvGrpSpPr>
                <a:grpSpLocks/>
              </p:cNvGrpSpPr>
              <p:nvPr/>
            </p:nvGrpSpPr>
            <p:grpSpPr bwMode="auto">
              <a:xfrm>
                <a:off x="336" y="2640"/>
                <a:ext cx="336" cy="720"/>
                <a:chOff x="768" y="2640"/>
                <a:chExt cx="336" cy="720"/>
              </a:xfrm>
            </p:grpSpPr>
            <p:sp>
              <p:nvSpPr>
                <p:cNvPr id="60420" name="Rectangle 4"/>
                <p:cNvSpPr>
                  <a:spLocks noChangeArrowheads="1"/>
                </p:cNvSpPr>
                <p:nvPr/>
              </p:nvSpPr>
              <p:spPr bwMode="auto">
                <a:xfrm>
                  <a:off x="768" y="2640"/>
                  <a:ext cx="336" cy="720"/>
                </a:xfrm>
                <a:prstGeom prst="rect">
                  <a:avLst/>
                </a:prstGeom>
                <a:solidFill>
                  <a:srgbClr val="FFFF66"/>
                </a:solidFill>
                <a:ln w="9525">
                  <a:solidFill>
                    <a:schemeClr val="tx1"/>
                  </a:solidFill>
                  <a:miter lim="800000"/>
                  <a:headEnd/>
                  <a:tailEnd/>
                </a:ln>
                <a:effectLst/>
              </p:spPr>
              <p:txBody>
                <a:bodyPr wrap="none" anchor="ctr"/>
                <a:lstStyle/>
                <a:p>
                  <a:endParaRPr lang="en-GB"/>
                </a:p>
              </p:txBody>
            </p:sp>
            <p:sp>
              <p:nvSpPr>
                <p:cNvPr id="60422" name="Line 6"/>
                <p:cNvSpPr>
                  <a:spLocks noChangeShapeType="1"/>
                </p:cNvSpPr>
                <p:nvPr/>
              </p:nvSpPr>
              <p:spPr bwMode="auto">
                <a:xfrm>
                  <a:off x="768" y="2784"/>
                  <a:ext cx="336" cy="0"/>
                </a:xfrm>
                <a:prstGeom prst="line">
                  <a:avLst/>
                </a:prstGeom>
                <a:noFill/>
                <a:ln w="9525">
                  <a:solidFill>
                    <a:schemeClr val="tx1"/>
                  </a:solidFill>
                  <a:round/>
                  <a:headEnd/>
                  <a:tailEnd/>
                </a:ln>
                <a:effectLst/>
              </p:spPr>
              <p:txBody>
                <a:bodyPr/>
                <a:lstStyle/>
                <a:p>
                  <a:endParaRPr lang="en-GB"/>
                </a:p>
              </p:txBody>
            </p:sp>
            <p:sp>
              <p:nvSpPr>
                <p:cNvPr id="60423" name="Line 7"/>
                <p:cNvSpPr>
                  <a:spLocks noChangeShapeType="1"/>
                </p:cNvSpPr>
                <p:nvPr/>
              </p:nvSpPr>
              <p:spPr bwMode="auto">
                <a:xfrm>
                  <a:off x="768" y="2928"/>
                  <a:ext cx="336" cy="0"/>
                </a:xfrm>
                <a:prstGeom prst="line">
                  <a:avLst/>
                </a:prstGeom>
                <a:noFill/>
                <a:ln w="9525">
                  <a:solidFill>
                    <a:schemeClr val="tx1"/>
                  </a:solidFill>
                  <a:round/>
                  <a:headEnd/>
                  <a:tailEnd/>
                </a:ln>
                <a:effectLst/>
              </p:spPr>
              <p:txBody>
                <a:bodyPr/>
                <a:lstStyle/>
                <a:p>
                  <a:endParaRPr lang="en-GB"/>
                </a:p>
              </p:txBody>
            </p:sp>
            <p:sp>
              <p:nvSpPr>
                <p:cNvPr id="60424" name="Line 8"/>
                <p:cNvSpPr>
                  <a:spLocks noChangeShapeType="1"/>
                </p:cNvSpPr>
                <p:nvPr/>
              </p:nvSpPr>
              <p:spPr bwMode="auto">
                <a:xfrm>
                  <a:off x="768" y="3072"/>
                  <a:ext cx="336" cy="0"/>
                </a:xfrm>
                <a:prstGeom prst="line">
                  <a:avLst/>
                </a:prstGeom>
                <a:noFill/>
                <a:ln w="9525">
                  <a:solidFill>
                    <a:schemeClr val="tx1"/>
                  </a:solidFill>
                  <a:round/>
                  <a:headEnd/>
                  <a:tailEnd/>
                </a:ln>
                <a:effectLst/>
              </p:spPr>
              <p:txBody>
                <a:bodyPr/>
                <a:lstStyle/>
                <a:p>
                  <a:endParaRPr lang="en-GB"/>
                </a:p>
              </p:txBody>
            </p:sp>
            <p:sp>
              <p:nvSpPr>
                <p:cNvPr id="60425" name="Line 9"/>
                <p:cNvSpPr>
                  <a:spLocks noChangeShapeType="1"/>
                </p:cNvSpPr>
                <p:nvPr/>
              </p:nvSpPr>
              <p:spPr bwMode="auto">
                <a:xfrm>
                  <a:off x="768" y="3216"/>
                  <a:ext cx="336" cy="0"/>
                </a:xfrm>
                <a:prstGeom prst="line">
                  <a:avLst/>
                </a:prstGeom>
                <a:noFill/>
                <a:ln w="9525">
                  <a:solidFill>
                    <a:schemeClr val="tx1"/>
                  </a:solidFill>
                  <a:round/>
                  <a:headEnd/>
                  <a:tailEnd/>
                </a:ln>
                <a:effectLst/>
              </p:spPr>
              <p:txBody>
                <a:bodyPr/>
                <a:lstStyle/>
                <a:p>
                  <a:endParaRPr lang="en-GB"/>
                </a:p>
              </p:txBody>
            </p:sp>
            <p:sp>
              <p:nvSpPr>
                <p:cNvPr id="60426" name="Line 10"/>
                <p:cNvSpPr>
                  <a:spLocks noChangeShapeType="1"/>
                </p:cNvSpPr>
                <p:nvPr/>
              </p:nvSpPr>
              <p:spPr bwMode="auto">
                <a:xfrm>
                  <a:off x="912" y="2640"/>
                  <a:ext cx="0" cy="144"/>
                </a:xfrm>
                <a:prstGeom prst="line">
                  <a:avLst/>
                </a:prstGeom>
                <a:noFill/>
                <a:ln w="9525">
                  <a:solidFill>
                    <a:schemeClr val="tx1"/>
                  </a:solidFill>
                  <a:round/>
                  <a:headEnd/>
                  <a:tailEnd/>
                </a:ln>
                <a:effectLst/>
              </p:spPr>
              <p:txBody>
                <a:bodyPr/>
                <a:lstStyle/>
                <a:p>
                  <a:endParaRPr lang="en-GB"/>
                </a:p>
              </p:txBody>
            </p:sp>
            <p:sp>
              <p:nvSpPr>
                <p:cNvPr id="60427" name="Line 11"/>
                <p:cNvSpPr>
                  <a:spLocks noChangeShapeType="1"/>
                </p:cNvSpPr>
                <p:nvPr/>
              </p:nvSpPr>
              <p:spPr bwMode="auto">
                <a:xfrm>
                  <a:off x="912" y="2928"/>
                  <a:ext cx="0" cy="144"/>
                </a:xfrm>
                <a:prstGeom prst="line">
                  <a:avLst/>
                </a:prstGeom>
                <a:noFill/>
                <a:ln w="9525">
                  <a:solidFill>
                    <a:schemeClr val="tx1"/>
                  </a:solidFill>
                  <a:round/>
                  <a:headEnd/>
                  <a:tailEnd/>
                </a:ln>
                <a:effectLst/>
              </p:spPr>
              <p:txBody>
                <a:bodyPr/>
                <a:lstStyle/>
                <a:p>
                  <a:endParaRPr lang="en-GB"/>
                </a:p>
              </p:txBody>
            </p:sp>
            <p:sp>
              <p:nvSpPr>
                <p:cNvPr id="60428" name="Line 12"/>
                <p:cNvSpPr>
                  <a:spLocks noChangeShapeType="1"/>
                </p:cNvSpPr>
                <p:nvPr/>
              </p:nvSpPr>
              <p:spPr bwMode="auto">
                <a:xfrm>
                  <a:off x="912" y="3216"/>
                  <a:ext cx="0" cy="144"/>
                </a:xfrm>
                <a:prstGeom prst="line">
                  <a:avLst/>
                </a:prstGeom>
                <a:noFill/>
                <a:ln w="9525">
                  <a:solidFill>
                    <a:schemeClr val="tx1"/>
                  </a:solidFill>
                  <a:round/>
                  <a:headEnd/>
                  <a:tailEnd/>
                </a:ln>
                <a:effectLst/>
              </p:spPr>
              <p:txBody>
                <a:bodyPr/>
                <a:lstStyle/>
                <a:p>
                  <a:endParaRPr lang="en-GB"/>
                </a:p>
              </p:txBody>
            </p:sp>
            <p:sp>
              <p:nvSpPr>
                <p:cNvPr id="60429" name="Line 13"/>
                <p:cNvSpPr>
                  <a:spLocks noChangeShapeType="1"/>
                </p:cNvSpPr>
                <p:nvPr/>
              </p:nvSpPr>
              <p:spPr bwMode="auto">
                <a:xfrm>
                  <a:off x="816" y="2784"/>
                  <a:ext cx="0" cy="144"/>
                </a:xfrm>
                <a:prstGeom prst="line">
                  <a:avLst/>
                </a:prstGeom>
                <a:noFill/>
                <a:ln w="9525">
                  <a:solidFill>
                    <a:schemeClr val="tx1"/>
                  </a:solidFill>
                  <a:round/>
                  <a:headEnd/>
                  <a:tailEnd/>
                </a:ln>
                <a:effectLst/>
              </p:spPr>
              <p:txBody>
                <a:bodyPr/>
                <a:lstStyle/>
                <a:p>
                  <a:endParaRPr lang="en-GB"/>
                </a:p>
              </p:txBody>
            </p:sp>
            <p:sp>
              <p:nvSpPr>
                <p:cNvPr id="60431" name="Line 15"/>
                <p:cNvSpPr>
                  <a:spLocks noChangeShapeType="1"/>
                </p:cNvSpPr>
                <p:nvPr/>
              </p:nvSpPr>
              <p:spPr bwMode="auto">
                <a:xfrm>
                  <a:off x="1008" y="2784"/>
                  <a:ext cx="0" cy="144"/>
                </a:xfrm>
                <a:prstGeom prst="line">
                  <a:avLst/>
                </a:prstGeom>
                <a:noFill/>
                <a:ln w="9525">
                  <a:solidFill>
                    <a:schemeClr val="tx1"/>
                  </a:solidFill>
                  <a:round/>
                  <a:headEnd/>
                  <a:tailEnd/>
                </a:ln>
                <a:effectLst/>
              </p:spPr>
              <p:txBody>
                <a:bodyPr/>
                <a:lstStyle/>
                <a:p>
                  <a:endParaRPr lang="en-GB"/>
                </a:p>
              </p:txBody>
            </p:sp>
            <p:sp>
              <p:nvSpPr>
                <p:cNvPr id="60432" name="Line 16"/>
                <p:cNvSpPr>
                  <a:spLocks noChangeShapeType="1"/>
                </p:cNvSpPr>
                <p:nvPr/>
              </p:nvSpPr>
              <p:spPr bwMode="auto">
                <a:xfrm>
                  <a:off x="816" y="3072"/>
                  <a:ext cx="0" cy="144"/>
                </a:xfrm>
                <a:prstGeom prst="line">
                  <a:avLst/>
                </a:prstGeom>
                <a:noFill/>
                <a:ln w="9525">
                  <a:solidFill>
                    <a:schemeClr val="tx1"/>
                  </a:solidFill>
                  <a:round/>
                  <a:headEnd/>
                  <a:tailEnd/>
                </a:ln>
                <a:effectLst/>
              </p:spPr>
              <p:txBody>
                <a:bodyPr/>
                <a:lstStyle/>
                <a:p>
                  <a:endParaRPr lang="en-GB"/>
                </a:p>
              </p:txBody>
            </p:sp>
            <p:sp>
              <p:nvSpPr>
                <p:cNvPr id="60433" name="Line 17"/>
                <p:cNvSpPr>
                  <a:spLocks noChangeShapeType="1"/>
                </p:cNvSpPr>
                <p:nvPr/>
              </p:nvSpPr>
              <p:spPr bwMode="auto">
                <a:xfrm>
                  <a:off x="1008" y="3072"/>
                  <a:ext cx="0" cy="144"/>
                </a:xfrm>
                <a:prstGeom prst="line">
                  <a:avLst/>
                </a:prstGeom>
                <a:noFill/>
                <a:ln w="9525">
                  <a:solidFill>
                    <a:schemeClr val="tx1"/>
                  </a:solidFill>
                  <a:round/>
                  <a:headEnd/>
                  <a:tailEnd/>
                </a:ln>
                <a:effectLst/>
              </p:spPr>
              <p:txBody>
                <a:bodyPr/>
                <a:lstStyle/>
                <a:p>
                  <a:endParaRPr lang="en-GB"/>
                </a:p>
              </p:txBody>
            </p:sp>
          </p:grpSp>
          <p:grpSp>
            <p:nvGrpSpPr>
              <p:cNvPr id="60488" name="Group 72"/>
              <p:cNvGrpSpPr>
                <a:grpSpLocks/>
              </p:cNvGrpSpPr>
              <p:nvPr/>
            </p:nvGrpSpPr>
            <p:grpSpPr bwMode="auto">
              <a:xfrm>
                <a:off x="1152" y="2640"/>
                <a:ext cx="336" cy="720"/>
                <a:chOff x="768" y="2640"/>
                <a:chExt cx="336" cy="720"/>
              </a:xfrm>
            </p:grpSpPr>
            <p:sp>
              <p:nvSpPr>
                <p:cNvPr id="60489" name="Rectangle 73"/>
                <p:cNvSpPr>
                  <a:spLocks noChangeArrowheads="1"/>
                </p:cNvSpPr>
                <p:nvPr/>
              </p:nvSpPr>
              <p:spPr bwMode="auto">
                <a:xfrm>
                  <a:off x="768" y="2640"/>
                  <a:ext cx="336" cy="720"/>
                </a:xfrm>
                <a:prstGeom prst="rect">
                  <a:avLst/>
                </a:prstGeom>
                <a:solidFill>
                  <a:srgbClr val="FFFF66"/>
                </a:solidFill>
                <a:ln w="9525">
                  <a:solidFill>
                    <a:schemeClr val="tx1"/>
                  </a:solidFill>
                  <a:miter lim="800000"/>
                  <a:headEnd/>
                  <a:tailEnd/>
                </a:ln>
                <a:effectLst/>
              </p:spPr>
              <p:txBody>
                <a:bodyPr wrap="none" anchor="ctr"/>
                <a:lstStyle/>
                <a:p>
                  <a:endParaRPr lang="en-GB"/>
                </a:p>
              </p:txBody>
            </p:sp>
            <p:sp>
              <p:nvSpPr>
                <p:cNvPr id="60490" name="Line 74"/>
                <p:cNvSpPr>
                  <a:spLocks noChangeShapeType="1"/>
                </p:cNvSpPr>
                <p:nvPr/>
              </p:nvSpPr>
              <p:spPr bwMode="auto">
                <a:xfrm>
                  <a:off x="768" y="2784"/>
                  <a:ext cx="336" cy="0"/>
                </a:xfrm>
                <a:prstGeom prst="line">
                  <a:avLst/>
                </a:prstGeom>
                <a:noFill/>
                <a:ln w="9525">
                  <a:solidFill>
                    <a:schemeClr val="tx1"/>
                  </a:solidFill>
                  <a:round/>
                  <a:headEnd/>
                  <a:tailEnd/>
                </a:ln>
                <a:effectLst/>
              </p:spPr>
              <p:txBody>
                <a:bodyPr/>
                <a:lstStyle/>
                <a:p>
                  <a:endParaRPr lang="en-GB"/>
                </a:p>
              </p:txBody>
            </p:sp>
            <p:sp>
              <p:nvSpPr>
                <p:cNvPr id="60491" name="Line 75"/>
                <p:cNvSpPr>
                  <a:spLocks noChangeShapeType="1"/>
                </p:cNvSpPr>
                <p:nvPr/>
              </p:nvSpPr>
              <p:spPr bwMode="auto">
                <a:xfrm>
                  <a:off x="768" y="2928"/>
                  <a:ext cx="336" cy="0"/>
                </a:xfrm>
                <a:prstGeom prst="line">
                  <a:avLst/>
                </a:prstGeom>
                <a:noFill/>
                <a:ln w="9525">
                  <a:solidFill>
                    <a:schemeClr val="tx1"/>
                  </a:solidFill>
                  <a:round/>
                  <a:headEnd/>
                  <a:tailEnd/>
                </a:ln>
                <a:effectLst/>
              </p:spPr>
              <p:txBody>
                <a:bodyPr/>
                <a:lstStyle/>
                <a:p>
                  <a:endParaRPr lang="en-GB"/>
                </a:p>
              </p:txBody>
            </p:sp>
            <p:sp>
              <p:nvSpPr>
                <p:cNvPr id="60492" name="Line 76"/>
                <p:cNvSpPr>
                  <a:spLocks noChangeShapeType="1"/>
                </p:cNvSpPr>
                <p:nvPr/>
              </p:nvSpPr>
              <p:spPr bwMode="auto">
                <a:xfrm>
                  <a:off x="768" y="3072"/>
                  <a:ext cx="336" cy="0"/>
                </a:xfrm>
                <a:prstGeom prst="line">
                  <a:avLst/>
                </a:prstGeom>
                <a:noFill/>
                <a:ln w="9525">
                  <a:solidFill>
                    <a:schemeClr val="tx1"/>
                  </a:solidFill>
                  <a:round/>
                  <a:headEnd/>
                  <a:tailEnd/>
                </a:ln>
                <a:effectLst/>
              </p:spPr>
              <p:txBody>
                <a:bodyPr/>
                <a:lstStyle/>
                <a:p>
                  <a:endParaRPr lang="en-GB"/>
                </a:p>
              </p:txBody>
            </p:sp>
            <p:sp>
              <p:nvSpPr>
                <p:cNvPr id="60493" name="Line 77"/>
                <p:cNvSpPr>
                  <a:spLocks noChangeShapeType="1"/>
                </p:cNvSpPr>
                <p:nvPr/>
              </p:nvSpPr>
              <p:spPr bwMode="auto">
                <a:xfrm>
                  <a:off x="768" y="3216"/>
                  <a:ext cx="336" cy="0"/>
                </a:xfrm>
                <a:prstGeom prst="line">
                  <a:avLst/>
                </a:prstGeom>
                <a:noFill/>
                <a:ln w="9525">
                  <a:solidFill>
                    <a:schemeClr val="tx1"/>
                  </a:solidFill>
                  <a:round/>
                  <a:headEnd/>
                  <a:tailEnd/>
                </a:ln>
                <a:effectLst/>
              </p:spPr>
              <p:txBody>
                <a:bodyPr/>
                <a:lstStyle/>
                <a:p>
                  <a:endParaRPr lang="en-GB"/>
                </a:p>
              </p:txBody>
            </p:sp>
            <p:sp>
              <p:nvSpPr>
                <p:cNvPr id="60494" name="Line 78"/>
                <p:cNvSpPr>
                  <a:spLocks noChangeShapeType="1"/>
                </p:cNvSpPr>
                <p:nvPr/>
              </p:nvSpPr>
              <p:spPr bwMode="auto">
                <a:xfrm>
                  <a:off x="912" y="2640"/>
                  <a:ext cx="0" cy="144"/>
                </a:xfrm>
                <a:prstGeom prst="line">
                  <a:avLst/>
                </a:prstGeom>
                <a:noFill/>
                <a:ln w="9525">
                  <a:solidFill>
                    <a:schemeClr val="tx1"/>
                  </a:solidFill>
                  <a:round/>
                  <a:headEnd/>
                  <a:tailEnd/>
                </a:ln>
                <a:effectLst/>
              </p:spPr>
              <p:txBody>
                <a:bodyPr/>
                <a:lstStyle/>
                <a:p>
                  <a:endParaRPr lang="en-GB"/>
                </a:p>
              </p:txBody>
            </p:sp>
            <p:sp>
              <p:nvSpPr>
                <p:cNvPr id="60495" name="Line 79"/>
                <p:cNvSpPr>
                  <a:spLocks noChangeShapeType="1"/>
                </p:cNvSpPr>
                <p:nvPr/>
              </p:nvSpPr>
              <p:spPr bwMode="auto">
                <a:xfrm>
                  <a:off x="912" y="2928"/>
                  <a:ext cx="0" cy="144"/>
                </a:xfrm>
                <a:prstGeom prst="line">
                  <a:avLst/>
                </a:prstGeom>
                <a:noFill/>
                <a:ln w="9525">
                  <a:solidFill>
                    <a:schemeClr val="tx1"/>
                  </a:solidFill>
                  <a:round/>
                  <a:headEnd/>
                  <a:tailEnd/>
                </a:ln>
                <a:effectLst/>
              </p:spPr>
              <p:txBody>
                <a:bodyPr/>
                <a:lstStyle/>
                <a:p>
                  <a:endParaRPr lang="en-GB"/>
                </a:p>
              </p:txBody>
            </p:sp>
            <p:sp>
              <p:nvSpPr>
                <p:cNvPr id="60496" name="Line 80"/>
                <p:cNvSpPr>
                  <a:spLocks noChangeShapeType="1"/>
                </p:cNvSpPr>
                <p:nvPr/>
              </p:nvSpPr>
              <p:spPr bwMode="auto">
                <a:xfrm>
                  <a:off x="912" y="3216"/>
                  <a:ext cx="0" cy="144"/>
                </a:xfrm>
                <a:prstGeom prst="line">
                  <a:avLst/>
                </a:prstGeom>
                <a:noFill/>
                <a:ln w="9525">
                  <a:solidFill>
                    <a:schemeClr val="tx1"/>
                  </a:solidFill>
                  <a:round/>
                  <a:headEnd/>
                  <a:tailEnd/>
                </a:ln>
                <a:effectLst/>
              </p:spPr>
              <p:txBody>
                <a:bodyPr/>
                <a:lstStyle/>
                <a:p>
                  <a:endParaRPr lang="en-GB"/>
                </a:p>
              </p:txBody>
            </p:sp>
            <p:sp>
              <p:nvSpPr>
                <p:cNvPr id="60497" name="Line 81"/>
                <p:cNvSpPr>
                  <a:spLocks noChangeShapeType="1"/>
                </p:cNvSpPr>
                <p:nvPr/>
              </p:nvSpPr>
              <p:spPr bwMode="auto">
                <a:xfrm>
                  <a:off x="816" y="2784"/>
                  <a:ext cx="0" cy="144"/>
                </a:xfrm>
                <a:prstGeom prst="line">
                  <a:avLst/>
                </a:prstGeom>
                <a:noFill/>
                <a:ln w="9525">
                  <a:solidFill>
                    <a:schemeClr val="tx1"/>
                  </a:solidFill>
                  <a:round/>
                  <a:headEnd/>
                  <a:tailEnd/>
                </a:ln>
                <a:effectLst/>
              </p:spPr>
              <p:txBody>
                <a:bodyPr/>
                <a:lstStyle/>
                <a:p>
                  <a:endParaRPr lang="en-GB"/>
                </a:p>
              </p:txBody>
            </p:sp>
            <p:sp>
              <p:nvSpPr>
                <p:cNvPr id="60498" name="Line 82"/>
                <p:cNvSpPr>
                  <a:spLocks noChangeShapeType="1"/>
                </p:cNvSpPr>
                <p:nvPr/>
              </p:nvSpPr>
              <p:spPr bwMode="auto">
                <a:xfrm>
                  <a:off x="1008" y="2784"/>
                  <a:ext cx="0" cy="144"/>
                </a:xfrm>
                <a:prstGeom prst="line">
                  <a:avLst/>
                </a:prstGeom>
                <a:noFill/>
                <a:ln w="9525">
                  <a:solidFill>
                    <a:schemeClr val="tx1"/>
                  </a:solidFill>
                  <a:round/>
                  <a:headEnd/>
                  <a:tailEnd/>
                </a:ln>
                <a:effectLst/>
              </p:spPr>
              <p:txBody>
                <a:bodyPr/>
                <a:lstStyle/>
                <a:p>
                  <a:endParaRPr lang="en-GB"/>
                </a:p>
              </p:txBody>
            </p:sp>
            <p:sp>
              <p:nvSpPr>
                <p:cNvPr id="60499" name="Line 83"/>
                <p:cNvSpPr>
                  <a:spLocks noChangeShapeType="1"/>
                </p:cNvSpPr>
                <p:nvPr/>
              </p:nvSpPr>
              <p:spPr bwMode="auto">
                <a:xfrm>
                  <a:off x="816" y="3072"/>
                  <a:ext cx="0" cy="144"/>
                </a:xfrm>
                <a:prstGeom prst="line">
                  <a:avLst/>
                </a:prstGeom>
                <a:noFill/>
                <a:ln w="9525">
                  <a:solidFill>
                    <a:schemeClr val="tx1"/>
                  </a:solidFill>
                  <a:round/>
                  <a:headEnd/>
                  <a:tailEnd/>
                </a:ln>
                <a:effectLst/>
              </p:spPr>
              <p:txBody>
                <a:bodyPr/>
                <a:lstStyle/>
                <a:p>
                  <a:endParaRPr lang="en-GB"/>
                </a:p>
              </p:txBody>
            </p:sp>
            <p:sp>
              <p:nvSpPr>
                <p:cNvPr id="60500" name="Line 84"/>
                <p:cNvSpPr>
                  <a:spLocks noChangeShapeType="1"/>
                </p:cNvSpPr>
                <p:nvPr/>
              </p:nvSpPr>
              <p:spPr bwMode="auto">
                <a:xfrm>
                  <a:off x="1008" y="3072"/>
                  <a:ext cx="0" cy="144"/>
                </a:xfrm>
                <a:prstGeom prst="line">
                  <a:avLst/>
                </a:prstGeom>
                <a:noFill/>
                <a:ln w="9525">
                  <a:solidFill>
                    <a:schemeClr val="tx1"/>
                  </a:solidFill>
                  <a:round/>
                  <a:headEnd/>
                  <a:tailEnd/>
                </a:ln>
                <a:effectLst/>
              </p:spPr>
              <p:txBody>
                <a:bodyPr/>
                <a:lstStyle/>
                <a:p>
                  <a:endParaRPr lang="en-GB"/>
                </a:p>
              </p:txBody>
            </p:sp>
          </p:grpSp>
          <p:grpSp>
            <p:nvGrpSpPr>
              <p:cNvPr id="60501" name="Group 85"/>
              <p:cNvGrpSpPr>
                <a:grpSpLocks/>
              </p:cNvGrpSpPr>
              <p:nvPr/>
            </p:nvGrpSpPr>
            <p:grpSpPr bwMode="auto">
              <a:xfrm>
                <a:off x="1968" y="2640"/>
                <a:ext cx="336" cy="720"/>
                <a:chOff x="768" y="2640"/>
                <a:chExt cx="336" cy="720"/>
              </a:xfrm>
            </p:grpSpPr>
            <p:sp>
              <p:nvSpPr>
                <p:cNvPr id="60502" name="Rectangle 86"/>
                <p:cNvSpPr>
                  <a:spLocks noChangeArrowheads="1"/>
                </p:cNvSpPr>
                <p:nvPr/>
              </p:nvSpPr>
              <p:spPr bwMode="auto">
                <a:xfrm>
                  <a:off x="768" y="2640"/>
                  <a:ext cx="336" cy="720"/>
                </a:xfrm>
                <a:prstGeom prst="rect">
                  <a:avLst/>
                </a:prstGeom>
                <a:solidFill>
                  <a:srgbClr val="FFFF66"/>
                </a:solidFill>
                <a:ln w="9525">
                  <a:solidFill>
                    <a:schemeClr val="tx1"/>
                  </a:solidFill>
                  <a:miter lim="800000"/>
                  <a:headEnd/>
                  <a:tailEnd/>
                </a:ln>
                <a:effectLst/>
              </p:spPr>
              <p:txBody>
                <a:bodyPr wrap="none" anchor="ctr"/>
                <a:lstStyle/>
                <a:p>
                  <a:endParaRPr lang="en-GB"/>
                </a:p>
              </p:txBody>
            </p:sp>
            <p:sp>
              <p:nvSpPr>
                <p:cNvPr id="60503" name="Line 87"/>
                <p:cNvSpPr>
                  <a:spLocks noChangeShapeType="1"/>
                </p:cNvSpPr>
                <p:nvPr/>
              </p:nvSpPr>
              <p:spPr bwMode="auto">
                <a:xfrm>
                  <a:off x="768" y="2784"/>
                  <a:ext cx="336" cy="0"/>
                </a:xfrm>
                <a:prstGeom prst="line">
                  <a:avLst/>
                </a:prstGeom>
                <a:noFill/>
                <a:ln w="9525">
                  <a:solidFill>
                    <a:schemeClr val="tx1"/>
                  </a:solidFill>
                  <a:round/>
                  <a:headEnd/>
                  <a:tailEnd/>
                </a:ln>
                <a:effectLst/>
              </p:spPr>
              <p:txBody>
                <a:bodyPr/>
                <a:lstStyle/>
                <a:p>
                  <a:endParaRPr lang="en-GB"/>
                </a:p>
              </p:txBody>
            </p:sp>
            <p:sp>
              <p:nvSpPr>
                <p:cNvPr id="60504" name="Line 88"/>
                <p:cNvSpPr>
                  <a:spLocks noChangeShapeType="1"/>
                </p:cNvSpPr>
                <p:nvPr/>
              </p:nvSpPr>
              <p:spPr bwMode="auto">
                <a:xfrm>
                  <a:off x="768" y="2928"/>
                  <a:ext cx="336" cy="0"/>
                </a:xfrm>
                <a:prstGeom prst="line">
                  <a:avLst/>
                </a:prstGeom>
                <a:noFill/>
                <a:ln w="9525">
                  <a:solidFill>
                    <a:schemeClr val="tx1"/>
                  </a:solidFill>
                  <a:round/>
                  <a:headEnd/>
                  <a:tailEnd/>
                </a:ln>
                <a:effectLst/>
              </p:spPr>
              <p:txBody>
                <a:bodyPr/>
                <a:lstStyle/>
                <a:p>
                  <a:endParaRPr lang="en-GB"/>
                </a:p>
              </p:txBody>
            </p:sp>
            <p:sp>
              <p:nvSpPr>
                <p:cNvPr id="60505" name="Line 89"/>
                <p:cNvSpPr>
                  <a:spLocks noChangeShapeType="1"/>
                </p:cNvSpPr>
                <p:nvPr/>
              </p:nvSpPr>
              <p:spPr bwMode="auto">
                <a:xfrm>
                  <a:off x="768" y="3072"/>
                  <a:ext cx="336" cy="0"/>
                </a:xfrm>
                <a:prstGeom prst="line">
                  <a:avLst/>
                </a:prstGeom>
                <a:noFill/>
                <a:ln w="9525">
                  <a:solidFill>
                    <a:schemeClr val="tx1"/>
                  </a:solidFill>
                  <a:round/>
                  <a:headEnd/>
                  <a:tailEnd/>
                </a:ln>
                <a:effectLst/>
              </p:spPr>
              <p:txBody>
                <a:bodyPr/>
                <a:lstStyle/>
                <a:p>
                  <a:endParaRPr lang="en-GB"/>
                </a:p>
              </p:txBody>
            </p:sp>
            <p:sp>
              <p:nvSpPr>
                <p:cNvPr id="60506" name="Line 90"/>
                <p:cNvSpPr>
                  <a:spLocks noChangeShapeType="1"/>
                </p:cNvSpPr>
                <p:nvPr/>
              </p:nvSpPr>
              <p:spPr bwMode="auto">
                <a:xfrm>
                  <a:off x="768" y="3216"/>
                  <a:ext cx="336" cy="0"/>
                </a:xfrm>
                <a:prstGeom prst="line">
                  <a:avLst/>
                </a:prstGeom>
                <a:noFill/>
                <a:ln w="9525">
                  <a:solidFill>
                    <a:schemeClr val="tx1"/>
                  </a:solidFill>
                  <a:round/>
                  <a:headEnd/>
                  <a:tailEnd/>
                </a:ln>
                <a:effectLst/>
              </p:spPr>
              <p:txBody>
                <a:bodyPr/>
                <a:lstStyle/>
                <a:p>
                  <a:endParaRPr lang="en-GB"/>
                </a:p>
              </p:txBody>
            </p:sp>
            <p:sp>
              <p:nvSpPr>
                <p:cNvPr id="60507" name="Line 91"/>
                <p:cNvSpPr>
                  <a:spLocks noChangeShapeType="1"/>
                </p:cNvSpPr>
                <p:nvPr/>
              </p:nvSpPr>
              <p:spPr bwMode="auto">
                <a:xfrm>
                  <a:off x="912" y="2640"/>
                  <a:ext cx="0" cy="144"/>
                </a:xfrm>
                <a:prstGeom prst="line">
                  <a:avLst/>
                </a:prstGeom>
                <a:noFill/>
                <a:ln w="9525">
                  <a:solidFill>
                    <a:schemeClr val="tx1"/>
                  </a:solidFill>
                  <a:round/>
                  <a:headEnd/>
                  <a:tailEnd/>
                </a:ln>
                <a:effectLst/>
              </p:spPr>
              <p:txBody>
                <a:bodyPr/>
                <a:lstStyle/>
                <a:p>
                  <a:endParaRPr lang="en-GB"/>
                </a:p>
              </p:txBody>
            </p:sp>
            <p:sp>
              <p:nvSpPr>
                <p:cNvPr id="60508" name="Line 92"/>
                <p:cNvSpPr>
                  <a:spLocks noChangeShapeType="1"/>
                </p:cNvSpPr>
                <p:nvPr/>
              </p:nvSpPr>
              <p:spPr bwMode="auto">
                <a:xfrm>
                  <a:off x="912" y="2928"/>
                  <a:ext cx="0" cy="144"/>
                </a:xfrm>
                <a:prstGeom prst="line">
                  <a:avLst/>
                </a:prstGeom>
                <a:noFill/>
                <a:ln w="9525">
                  <a:solidFill>
                    <a:schemeClr val="tx1"/>
                  </a:solidFill>
                  <a:round/>
                  <a:headEnd/>
                  <a:tailEnd/>
                </a:ln>
                <a:effectLst/>
              </p:spPr>
              <p:txBody>
                <a:bodyPr/>
                <a:lstStyle/>
                <a:p>
                  <a:endParaRPr lang="en-GB"/>
                </a:p>
              </p:txBody>
            </p:sp>
            <p:sp>
              <p:nvSpPr>
                <p:cNvPr id="60509" name="Line 93"/>
                <p:cNvSpPr>
                  <a:spLocks noChangeShapeType="1"/>
                </p:cNvSpPr>
                <p:nvPr/>
              </p:nvSpPr>
              <p:spPr bwMode="auto">
                <a:xfrm>
                  <a:off x="912" y="3216"/>
                  <a:ext cx="0" cy="144"/>
                </a:xfrm>
                <a:prstGeom prst="line">
                  <a:avLst/>
                </a:prstGeom>
                <a:noFill/>
                <a:ln w="9525">
                  <a:solidFill>
                    <a:schemeClr val="tx1"/>
                  </a:solidFill>
                  <a:round/>
                  <a:headEnd/>
                  <a:tailEnd/>
                </a:ln>
                <a:effectLst/>
              </p:spPr>
              <p:txBody>
                <a:bodyPr/>
                <a:lstStyle/>
                <a:p>
                  <a:endParaRPr lang="en-GB"/>
                </a:p>
              </p:txBody>
            </p:sp>
            <p:sp>
              <p:nvSpPr>
                <p:cNvPr id="60510" name="Line 94"/>
                <p:cNvSpPr>
                  <a:spLocks noChangeShapeType="1"/>
                </p:cNvSpPr>
                <p:nvPr/>
              </p:nvSpPr>
              <p:spPr bwMode="auto">
                <a:xfrm>
                  <a:off x="816" y="2784"/>
                  <a:ext cx="0" cy="144"/>
                </a:xfrm>
                <a:prstGeom prst="line">
                  <a:avLst/>
                </a:prstGeom>
                <a:noFill/>
                <a:ln w="9525">
                  <a:solidFill>
                    <a:schemeClr val="tx1"/>
                  </a:solidFill>
                  <a:round/>
                  <a:headEnd/>
                  <a:tailEnd/>
                </a:ln>
                <a:effectLst/>
              </p:spPr>
              <p:txBody>
                <a:bodyPr/>
                <a:lstStyle/>
                <a:p>
                  <a:endParaRPr lang="en-GB"/>
                </a:p>
              </p:txBody>
            </p:sp>
            <p:sp>
              <p:nvSpPr>
                <p:cNvPr id="60511" name="Line 95"/>
                <p:cNvSpPr>
                  <a:spLocks noChangeShapeType="1"/>
                </p:cNvSpPr>
                <p:nvPr/>
              </p:nvSpPr>
              <p:spPr bwMode="auto">
                <a:xfrm>
                  <a:off x="1008" y="2784"/>
                  <a:ext cx="0" cy="144"/>
                </a:xfrm>
                <a:prstGeom prst="line">
                  <a:avLst/>
                </a:prstGeom>
                <a:noFill/>
                <a:ln w="9525">
                  <a:solidFill>
                    <a:schemeClr val="tx1"/>
                  </a:solidFill>
                  <a:round/>
                  <a:headEnd/>
                  <a:tailEnd/>
                </a:ln>
                <a:effectLst/>
              </p:spPr>
              <p:txBody>
                <a:bodyPr/>
                <a:lstStyle/>
                <a:p>
                  <a:endParaRPr lang="en-GB"/>
                </a:p>
              </p:txBody>
            </p:sp>
            <p:sp>
              <p:nvSpPr>
                <p:cNvPr id="60512" name="Line 96"/>
                <p:cNvSpPr>
                  <a:spLocks noChangeShapeType="1"/>
                </p:cNvSpPr>
                <p:nvPr/>
              </p:nvSpPr>
              <p:spPr bwMode="auto">
                <a:xfrm>
                  <a:off x="816" y="3072"/>
                  <a:ext cx="0" cy="144"/>
                </a:xfrm>
                <a:prstGeom prst="line">
                  <a:avLst/>
                </a:prstGeom>
                <a:noFill/>
                <a:ln w="9525">
                  <a:solidFill>
                    <a:schemeClr val="tx1"/>
                  </a:solidFill>
                  <a:round/>
                  <a:headEnd/>
                  <a:tailEnd/>
                </a:ln>
                <a:effectLst/>
              </p:spPr>
              <p:txBody>
                <a:bodyPr/>
                <a:lstStyle/>
                <a:p>
                  <a:endParaRPr lang="en-GB"/>
                </a:p>
              </p:txBody>
            </p:sp>
            <p:sp>
              <p:nvSpPr>
                <p:cNvPr id="60513" name="Line 97"/>
                <p:cNvSpPr>
                  <a:spLocks noChangeShapeType="1"/>
                </p:cNvSpPr>
                <p:nvPr/>
              </p:nvSpPr>
              <p:spPr bwMode="auto">
                <a:xfrm>
                  <a:off x="1008" y="3072"/>
                  <a:ext cx="0" cy="144"/>
                </a:xfrm>
                <a:prstGeom prst="line">
                  <a:avLst/>
                </a:prstGeom>
                <a:noFill/>
                <a:ln w="9525">
                  <a:solidFill>
                    <a:schemeClr val="tx1"/>
                  </a:solidFill>
                  <a:round/>
                  <a:headEnd/>
                  <a:tailEnd/>
                </a:ln>
                <a:effectLst/>
              </p:spPr>
              <p:txBody>
                <a:bodyPr/>
                <a:lstStyle/>
                <a:p>
                  <a:endParaRPr lang="en-GB"/>
                </a:p>
              </p:txBody>
            </p:sp>
          </p:grpSp>
          <p:grpSp>
            <p:nvGrpSpPr>
              <p:cNvPr id="60514" name="Group 98"/>
              <p:cNvGrpSpPr>
                <a:grpSpLocks/>
              </p:cNvGrpSpPr>
              <p:nvPr/>
            </p:nvGrpSpPr>
            <p:grpSpPr bwMode="auto">
              <a:xfrm>
                <a:off x="2784" y="2640"/>
                <a:ext cx="336" cy="720"/>
                <a:chOff x="768" y="2640"/>
                <a:chExt cx="336" cy="720"/>
              </a:xfrm>
            </p:grpSpPr>
            <p:sp>
              <p:nvSpPr>
                <p:cNvPr id="60515" name="Rectangle 99"/>
                <p:cNvSpPr>
                  <a:spLocks noChangeArrowheads="1"/>
                </p:cNvSpPr>
                <p:nvPr/>
              </p:nvSpPr>
              <p:spPr bwMode="auto">
                <a:xfrm>
                  <a:off x="768" y="2640"/>
                  <a:ext cx="336" cy="720"/>
                </a:xfrm>
                <a:prstGeom prst="rect">
                  <a:avLst/>
                </a:prstGeom>
                <a:solidFill>
                  <a:srgbClr val="FFFF66"/>
                </a:solidFill>
                <a:ln w="9525">
                  <a:solidFill>
                    <a:schemeClr val="tx1"/>
                  </a:solidFill>
                  <a:miter lim="800000"/>
                  <a:headEnd/>
                  <a:tailEnd/>
                </a:ln>
                <a:effectLst/>
              </p:spPr>
              <p:txBody>
                <a:bodyPr wrap="none" anchor="ctr"/>
                <a:lstStyle/>
                <a:p>
                  <a:endParaRPr lang="en-GB"/>
                </a:p>
              </p:txBody>
            </p:sp>
            <p:sp>
              <p:nvSpPr>
                <p:cNvPr id="60516" name="Line 100"/>
                <p:cNvSpPr>
                  <a:spLocks noChangeShapeType="1"/>
                </p:cNvSpPr>
                <p:nvPr/>
              </p:nvSpPr>
              <p:spPr bwMode="auto">
                <a:xfrm>
                  <a:off x="768" y="2784"/>
                  <a:ext cx="336" cy="0"/>
                </a:xfrm>
                <a:prstGeom prst="line">
                  <a:avLst/>
                </a:prstGeom>
                <a:noFill/>
                <a:ln w="9525">
                  <a:solidFill>
                    <a:schemeClr val="tx1"/>
                  </a:solidFill>
                  <a:round/>
                  <a:headEnd/>
                  <a:tailEnd/>
                </a:ln>
                <a:effectLst/>
              </p:spPr>
              <p:txBody>
                <a:bodyPr/>
                <a:lstStyle/>
                <a:p>
                  <a:endParaRPr lang="en-GB"/>
                </a:p>
              </p:txBody>
            </p:sp>
            <p:sp>
              <p:nvSpPr>
                <p:cNvPr id="60517" name="Line 101"/>
                <p:cNvSpPr>
                  <a:spLocks noChangeShapeType="1"/>
                </p:cNvSpPr>
                <p:nvPr/>
              </p:nvSpPr>
              <p:spPr bwMode="auto">
                <a:xfrm>
                  <a:off x="768" y="2928"/>
                  <a:ext cx="336" cy="0"/>
                </a:xfrm>
                <a:prstGeom prst="line">
                  <a:avLst/>
                </a:prstGeom>
                <a:noFill/>
                <a:ln w="9525">
                  <a:solidFill>
                    <a:schemeClr val="tx1"/>
                  </a:solidFill>
                  <a:round/>
                  <a:headEnd/>
                  <a:tailEnd/>
                </a:ln>
                <a:effectLst/>
              </p:spPr>
              <p:txBody>
                <a:bodyPr/>
                <a:lstStyle/>
                <a:p>
                  <a:endParaRPr lang="en-GB"/>
                </a:p>
              </p:txBody>
            </p:sp>
            <p:sp>
              <p:nvSpPr>
                <p:cNvPr id="60518" name="Line 102"/>
                <p:cNvSpPr>
                  <a:spLocks noChangeShapeType="1"/>
                </p:cNvSpPr>
                <p:nvPr/>
              </p:nvSpPr>
              <p:spPr bwMode="auto">
                <a:xfrm>
                  <a:off x="768" y="3072"/>
                  <a:ext cx="336" cy="0"/>
                </a:xfrm>
                <a:prstGeom prst="line">
                  <a:avLst/>
                </a:prstGeom>
                <a:noFill/>
                <a:ln w="9525">
                  <a:solidFill>
                    <a:schemeClr val="tx1"/>
                  </a:solidFill>
                  <a:round/>
                  <a:headEnd/>
                  <a:tailEnd/>
                </a:ln>
                <a:effectLst/>
              </p:spPr>
              <p:txBody>
                <a:bodyPr/>
                <a:lstStyle/>
                <a:p>
                  <a:endParaRPr lang="en-GB"/>
                </a:p>
              </p:txBody>
            </p:sp>
            <p:sp>
              <p:nvSpPr>
                <p:cNvPr id="60519" name="Line 103"/>
                <p:cNvSpPr>
                  <a:spLocks noChangeShapeType="1"/>
                </p:cNvSpPr>
                <p:nvPr/>
              </p:nvSpPr>
              <p:spPr bwMode="auto">
                <a:xfrm>
                  <a:off x="768" y="3216"/>
                  <a:ext cx="336" cy="0"/>
                </a:xfrm>
                <a:prstGeom prst="line">
                  <a:avLst/>
                </a:prstGeom>
                <a:noFill/>
                <a:ln w="9525">
                  <a:solidFill>
                    <a:schemeClr val="tx1"/>
                  </a:solidFill>
                  <a:round/>
                  <a:headEnd/>
                  <a:tailEnd/>
                </a:ln>
                <a:effectLst/>
              </p:spPr>
              <p:txBody>
                <a:bodyPr/>
                <a:lstStyle/>
                <a:p>
                  <a:endParaRPr lang="en-GB"/>
                </a:p>
              </p:txBody>
            </p:sp>
            <p:sp>
              <p:nvSpPr>
                <p:cNvPr id="60520" name="Line 104"/>
                <p:cNvSpPr>
                  <a:spLocks noChangeShapeType="1"/>
                </p:cNvSpPr>
                <p:nvPr/>
              </p:nvSpPr>
              <p:spPr bwMode="auto">
                <a:xfrm>
                  <a:off x="912" y="2640"/>
                  <a:ext cx="0" cy="144"/>
                </a:xfrm>
                <a:prstGeom prst="line">
                  <a:avLst/>
                </a:prstGeom>
                <a:noFill/>
                <a:ln w="9525">
                  <a:solidFill>
                    <a:schemeClr val="tx1"/>
                  </a:solidFill>
                  <a:round/>
                  <a:headEnd/>
                  <a:tailEnd/>
                </a:ln>
                <a:effectLst/>
              </p:spPr>
              <p:txBody>
                <a:bodyPr/>
                <a:lstStyle/>
                <a:p>
                  <a:endParaRPr lang="en-GB"/>
                </a:p>
              </p:txBody>
            </p:sp>
            <p:sp>
              <p:nvSpPr>
                <p:cNvPr id="60521" name="Line 105"/>
                <p:cNvSpPr>
                  <a:spLocks noChangeShapeType="1"/>
                </p:cNvSpPr>
                <p:nvPr/>
              </p:nvSpPr>
              <p:spPr bwMode="auto">
                <a:xfrm>
                  <a:off x="912" y="2928"/>
                  <a:ext cx="0" cy="144"/>
                </a:xfrm>
                <a:prstGeom prst="line">
                  <a:avLst/>
                </a:prstGeom>
                <a:noFill/>
                <a:ln w="9525">
                  <a:solidFill>
                    <a:schemeClr val="tx1"/>
                  </a:solidFill>
                  <a:round/>
                  <a:headEnd/>
                  <a:tailEnd/>
                </a:ln>
                <a:effectLst/>
              </p:spPr>
              <p:txBody>
                <a:bodyPr/>
                <a:lstStyle/>
                <a:p>
                  <a:endParaRPr lang="en-GB"/>
                </a:p>
              </p:txBody>
            </p:sp>
            <p:sp>
              <p:nvSpPr>
                <p:cNvPr id="60522" name="Line 106"/>
                <p:cNvSpPr>
                  <a:spLocks noChangeShapeType="1"/>
                </p:cNvSpPr>
                <p:nvPr/>
              </p:nvSpPr>
              <p:spPr bwMode="auto">
                <a:xfrm>
                  <a:off x="912" y="3216"/>
                  <a:ext cx="0" cy="144"/>
                </a:xfrm>
                <a:prstGeom prst="line">
                  <a:avLst/>
                </a:prstGeom>
                <a:noFill/>
                <a:ln w="9525">
                  <a:solidFill>
                    <a:schemeClr val="tx1"/>
                  </a:solidFill>
                  <a:round/>
                  <a:headEnd/>
                  <a:tailEnd/>
                </a:ln>
                <a:effectLst/>
              </p:spPr>
              <p:txBody>
                <a:bodyPr/>
                <a:lstStyle/>
                <a:p>
                  <a:endParaRPr lang="en-GB"/>
                </a:p>
              </p:txBody>
            </p:sp>
            <p:sp>
              <p:nvSpPr>
                <p:cNvPr id="60523" name="Line 107"/>
                <p:cNvSpPr>
                  <a:spLocks noChangeShapeType="1"/>
                </p:cNvSpPr>
                <p:nvPr/>
              </p:nvSpPr>
              <p:spPr bwMode="auto">
                <a:xfrm>
                  <a:off x="816" y="2784"/>
                  <a:ext cx="0" cy="144"/>
                </a:xfrm>
                <a:prstGeom prst="line">
                  <a:avLst/>
                </a:prstGeom>
                <a:noFill/>
                <a:ln w="9525">
                  <a:solidFill>
                    <a:schemeClr val="tx1"/>
                  </a:solidFill>
                  <a:round/>
                  <a:headEnd/>
                  <a:tailEnd/>
                </a:ln>
                <a:effectLst/>
              </p:spPr>
              <p:txBody>
                <a:bodyPr/>
                <a:lstStyle/>
                <a:p>
                  <a:endParaRPr lang="en-GB"/>
                </a:p>
              </p:txBody>
            </p:sp>
            <p:sp>
              <p:nvSpPr>
                <p:cNvPr id="60524" name="Line 108"/>
                <p:cNvSpPr>
                  <a:spLocks noChangeShapeType="1"/>
                </p:cNvSpPr>
                <p:nvPr/>
              </p:nvSpPr>
              <p:spPr bwMode="auto">
                <a:xfrm>
                  <a:off x="1008" y="2784"/>
                  <a:ext cx="0" cy="144"/>
                </a:xfrm>
                <a:prstGeom prst="line">
                  <a:avLst/>
                </a:prstGeom>
                <a:noFill/>
                <a:ln w="9525">
                  <a:solidFill>
                    <a:schemeClr val="tx1"/>
                  </a:solidFill>
                  <a:round/>
                  <a:headEnd/>
                  <a:tailEnd/>
                </a:ln>
                <a:effectLst/>
              </p:spPr>
              <p:txBody>
                <a:bodyPr/>
                <a:lstStyle/>
                <a:p>
                  <a:endParaRPr lang="en-GB"/>
                </a:p>
              </p:txBody>
            </p:sp>
            <p:sp>
              <p:nvSpPr>
                <p:cNvPr id="60525" name="Line 109"/>
                <p:cNvSpPr>
                  <a:spLocks noChangeShapeType="1"/>
                </p:cNvSpPr>
                <p:nvPr/>
              </p:nvSpPr>
              <p:spPr bwMode="auto">
                <a:xfrm>
                  <a:off x="816" y="3072"/>
                  <a:ext cx="0" cy="144"/>
                </a:xfrm>
                <a:prstGeom prst="line">
                  <a:avLst/>
                </a:prstGeom>
                <a:noFill/>
                <a:ln w="9525">
                  <a:solidFill>
                    <a:schemeClr val="tx1"/>
                  </a:solidFill>
                  <a:round/>
                  <a:headEnd/>
                  <a:tailEnd/>
                </a:ln>
                <a:effectLst/>
              </p:spPr>
              <p:txBody>
                <a:bodyPr/>
                <a:lstStyle/>
                <a:p>
                  <a:endParaRPr lang="en-GB"/>
                </a:p>
              </p:txBody>
            </p:sp>
            <p:sp>
              <p:nvSpPr>
                <p:cNvPr id="60526" name="Line 110"/>
                <p:cNvSpPr>
                  <a:spLocks noChangeShapeType="1"/>
                </p:cNvSpPr>
                <p:nvPr/>
              </p:nvSpPr>
              <p:spPr bwMode="auto">
                <a:xfrm>
                  <a:off x="1008" y="3072"/>
                  <a:ext cx="0" cy="144"/>
                </a:xfrm>
                <a:prstGeom prst="line">
                  <a:avLst/>
                </a:prstGeom>
                <a:noFill/>
                <a:ln w="9525">
                  <a:solidFill>
                    <a:schemeClr val="tx1"/>
                  </a:solidFill>
                  <a:round/>
                  <a:headEnd/>
                  <a:tailEnd/>
                </a:ln>
                <a:effectLst/>
              </p:spPr>
              <p:txBody>
                <a:bodyPr/>
                <a:lstStyle/>
                <a:p>
                  <a:endParaRPr lang="en-GB"/>
                </a:p>
              </p:txBody>
            </p:sp>
          </p:grpSp>
          <p:grpSp>
            <p:nvGrpSpPr>
              <p:cNvPr id="60527" name="Group 111"/>
              <p:cNvGrpSpPr>
                <a:grpSpLocks/>
              </p:cNvGrpSpPr>
              <p:nvPr/>
            </p:nvGrpSpPr>
            <p:grpSpPr bwMode="auto">
              <a:xfrm>
                <a:off x="3600" y="2640"/>
                <a:ext cx="336" cy="720"/>
                <a:chOff x="768" y="2640"/>
                <a:chExt cx="336" cy="720"/>
              </a:xfrm>
            </p:grpSpPr>
            <p:sp>
              <p:nvSpPr>
                <p:cNvPr id="60528" name="Rectangle 112"/>
                <p:cNvSpPr>
                  <a:spLocks noChangeArrowheads="1"/>
                </p:cNvSpPr>
                <p:nvPr/>
              </p:nvSpPr>
              <p:spPr bwMode="auto">
                <a:xfrm>
                  <a:off x="768" y="2640"/>
                  <a:ext cx="336" cy="720"/>
                </a:xfrm>
                <a:prstGeom prst="rect">
                  <a:avLst/>
                </a:prstGeom>
                <a:solidFill>
                  <a:srgbClr val="FFFF66"/>
                </a:solidFill>
                <a:ln w="9525">
                  <a:solidFill>
                    <a:schemeClr val="tx1"/>
                  </a:solidFill>
                  <a:miter lim="800000"/>
                  <a:headEnd/>
                  <a:tailEnd/>
                </a:ln>
                <a:effectLst/>
              </p:spPr>
              <p:txBody>
                <a:bodyPr wrap="none" anchor="ctr"/>
                <a:lstStyle/>
                <a:p>
                  <a:endParaRPr lang="en-GB"/>
                </a:p>
              </p:txBody>
            </p:sp>
            <p:sp>
              <p:nvSpPr>
                <p:cNvPr id="60529" name="Line 113"/>
                <p:cNvSpPr>
                  <a:spLocks noChangeShapeType="1"/>
                </p:cNvSpPr>
                <p:nvPr/>
              </p:nvSpPr>
              <p:spPr bwMode="auto">
                <a:xfrm>
                  <a:off x="768" y="2784"/>
                  <a:ext cx="336" cy="0"/>
                </a:xfrm>
                <a:prstGeom prst="line">
                  <a:avLst/>
                </a:prstGeom>
                <a:noFill/>
                <a:ln w="9525">
                  <a:solidFill>
                    <a:schemeClr val="tx1"/>
                  </a:solidFill>
                  <a:round/>
                  <a:headEnd/>
                  <a:tailEnd/>
                </a:ln>
                <a:effectLst/>
              </p:spPr>
              <p:txBody>
                <a:bodyPr/>
                <a:lstStyle/>
                <a:p>
                  <a:endParaRPr lang="en-GB"/>
                </a:p>
              </p:txBody>
            </p:sp>
            <p:sp>
              <p:nvSpPr>
                <p:cNvPr id="60530" name="Line 114"/>
                <p:cNvSpPr>
                  <a:spLocks noChangeShapeType="1"/>
                </p:cNvSpPr>
                <p:nvPr/>
              </p:nvSpPr>
              <p:spPr bwMode="auto">
                <a:xfrm>
                  <a:off x="768" y="2928"/>
                  <a:ext cx="336" cy="0"/>
                </a:xfrm>
                <a:prstGeom prst="line">
                  <a:avLst/>
                </a:prstGeom>
                <a:noFill/>
                <a:ln w="9525">
                  <a:solidFill>
                    <a:schemeClr val="tx1"/>
                  </a:solidFill>
                  <a:round/>
                  <a:headEnd/>
                  <a:tailEnd/>
                </a:ln>
                <a:effectLst/>
              </p:spPr>
              <p:txBody>
                <a:bodyPr/>
                <a:lstStyle/>
                <a:p>
                  <a:endParaRPr lang="en-GB"/>
                </a:p>
              </p:txBody>
            </p:sp>
            <p:sp>
              <p:nvSpPr>
                <p:cNvPr id="60531" name="Line 115"/>
                <p:cNvSpPr>
                  <a:spLocks noChangeShapeType="1"/>
                </p:cNvSpPr>
                <p:nvPr/>
              </p:nvSpPr>
              <p:spPr bwMode="auto">
                <a:xfrm>
                  <a:off x="768" y="3072"/>
                  <a:ext cx="336" cy="0"/>
                </a:xfrm>
                <a:prstGeom prst="line">
                  <a:avLst/>
                </a:prstGeom>
                <a:noFill/>
                <a:ln w="9525">
                  <a:solidFill>
                    <a:schemeClr val="tx1"/>
                  </a:solidFill>
                  <a:round/>
                  <a:headEnd/>
                  <a:tailEnd/>
                </a:ln>
                <a:effectLst/>
              </p:spPr>
              <p:txBody>
                <a:bodyPr/>
                <a:lstStyle/>
                <a:p>
                  <a:endParaRPr lang="en-GB"/>
                </a:p>
              </p:txBody>
            </p:sp>
            <p:sp>
              <p:nvSpPr>
                <p:cNvPr id="60532" name="Line 116"/>
                <p:cNvSpPr>
                  <a:spLocks noChangeShapeType="1"/>
                </p:cNvSpPr>
                <p:nvPr/>
              </p:nvSpPr>
              <p:spPr bwMode="auto">
                <a:xfrm>
                  <a:off x="768" y="3216"/>
                  <a:ext cx="336" cy="0"/>
                </a:xfrm>
                <a:prstGeom prst="line">
                  <a:avLst/>
                </a:prstGeom>
                <a:noFill/>
                <a:ln w="9525">
                  <a:solidFill>
                    <a:schemeClr val="tx1"/>
                  </a:solidFill>
                  <a:round/>
                  <a:headEnd/>
                  <a:tailEnd/>
                </a:ln>
                <a:effectLst/>
              </p:spPr>
              <p:txBody>
                <a:bodyPr/>
                <a:lstStyle/>
                <a:p>
                  <a:endParaRPr lang="en-GB"/>
                </a:p>
              </p:txBody>
            </p:sp>
            <p:sp>
              <p:nvSpPr>
                <p:cNvPr id="60533" name="Line 117"/>
                <p:cNvSpPr>
                  <a:spLocks noChangeShapeType="1"/>
                </p:cNvSpPr>
                <p:nvPr/>
              </p:nvSpPr>
              <p:spPr bwMode="auto">
                <a:xfrm>
                  <a:off x="912" y="2640"/>
                  <a:ext cx="0" cy="144"/>
                </a:xfrm>
                <a:prstGeom prst="line">
                  <a:avLst/>
                </a:prstGeom>
                <a:noFill/>
                <a:ln w="9525">
                  <a:solidFill>
                    <a:schemeClr val="tx1"/>
                  </a:solidFill>
                  <a:round/>
                  <a:headEnd/>
                  <a:tailEnd/>
                </a:ln>
                <a:effectLst/>
              </p:spPr>
              <p:txBody>
                <a:bodyPr/>
                <a:lstStyle/>
                <a:p>
                  <a:endParaRPr lang="en-GB"/>
                </a:p>
              </p:txBody>
            </p:sp>
            <p:sp>
              <p:nvSpPr>
                <p:cNvPr id="60534" name="Line 118"/>
                <p:cNvSpPr>
                  <a:spLocks noChangeShapeType="1"/>
                </p:cNvSpPr>
                <p:nvPr/>
              </p:nvSpPr>
              <p:spPr bwMode="auto">
                <a:xfrm>
                  <a:off x="912" y="2928"/>
                  <a:ext cx="0" cy="144"/>
                </a:xfrm>
                <a:prstGeom prst="line">
                  <a:avLst/>
                </a:prstGeom>
                <a:noFill/>
                <a:ln w="9525">
                  <a:solidFill>
                    <a:schemeClr val="tx1"/>
                  </a:solidFill>
                  <a:round/>
                  <a:headEnd/>
                  <a:tailEnd/>
                </a:ln>
                <a:effectLst/>
              </p:spPr>
              <p:txBody>
                <a:bodyPr/>
                <a:lstStyle/>
                <a:p>
                  <a:endParaRPr lang="en-GB"/>
                </a:p>
              </p:txBody>
            </p:sp>
            <p:sp>
              <p:nvSpPr>
                <p:cNvPr id="60535" name="Line 119"/>
                <p:cNvSpPr>
                  <a:spLocks noChangeShapeType="1"/>
                </p:cNvSpPr>
                <p:nvPr/>
              </p:nvSpPr>
              <p:spPr bwMode="auto">
                <a:xfrm>
                  <a:off x="912" y="3216"/>
                  <a:ext cx="0" cy="144"/>
                </a:xfrm>
                <a:prstGeom prst="line">
                  <a:avLst/>
                </a:prstGeom>
                <a:noFill/>
                <a:ln w="9525">
                  <a:solidFill>
                    <a:schemeClr val="tx1"/>
                  </a:solidFill>
                  <a:round/>
                  <a:headEnd/>
                  <a:tailEnd/>
                </a:ln>
                <a:effectLst/>
              </p:spPr>
              <p:txBody>
                <a:bodyPr/>
                <a:lstStyle/>
                <a:p>
                  <a:endParaRPr lang="en-GB"/>
                </a:p>
              </p:txBody>
            </p:sp>
            <p:sp>
              <p:nvSpPr>
                <p:cNvPr id="60536" name="Line 120"/>
                <p:cNvSpPr>
                  <a:spLocks noChangeShapeType="1"/>
                </p:cNvSpPr>
                <p:nvPr/>
              </p:nvSpPr>
              <p:spPr bwMode="auto">
                <a:xfrm>
                  <a:off x="816" y="2784"/>
                  <a:ext cx="0" cy="144"/>
                </a:xfrm>
                <a:prstGeom prst="line">
                  <a:avLst/>
                </a:prstGeom>
                <a:noFill/>
                <a:ln w="9525">
                  <a:solidFill>
                    <a:schemeClr val="tx1"/>
                  </a:solidFill>
                  <a:round/>
                  <a:headEnd/>
                  <a:tailEnd/>
                </a:ln>
                <a:effectLst/>
              </p:spPr>
              <p:txBody>
                <a:bodyPr/>
                <a:lstStyle/>
                <a:p>
                  <a:endParaRPr lang="en-GB"/>
                </a:p>
              </p:txBody>
            </p:sp>
            <p:sp>
              <p:nvSpPr>
                <p:cNvPr id="60537" name="Line 121"/>
                <p:cNvSpPr>
                  <a:spLocks noChangeShapeType="1"/>
                </p:cNvSpPr>
                <p:nvPr/>
              </p:nvSpPr>
              <p:spPr bwMode="auto">
                <a:xfrm>
                  <a:off x="1008" y="2784"/>
                  <a:ext cx="0" cy="144"/>
                </a:xfrm>
                <a:prstGeom prst="line">
                  <a:avLst/>
                </a:prstGeom>
                <a:noFill/>
                <a:ln w="9525">
                  <a:solidFill>
                    <a:schemeClr val="tx1"/>
                  </a:solidFill>
                  <a:round/>
                  <a:headEnd/>
                  <a:tailEnd/>
                </a:ln>
                <a:effectLst/>
              </p:spPr>
              <p:txBody>
                <a:bodyPr/>
                <a:lstStyle/>
                <a:p>
                  <a:endParaRPr lang="en-GB"/>
                </a:p>
              </p:txBody>
            </p:sp>
            <p:sp>
              <p:nvSpPr>
                <p:cNvPr id="60538" name="Line 122"/>
                <p:cNvSpPr>
                  <a:spLocks noChangeShapeType="1"/>
                </p:cNvSpPr>
                <p:nvPr/>
              </p:nvSpPr>
              <p:spPr bwMode="auto">
                <a:xfrm>
                  <a:off x="816" y="3072"/>
                  <a:ext cx="0" cy="144"/>
                </a:xfrm>
                <a:prstGeom prst="line">
                  <a:avLst/>
                </a:prstGeom>
                <a:noFill/>
                <a:ln w="9525">
                  <a:solidFill>
                    <a:schemeClr val="tx1"/>
                  </a:solidFill>
                  <a:round/>
                  <a:headEnd/>
                  <a:tailEnd/>
                </a:ln>
                <a:effectLst/>
              </p:spPr>
              <p:txBody>
                <a:bodyPr/>
                <a:lstStyle/>
                <a:p>
                  <a:endParaRPr lang="en-GB"/>
                </a:p>
              </p:txBody>
            </p:sp>
            <p:sp>
              <p:nvSpPr>
                <p:cNvPr id="60539" name="Line 123"/>
                <p:cNvSpPr>
                  <a:spLocks noChangeShapeType="1"/>
                </p:cNvSpPr>
                <p:nvPr/>
              </p:nvSpPr>
              <p:spPr bwMode="auto">
                <a:xfrm>
                  <a:off x="1008" y="3072"/>
                  <a:ext cx="0" cy="144"/>
                </a:xfrm>
                <a:prstGeom prst="line">
                  <a:avLst/>
                </a:prstGeom>
                <a:noFill/>
                <a:ln w="9525">
                  <a:solidFill>
                    <a:schemeClr val="tx1"/>
                  </a:solidFill>
                  <a:round/>
                  <a:headEnd/>
                  <a:tailEnd/>
                </a:ln>
                <a:effectLst/>
              </p:spPr>
              <p:txBody>
                <a:bodyPr/>
                <a:lstStyle/>
                <a:p>
                  <a:endParaRPr lang="en-GB"/>
                </a:p>
              </p:txBody>
            </p:sp>
          </p:grpSp>
          <p:sp>
            <p:nvSpPr>
              <p:cNvPr id="60540" name="AutoShape 124"/>
              <p:cNvSpPr>
                <a:spLocks noChangeArrowheads="1"/>
              </p:cNvSpPr>
              <p:nvPr/>
            </p:nvSpPr>
            <p:spPr bwMode="auto">
              <a:xfrm>
                <a:off x="192" y="2352"/>
                <a:ext cx="624" cy="28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9525">
                <a:solidFill>
                  <a:schemeClr val="tx1"/>
                </a:solidFill>
                <a:miter lim="800000"/>
                <a:headEnd/>
                <a:tailEnd/>
              </a:ln>
              <a:effectLst/>
            </p:spPr>
            <p:txBody>
              <a:bodyPr wrap="none" anchor="ctr"/>
              <a:lstStyle/>
              <a:p>
                <a:endParaRPr lang="en-GB"/>
              </a:p>
            </p:txBody>
          </p:sp>
          <p:sp>
            <p:nvSpPr>
              <p:cNvPr id="60541" name="AutoShape 125"/>
              <p:cNvSpPr>
                <a:spLocks noChangeArrowheads="1"/>
              </p:cNvSpPr>
              <p:nvPr/>
            </p:nvSpPr>
            <p:spPr bwMode="auto">
              <a:xfrm>
                <a:off x="3408" y="2352"/>
                <a:ext cx="624" cy="28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9525">
                <a:solidFill>
                  <a:schemeClr val="tx1"/>
                </a:solidFill>
                <a:miter lim="800000"/>
                <a:headEnd/>
                <a:tailEnd/>
              </a:ln>
              <a:effectLst/>
            </p:spPr>
            <p:txBody>
              <a:bodyPr wrap="none" anchor="ctr"/>
              <a:lstStyle/>
              <a:p>
                <a:endParaRPr lang="en-GB"/>
              </a:p>
            </p:txBody>
          </p:sp>
          <p:sp>
            <p:nvSpPr>
              <p:cNvPr id="60542" name="AutoShape 126"/>
              <p:cNvSpPr>
                <a:spLocks noChangeArrowheads="1"/>
              </p:cNvSpPr>
              <p:nvPr/>
            </p:nvSpPr>
            <p:spPr bwMode="auto">
              <a:xfrm>
                <a:off x="2640" y="2352"/>
                <a:ext cx="624" cy="28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9525">
                <a:solidFill>
                  <a:schemeClr val="tx1"/>
                </a:solidFill>
                <a:miter lim="800000"/>
                <a:headEnd/>
                <a:tailEnd/>
              </a:ln>
              <a:effectLst/>
            </p:spPr>
            <p:txBody>
              <a:bodyPr wrap="none" anchor="ctr"/>
              <a:lstStyle/>
              <a:p>
                <a:endParaRPr lang="en-GB"/>
              </a:p>
            </p:txBody>
          </p:sp>
          <p:sp>
            <p:nvSpPr>
              <p:cNvPr id="60543" name="AutoShape 127"/>
              <p:cNvSpPr>
                <a:spLocks noChangeArrowheads="1"/>
              </p:cNvSpPr>
              <p:nvPr/>
            </p:nvSpPr>
            <p:spPr bwMode="auto">
              <a:xfrm>
                <a:off x="1824" y="2352"/>
                <a:ext cx="624" cy="28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9525">
                <a:solidFill>
                  <a:schemeClr val="tx1"/>
                </a:solidFill>
                <a:miter lim="800000"/>
                <a:headEnd/>
                <a:tailEnd/>
              </a:ln>
              <a:effectLst/>
            </p:spPr>
            <p:txBody>
              <a:bodyPr wrap="none" anchor="ctr"/>
              <a:lstStyle/>
              <a:p>
                <a:endParaRPr lang="en-GB"/>
              </a:p>
            </p:txBody>
          </p:sp>
          <p:sp>
            <p:nvSpPr>
              <p:cNvPr id="60544" name="AutoShape 128"/>
              <p:cNvSpPr>
                <a:spLocks noChangeArrowheads="1"/>
              </p:cNvSpPr>
              <p:nvPr/>
            </p:nvSpPr>
            <p:spPr bwMode="auto">
              <a:xfrm>
                <a:off x="1008" y="2352"/>
                <a:ext cx="624" cy="28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9525">
                <a:solidFill>
                  <a:schemeClr val="tx1"/>
                </a:solidFill>
                <a:miter lim="800000"/>
                <a:headEnd/>
                <a:tailEnd/>
              </a:ln>
              <a:effectLst/>
            </p:spPr>
            <p:txBody>
              <a:bodyPr wrap="none" anchor="ctr"/>
              <a:lstStyle/>
              <a:p>
                <a:endParaRPr lang="en-GB"/>
              </a:p>
            </p:txBody>
          </p:sp>
        </p:grpSp>
        <p:sp>
          <p:nvSpPr>
            <p:cNvPr id="60546" name="Text Box 130"/>
            <p:cNvSpPr txBox="1">
              <a:spLocks noChangeArrowheads="1"/>
            </p:cNvSpPr>
            <p:nvPr/>
          </p:nvSpPr>
          <p:spPr bwMode="auto">
            <a:xfrm rot="-5400000">
              <a:off x="18" y="2880"/>
              <a:ext cx="576" cy="192"/>
            </a:xfrm>
            <a:prstGeom prst="rect">
              <a:avLst/>
            </a:prstGeom>
            <a:noFill/>
            <a:ln w="9525">
              <a:noFill/>
              <a:miter lim="800000"/>
              <a:headEnd/>
              <a:tailEnd/>
            </a:ln>
            <a:effectLst/>
          </p:spPr>
          <p:txBody>
            <a:bodyPr>
              <a:spAutoFit/>
            </a:bodyPr>
            <a:lstStyle/>
            <a:p>
              <a:pPr>
                <a:spcBef>
                  <a:spcPct val="50000"/>
                </a:spcBef>
              </a:pPr>
              <a:r>
                <a:rPr lang="en-GB" b="1"/>
                <a:t>Research</a:t>
              </a:r>
            </a:p>
          </p:txBody>
        </p:sp>
        <p:sp>
          <p:nvSpPr>
            <p:cNvPr id="60547" name="Text Box 131"/>
            <p:cNvSpPr txBox="1">
              <a:spLocks noChangeArrowheads="1"/>
            </p:cNvSpPr>
            <p:nvPr/>
          </p:nvSpPr>
          <p:spPr bwMode="auto">
            <a:xfrm rot="-5400000">
              <a:off x="720" y="2736"/>
              <a:ext cx="768" cy="192"/>
            </a:xfrm>
            <a:prstGeom prst="rect">
              <a:avLst/>
            </a:prstGeom>
            <a:noFill/>
            <a:ln w="9525">
              <a:noFill/>
              <a:miter lim="800000"/>
              <a:headEnd/>
              <a:tailEnd/>
            </a:ln>
            <a:effectLst/>
          </p:spPr>
          <p:txBody>
            <a:bodyPr>
              <a:spAutoFit/>
            </a:bodyPr>
            <a:lstStyle/>
            <a:p>
              <a:pPr>
                <a:spcBef>
                  <a:spcPct val="50000"/>
                </a:spcBef>
              </a:pPr>
              <a:r>
                <a:rPr lang="en-GB" b="1"/>
                <a:t>Design</a:t>
              </a:r>
            </a:p>
          </p:txBody>
        </p:sp>
        <p:sp>
          <p:nvSpPr>
            <p:cNvPr id="60548" name="Text Box 132"/>
            <p:cNvSpPr txBox="1">
              <a:spLocks noChangeArrowheads="1"/>
            </p:cNvSpPr>
            <p:nvPr/>
          </p:nvSpPr>
          <p:spPr bwMode="auto">
            <a:xfrm rot="-5374677">
              <a:off x="1440" y="2880"/>
              <a:ext cx="768" cy="192"/>
            </a:xfrm>
            <a:prstGeom prst="rect">
              <a:avLst/>
            </a:prstGeom>
            <a:noFill/>
            <a:ln w="9525">
              <a:noFill/>
              <a:miter lim="800000"/>
              <a:headEnd/>
              <a:tailEnd/>
            </a:ln>
            <a:effectLst/>
          </p:spPr>
          <p:txBody>
            <a:bodyPr>
              <a:spAutoFit/>
            </a:bodyPr>
            <a:lstStyle/>
            <a:p>
              <a:pPr>
                <a:spcBef>
                  <a:spcPct val="50000"/>
                </a:spcBef>
              </a:pPr>
              <a:r>
                <a:rPr lang="en-GB" b="1"/>
                <a:t>Manufacture</a:t>
              </a:r>
            </a:p>
          </p:txBody>
        </p:sp>
        <p:sp>
          <p:nvSpPr>
            <p:cNvPr id="60549" name="Text Box 133"/>
            <p:cNvSpPr txBox="1">
              <a:spLocks noChangeArrowheads="1"/>
            </p:cNvSpPr>
            <p:nvPr/>
          </p:nvSpPr>
          <p:spPr bwMode="auto">
            <a:xfrm rot="16209908">
              <a:off x="2275" y="2765"/>
              <a:ext cx="576" cy="326"/>
            </a:xfrm>
            <a:prstGeom prst="rect">
              <a:avLst/>
            </a:prstGeom>
            <a:noFill/>
            <a:ln w="9525">
              <a:noFill/>
              <a:miter lim="800000"/>
              <a:headEnd/>
              <a:tailEnd/>
            </a:ln>
            <a:effectLst/>
          </p:spPr>
          <p:txBody>
            <a:bodyPr>
              <a:spAutoFit/>
            </a:bodyPr>
            <a:lstStyle/>
            <a:p>
              <a:pPr>
                <a:spcBef>
                  <a:spcPct val="50000"/>
                </a:spcBef>
              </a:pPr>
              <a:r>
                <a:rPr lang="en-GB" b="1"/>
                <a:t>Quality control</a:t>
              </a:r>
            </a:p>
          </p:txBody>
        </p:sp>
        <p:sp>
          <p:nvSpPr>
            <p:cNvPr id="60550" name="Text Box 134"/>
            <p:cNvSpPr txBox="1">
              <a:spLocks noChangeArrowheads="1"/>
            </p:cNvSpPr>
            <p:nvPr/>
          </p:nvSpPr>
          <p:spPr bwMode="auto">
            <a:xfrm rot="16200000">
              <a:off x="3000" y="2904"/>
              <a:ext cx="720" cy="192"/>
            </a:xfrm>
            <a:prstGeom prst="rect">
              <a:avLst/>
            </a:prstGeom>
            <a:noFill/>
            <a:ln w="9525">
              <a:noFill/>
              <a:miter lim="800000"/>
              <a:headEnd/>
              <a:tailEnd/>
            </a:ln>
            <a:effectLst/>
          </p:spPr>
          <p:txBody>
            <a:bodyPr>
              <a:spAutoFit/>
            </a:bodyPr>
            <a:lstStyle/>
            <a:p>
              <a:pPr>
                <a:spcBef>
                  <a:spcPct val="50000"/>
                </a:spcBef>
              </a:pPr>
              <a:r>
                <a:rPr lang="en-GB" b="1"/>
                <a:t>Distribution</a:t>
              </a:r>
            </a:p>
          </p:txBody>
        </p:sp>
        <p:sp>
          <p:nvSpPr>
            <p:cNvPr id="60551" name="Text Box 135"/>
            <p:cNvSpPr txBox="1">
              <a:spLocks noChangeArrowheads="1"/>
            </p:cNvSpPr>
            <p:nvPr/>
          </p:nvSpPr>
          <p:spPr bwMode="auto">
            <a:xfrm rot="16209908">
              <a:off x="3792" y="2784"/>
              <a:ext cx="576" cy="192"/>
            </a:xfrm>
            <a:prstGeom prst="rect">
              <a:avLst/>
            </a:prstGeom>
            <a:noFill/>
            <a:ln w="9525">
              <a:noFill/>
              <a:miter lim="800000"/>
              <a:headEnd/>
              <a:tailEnd/>
            </a:ln>
            <a:effectLst/>
          </p:spPr>
          <p:txBody>
            <a:bodyPr>
              <a:spAutoFit/>
            </a:bodyPr>
            <a:lstStyle/>
            <a:p>
              <a:pPr>
                <a:spcBef>
                  <a:spcPct val="50000"/>
                </a:spcBef>
              </a:pPr>
              <a:r>
                <a:rPr lang="en-GB" b="1"/>
                <a:t>Sales</a:t>
              </a:r>
            </a:p>
          </p:txBody>
        </p:sp>
      </p:grpSp>
      <p:sp>
        <p:nvSpPr>
          <p:cNvPr id="60553" name="Text Box 137"/>
          <p:cNvSpPr txBox="1">
            <a:spLocks noChangeArrowheads="1"/>
          </p:cNvSpPr>
          <p:nvPr/>
        </p:nvSpPr>
        <p:spPr bwMode="auto">
          <a:xfrm>
            <a:off x="304800" y="914400"/>
            <a:ext cx="6172200" cy="1262063"/>
          </a:xfrm>
          <a:prstGeom prst="rect">
            <a:avLst/>
          </a:prstGeom>
          <a:noFill/>
          <a:ln w="9525">
            <a:noFill/>
            <a:miter lim="800000"/>
            <a:headEnd/>
            <a:tailEnd/>
          </a:ln>
          <a:effectLst/>
        </p:spPr>
        <p:txBody>
          <a:bodyPr>
            <a:spAutoFit/>
          </a:bodyPr>
          <a:lstStyle/>
          <a:p>
            <a:pPr algn="just">
              <a:spcBef>
                <a:spcPct val="50000"/>
              </a:spcBef>
            </a:pPr>
            <a:r>
              <a:rPr lang="en-GB"/>
              <a:t>When a company undertakes to design a new product, there are many stages it has to go through before the product reaches the market-place. Many companies organise this in an orderly sequence, with each stage having to be completed before the new product is passed along to the next stage. </a:t>
            </a:r>
          </a:p>
          <a:p>
            <a:pPr algn="just">
              <a:spcBef>
                <a:spcPct val="50000"/>
              </a:spcBef>
            </a:pPr>
            <a:r>
              <a:rPr lang="en-GB"/>
              <a:t>Some of the stages in product development are shown in the diagram below.</a:t>
            </a:r>
          </a:p>
        </p:txBody>
      </p:sp>
      <p:sp>
        <p:nvSpPr>
          <p:cNvPr id="60554" name="Text Box 138"/>
          <p:cNvSpPr txBox="1">
            <a:spLocks noChangeArrowheads="1"/>
          </p:cNvSpPr>
          <p:nvPr/>
        </p:nvSpPr>
        <p:spPr bwMode="auto">
          <a:xfrm>
            <a:off x="1600200" y="4343400"/>
            <a:ext cx="3429000" cy="314325"/>
          </a:xfrm>
          <a:prstGeom prst="rect">
            <a:avLst/>
          </a:prstGeom>
          <a:noFill/>
          <a:ln w="9525">
            <a:solidFill>
              <a:schemeClr val="tx1"/>
            </a:solidFill>
            <a:miter lim="800000"/>
            <a:headEnd/>
            <a:tailEnd/>
          </a:ln>
          <a:effectLst/>
        </p:spPr>
        <p:txBody>
          <a:bodyPr>
            <a:spAutoFit/>
          </a:bodyPr>
          <a:lstStyle/>
          <a:p>
            <a:pPr algn="ctr">
              <a:spcBef>
                <a:spcPct val="50000"/>
              </a:spcBef>
            </a:pPr>
            <a:r>
              <a:rPr lang="en-GB"/>
              <a:t>Over the wall engineering</a:t>
            </a:r>
          </a:p>
        </p:txBody>
      </p:sp>
      <p:sp>
        <p:nvSpPr>
          <p:cNvPr id="60555" name="Text Box 139"/>
          <p:cNvSpPr txBox="1">
            <a:spLocks noChangeArrowheads="1"/>
          </p:cNvSpPr>
          <p:nvPr/>
        </p:nvSpPr>
        <p:spPr bwMode="auto">
          <a:xfrm>
            <a:off x="381000" y="4953000"/>
            <a:ext cx="6096000" cy="4346575"/>
          </a:xfrm>
          <a:prstGeom prst="rect">
            <a:avLst/>
          </a:prstGeom>
          <a:noFill/>
          <a:ln w="9525">
            <a:noFill/>
            <a:miter lim="800000"/>
            <a:headEnd/>
            <a:tailEnd/>
          </a:ln>
          <a:effectLst/>
        </p:spPr>
        <p:txBody>
          <a:bodyPr>
            <a:spAutoFit/>
          </a:bodyPr>
          <a:lstStyle/>
          <a:p>
            <a:pPr algn="just">
              <a:spcBef>
                <a:spcPct val="50000"/>
              </a:spcBef>
            </a:pPr>
            <a:r>
              <a:rPr lang="en-GB"/>
              <a:t>Some companies still work on a departmental basis, each one working very much in isolation and preparing information only relevant to the next stage in the process. No department ever has an overview of the whole process. This can be compared to passing the information over a brick wall to the next department and not being able to see it again. As a result, there is little communication between departments and often a lack of interest and concern among employees on issues such as quality control and product management.</a:t>
            </a:r>
          </a:p>
          <a:p>
            <a:pPr algn="just"/>
            <a:endParaRPr lang="en-GB"/>
          </a:p>
          <a:p>
            <a:pPr algn="just">
              <a:spcBef>
                <a:spcPct val="50000"/>
              </a:spcBef>
            </a:pPr>
            <a:r>
              <a:rPr lang="en-GB"/>
              <a:t>This orderly step-by-step process will bring control to complex projects but it is very slow. In today’s highly competitive marketplace this can lead to product failures and lost sales.</a:t>
            </a:r>
          </a:p>
          <a:p>
            <a:pPr algn="just"/>
            <a:endParaRPr lang="en-GB"/>
          </a:p>
          <a:p>
            <a:pPr algn="just">
              <a:spcBef>
                <a:spcPct val="50000"/>
              </a:spcBef>
            </a:pPr>
            <a:r>
              <a:rPr lang="en-GB"/>
              <a:t>The barriers to information transfer need to be broken down in the interests of efficiency, quality control and speed. Reorganising departments in such a way as to encourage teamwork and communication between workers can radically improve the transfer of information between workers. Integrated Information Transfer systems and updated computer design packages mean that all departments have access to the contributions made by everyone in the organisation.</a:t>
            </a:r>
          </a:p>
        </p:txBody>
      </p:sp>
    </p:spTree>
  </p:cSld>
  <p:clrMapOvr>
    <a:masterClrMapping/>
  </p:clrMapOvr>
  <p:transition advTm="1000">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ooter Placeholder 1"/>
          <p:cNvSpPr>
            <a:spLocks noGrp="1"/>
          </p:cNvSpPr>
          <p:nvPr>
            <p:ph type="ftr" sz="quarter" idx="10"/>
          </p:nvPr>
        </p:nvSpPr>
        <p:spPr/>
        <p:txBody>
          <a:bodyPr/>
          <a:lstStyle/>
          <a:p>
            <a:r>
              <a:rPr lang="en-GB"/>
              <a:t>© Learning and Teaching Scotland 2006</a:t>
            </a:r>
          </a:p>
        </p:txBody>
      </p:sp>
      <p:sp>
        <p:nvSpPr>
          <p:cNvPr id="61442" name="Rectangle 2"/>
          <p:cNvSpPr>
            <a:spLocks noChangeArrowheads="1"/>
          </p:cNvSpPr>
          <p:nvPr/>
        </p:nvSpPr>
        <p:spPr bwMode="auto">
          <a:xfrm>
            <a:off x="304800" y="381000"/>
            <a:ext cx="6096000" cy="3810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61443" name="Text Box 3"/>
          <p:cNvSpPr txBox="1">
            <a:spLocks noChangeArrowheads="1"/>
          </p:cNvSpPr>
          <p:nvPr/>
        </p:nvSpPr>
        <p:spPr bwMode="auto">
          <a:xfrm>
            <a:off x="609600" y="381000"/>
            <a:ext cx="5486400" cy="396875"/>
          </a:xfrm>
          <a:prstGeom prst="rect">
            <a:avLst/>
          </a:prstGeom>
          <a:noFill/>
          <a:ln w="9525">
            <a:noFill/>
            <a:miter lim="800000"/>
            <a:headEnd/>
            <a:tailEnd/>
          </a:ln>
          <a:effectLst/>
        </p:spPr>
        <p:txBody>
          <a:bodyPr>
            <a:spAutoFit/>
          </a:bodyPr>
          <a:lstStyle/>
          <a:p>
            <a:pPr algn="ctr">
              <a:spcBef>
                <a:spcPct val="50000"/>
              </a:spcBef>
            </a:pPr>
            <a:r>
              <a:rPr lang="en-GB" sz="2000" b="1"/>
              <a:t>8: Concurrent Production</a:t>
            </a:r>
          </a:p>
        </p:txBody>
      </p:sp>
      <p:sp>
        <p:nvSpPr>
          <p:cNvPr id="61474" name="Text Box 34"/>
          <p:cNvSpPr txBox="1">
            <a:spLocks noChangeArrowheads="1"/>
          </p:cNvSpPr>
          <p:nvPr/>
        </p:nvSpPr>
        <p:spPr bwMode="auto">
          <a:xfrm>
            <a:off x="188913" y="990600"/>
            <a:ext cx="6364287" cy="2006600"/>
          </a:xfrm>
          <a:prstGeom prst="rect">
            <a:avLst/>
          </a:prstGeom>
          <a:noFill/>
          <a:ln w="9525">
            <a:noFill/>
            <a:miter lim="800000"/>
            <a:headEnd/>
            <a:tailEnd/>
          </a:ln>
          <a:effectLst/>
        </p:spPr>
        <p:txBody>
          <a:bodyPr>
            <a:spAutoFit/>
          </a:bodyPr>
          <a:lstStyle/>
          <a:p>
            <a:pPr algn="just">
              <a:spcBef>
                <a:spcPct val="50000"/>
              </a:spcBef>
            </a:pPr>
            <a:r>
              <a:rPr lang="en-GB"/>
              <a:t>The problems associated with sequential production can be overcome by companies using a concurrent production approach. This is a method of developing and manufacturing products using a team-based approach. Members from every department are brought together at the beginning of the project to form the product </a:t>
            </a:r>
            <a:r>
              <a:rPr lang="en-GB" i="1"/>
              <a:t>design team</a:t>
            </a:r>
            <a:r>
              <a:rPr lang="en-GB"/>
              <a:t>. Each member is a specialist in their area but more than likely will have a knowledge of the other departments’ inputs as well. They are able to interact and contribute to the project from an early stage and can begin to plan, organise and develop their own specialist inputs without having to wait for another department to finish.</a:t>
            </a:r>
          </a:p>
        </p:txBody>
      </p:sp>
      <p:grpSp>
        <p:nvGrpSpPr>
          <p:cNvPr id="61477" name="Group 37"/>
          <p:cNvGrpSpPr>
            <a:grpSpLocks/>
          </p:cNvGrpSpPr>
          <p:nvPr/>
        </p:nvGrpSpPr>
        <p:grpSpPr bwMode="auto">
          <a:xfrm>
            <a:off x="914400" y="3048000"/>
            <a:ext cx="5181600" cy="5562600"/>
            <a:chOff x="576" y="1920"/>
            <a:chExt cx="3264" cy="3504"/>
          </a:xfrm>
        </p:grpSpPr>
        <p:grpSp>
          <p:nvGrpSpPr>
            <p:cNvPr id="61473" name="Group 33"/>
            <p:cNvGrpSpPr>
              <a:grpSpLocks/>
            </p:cNvGrpSpPr>
            <p:nvPr/>
          </p:nvGrpSpPr>
          <p:grpSpPr bwMode="auto">
            <a:xfrm>
              <a:off x="576" y="1920"/>
              <a:ext cx="3120" cy="3216"/>
              <a:chOff x="576" y="2016"/>
              <a:chExt cx="3120" cy="3216"/>
            </a:xfrm>
          </p:grpSpPr>
          <p:grpSp>
            <p:nvGrpSpPr>
              <p:cNvPr id="61465" name="Group 25"/>
              <p:cNvGrpSpPr>
                <a:grpSpLocks/>
              </p:cNvGrpSpPr>
              <p:nvPr/>
            </p:nvGrpSpPr>
            <p:grpSpPr bwMode="auto">
              <a:xfrm>
                <a:off x="576" y="2016"/>
                <a:ext cx="3120" cy="3216"/>
                <a:chOff x="576" y="2016"/>
                <a:chExt cx="3120" cy="3216"/>
              </a:xfrm>
            </p:grpSpPr>
            <p:sp>
              <p:nvSpPr>
                <p:cNvPr id="61449" name="Rectangle 9"/>
                <p:cNvSpPr>
                  <a:spLocks noChangeArrowheads="1"/>
                </p:cNvSpPr>
                <p:nvPr/>
              </p:nvSpPr>
              <p:spPr bwMode="auto">
                <a:xfrm>
                  <a:off x="2496" y="2016"/>
                  <a:ext cx="1200" cy="3216"/>
                </a:xfrm>
                <a:prstGeom prst="rect">
                  <a:avLst/>
                </a:prstGeom>
                <a:solidFill>
                  <a:srgbClr val="DDDDDD"/>
                </a:solidFill>
                <a:ln w="9525">
                  <a:solidFill>
                    <a:schemeClr val="tx1"/>
                  </a:solidFill>
                  <a:miter lim="800000"/>
                  <a:headEnd/>
                  <a:tailEnd/>
                </a:ln>
                <a:effectLst/>
              </p:spPr>
              <p:txBody>
                <a:bodyPr wrap="none" anchor="ctr"/>
                <a:lstStyle/>
                <a:p>
                  <a:endParaRPr lang="en-GB"/>
                </a:p>
              </p:txBody>
            </p:sp>
            <p:sp>
              <p:nvSpPr>
                <p:cNvPr id="61448" name="Rectangle 8"/>
                <p:cNvSpPr>
                  <a:spLocks noChangeArrowheads="1"/>
                </p:cNvSpPr>
                <p:nvPr/>
              </p:nvSpPr>
              <p:spPr bwMode="auto">
                <a:xfrm>
                  <a:off x="2016" y="2234"/>
                  <a:ext cx="1200" cy="2998"/>
                </a:xfrm>
                <a:prstGeom prst="rect">
                  <a:avLst/>
                </a:prstGeom>
                <a:solidFill>
                  <a:srgbClr val="DDDDDD"/>
                </a:solidFill>
                <a:ln w="9525">
                  <a:solidFill>
                    <a:schemeClr val="tx1"/>
                  </a:solidFill>
                  <a:miter lim="800000"/>
                  <a:headEnd/>
                  <a:tailEnd/>
                </a:ln>
                <a:effectLst/>
              </p:spPr>
              <p:txBody>
                <a:bodyPr wrap="none" anchor="ctr"/>
                <a:lstStyle/>
                <a:p>
                  <a:endParaRPr lang="en-GB"/>
                </a:p>
              </p:txBody>
            </p:sp>
            <p:sp>
              <p:nvSpPr>
                <p:cNvPr id="61447" name="Rectangle 7"/>
                <p:cNvSpPr>
                  <a:spLocks noChangeArrowheads="1"/>
                </p:cNvSpPr>
                <p:nvPr/>
              </p:nvSpPr>
              <p:spPr bwMode="auto">
                <a:xfrm>
                  <a:off x="1680" y="2452"/>
                  <a:ext cx="1137" cy="2780"/>
                </a:xfrm>
                <a:prstGeom prst="rect">
                  <a:avLst/>
                </a:prstGeom>
                <a:solidFill>
                  <a:srgbClr val="DDDDDD"/>
                </a:solidFill>
                <a:ln w="9525">
                  <a:solidFill>
                    <a:schemeClr val="tx1"/>
                  </a:solidFill>
                  <a:miter lim="800000"/>
                  <a:headEnd/>
                  <a:tailEnd/>
                </a:ln>
                <a:effectLst/>
              </p:spPr>
              <p:txBody>
                <a:bodyPr wrap="none" anchor="ctr"/>
                <a:lstStyle/>
                <a:p>
                  <a:endParaRPr lang="en-GB"/>
                </a:p>
              </p:txBody>
            </p:sp>
            <p:sp>
              <p:nvSpPr>
                <p:cNvPr id="61446" name="Rectangle 6"/>
                <p:cNvSpPr>
                  <a:spLocks noChangeArrowheads="1"/>
                </p:cNvSpPr>
                <p:nvPr/>
              </p:nvSpPr>
              <p:spPr bwMode="auto">
                <a:xfrm>
                  <a:off x="1296" y="2670"/>
                  <a:ext cx="1137" cy="2562"/>
                </a:xfrm>
                <a:prstGeom prst="rect">
                  <a:avLst/>
                </a:prstGeom>
                <a:solidFill>
                  <a:srgbClr val="DDDDDD"/>
                </a:solidFill>
                <a:ln w="9525">
                  <a:solidFill>
                    <a:schemeClr val="tx1"/>
                  </a:solidFill>
                  <a:miter lim="800000"/>
                  <a:headEnd/>
                  <a:tailEnd/>
                </a:ln>
                <a:effectLst/>
              </p:spPr>
              <p:txBody>
                <a:bodyPr wrap="none" anchor="ctr"/>
                <a:lstStyle/>
                <a:p>
                  <a:endParaRPr lang="en-GB"/>
                </a:p>
              </p:txBody>
            </p:sp>
            <p:sp>
              <p:nvSpPr>
                <p:cNvPr id="61445" name="Rectangle 5"/>
                <p:cNvSpPr>
                  <a:spLocks noChangeArrowheads="1"/>
                </p:cNvSpPr>
                <p:nvPr/>
              </p:nvSpPr>
              <p:spPr bwMode="auto">
                <a:xfrm>
                  <a:off x="912" y="2888"/>
                  <a:ext cx="1200" cy="2344"/>
                </a:xfrm>
                <a:prstGeom prst="rect">
                  <a:avLst/>
                </a:prstGeom>
                <a:solidFill>
                  <a:srgbClr val="DDDDDD"/>
                </a:solidFill>
                <a:ln w="9525">
                  <a:solidFill>
                    <a:schemeClr val="tx1"/>
                  </a:solidFill>
                  <a:miter lim="800000"/>
                  <a:headEnd/>
                  <a:tailEnd/>
                </a:ln>
                <a:effectLst/>
              </p:spPr>
              <p:txBody>
                <a:bodyPr wrap="none" anchor="ctr"/>
                <a:lstStyle/>
                <a:p>
                  <a:endParaRPr lang="en-GB"/>
                </a:p>
              </p:txBody>
            </p:sp>
            <p:sp>
              <p:nvSpPr>
                <p:cNvPr id="61444" name="Rectangle 4"/>
                <p:cNvSpPr>
                  <a:spLocks noChangeArrowheads="1"/>
                </p:cNvSpPr>
                <p:nvPr/>
              </p:nvSpPr>
              <p:spPr bwMode="auto">
                <a:xfrm>
                  <a:off x="576" y="3106"/>
                  <a:ext cx="1137" cy="2126"/>
                </a:xfrm>
                <a:prstGeom prst="rect">
                  <a:avLst/>
                </a:prstGeom>
                <a:solidFill>
                  <a:srgbClr val="DDDDDD"/>
                </a:solidFill>
                <a:ln w="9525">
                  <a:solidFill>
                    <a:schemeClr val="tx1"/>
                  </a:solidFill>
                  <a:miter lim="800000"/>
                  <a:headEnd/>
                  <a:tailEnd/>
                </a:ln>
                <a:effectLst/>
              </p:spPr>
              <p:txBody>
                <a:bodyPr wrap="none" anchor="ctr"/>
                <a:lstStyle/>
                <a:p>
                  <a:endParaRPr lang="en-GB"/>
                </a:p>
              </p:txBody>
            </p:sp>
            <p:sp>
              <p:nvSpPr>
                <p:cNvPr id="61450" name="Text Box 10"/>
                <p:cNvSpPr txBox="1">
                  <a:spLocks noChangeArrowheads="1"/>
                </p:cNvSpPr>
                <p:nvPr/>
              </p:nvSpPr>
              <p:spPr bwMode="auto">
                <a:xfrm>
                  <a:off x="768" y="3106"/>
                  <a:ext cx="720" cy="192"/>
                </a:xfrm>
                <a:prstGeom prst="rect">
                  <a:avLst/>
                </a:prstGeom>
                <a:noFill/>
                <a:ln w="9525">
                  <a:noFill/>
                  <a:miter lim="800000"/>
                  <a:headEnd/>
                  <a:tailEnd/>
                </a:ln>
                <a:effectLst/>
              </p:spPr>
              <p:txBody>
                <a:bodyPr>
                  <a:spAutoFit/>
                </a:bodyPr>
                <a:lstStyle/>
                <a:p>
                  <a:pPr>
                    <a:spcBef>
                      <a:spcPct val="50000"/>
                    </a:spcBef>
                  </a:pPr>
                  <a:r>
                    <a:rPr lang="en-GB"/>
                    <a:t>RESEARCH</a:t>
                  </a:r>
                </a:p>
              </p:txBody>
            </p:sp>
            <p:sp>
              <p:nvSpPr>
                <p:cNvPr id="61451" name="Text Box 11"/>
                <p:cNvSpPr txBox="1">
                  <a:spLocks noChangeArrowheads="1"/>
                </p:cNvSpPr>
                <p:nvPr/>
              </p:nvSpPr>
              <p:spPr bwMode="auto">
                <a:xfrm>
                  <a:off x="1200" y="2888"/>
                  <a:ext cx="720" cy="192"/>
                </a:xfrm>
                <a:prstGeom prst="rect">
                  <a:avLst/>
                </a:prstGeom>
                <a:noFill/>
                <a:ln w="9525">
                  <a:noFill/>
                  <a:miter lim="800000"/>
                  <a:headEnd/>
                  <a:tailEnd/>
                </a:ln>
                <a:effectLst/>
              </p:spPr>
              <p:txBody>
                <a:bodyPr>
                  <a:spAutoFit/>
                </a:bodyPr>
                <a:lstStyle/>
                <a:p>
                  <a:pPr>
                    <a:spcBef>
                      <a:spcPct val="50000"/>
                    </a:spcBef>
                  </a:pPr>
                  <a:r>
                    <a:rPr lang="en-GB"/>
                    <a:t>DESIGN</a:t>
                  </a:r>
                </a:p>
              </p:txBody>
            </p:sp>
            <p:sp>
              <p:nvSpPr>
                <p:cNvPr id="61452" name="Text Box 12"/>
                <p:cNvSpPr txBox="1">
                  <a:spLocks noChangeArrowheads="1"/>
                </p:cNvSpPr>
                <p:nvPr/>
              </p:nvSpPr>
              <p:spPr bwMode="auto">
                <a:xfrm>
                  <a:off x="1440" y="2670"/>
                  <a:ext cx="1008" cy="192"/>
                </a:xfrm>
                <a:prstGeom prst="rect">
                  <a:avLst/>
                </a:prstGeom>
                <a:noFill/>
                <a:ln w="9525">
                  <a:noFill/>
                  <a:miter lim="800000"/>
                  <a:headEnd/>
                  <a:tailEnd/>
                </a:ln>
                <a:effectLst/>
              </p:spPr>
              <p:txBody>
                <a:bodyPr>
                  <a:spAutoFit/>
                </a:bodyPr>
                <a:lstStyle/>
                <a:p>
                  <a:pPr>
                    <a:spcBef>
                      <a:spcPct val="50000"/>
                    </a:spcBef>
                  </a:pPr>
                  <a:r>
                    <a:rPr lang="en-GB"/>
                    <a:t>MANUFACTURE</a:t>
                  </a:r>
                </a:p>
              </p:txBody>
            </p:sp>
            <p:sp>
              <p:nvSpPr>
                <p:cNvPr id="61453" name="Text Box 13"/>
                <p:cNvSpPr txBox="1">
                  <a:spLocks noChangeArrowheads="1"/>
                </p:cNvSpPr>
                <p:nvPr/>
              </p:nvSpPr>
              <p:spPr bwMode="auto">
                <a:xfrm>
                  <a:off x="1680" y="2452"/>
                  <a:ext cx="1248" cy="192"/>
                </a:xfrm>
                <a:prstGeom prst="rect">
                  <a:avLst/>
                </a:prstGeom>
                <a:noFill/>
                <a:ln w="9525">
                  <a:noFill/>
                  <a:miter lim="800000"/>
                  <a:headEnd/>
                  <a:tailEnd/>
                </a:ln>
                <a:effectLst/>
              </p:spPr>
              <p:txBody>
                <a:bodyPr>
                  <a:spAutoFit/>
                </a:bodyPr>
                <a:lstStyle/>
                <a:p>
                  <a:pPr>
                    <a:spcBef>
                      <a:spcPct val="50000"/>
                    </a:spcBef>
                  </a:pPr>
                  <a:r>
                    <a:rPr lang="en-GB"/>
                    <a:t>QUALITY CONTROL</a:t>
                  </a:r>
                </a:p>
              </p:txBody>
            </p:sp>
            <p:sp>
              <p:nvSpPr>
                <p:cNvPr id="61454" name="Text Box 14"/>
                <p:cNvSpPr txBox="1">
                  <a:spLocks noChangeArrowheads="1"/>
                </p:cNvSpPr>
                <p:nvPr/>
              </p:nvSpPr>
              <p:spPr bwMode="auto">
                <a:xfrm>
                  <a:off x="2208" y="2234"/>
                  <a:ext cx="1104" cy="192"/>
                </a:xfrm>
                <a:prstGeom prst="rect">
                  <a:avLst/>
                </a:prstGeom>
                <a:noFill/>
                <a:ln w="9525">
                  <a:noFill/>
                  <a:miter lim="800000"/>
                  <a:headEnd/>
                  <a:tailEnd/>
                </a:ln>
                <a:effectLst/>
              </p:spPr>
              <p:txBody>
                <a:bodyPr>
                  <a:spAutoFit/>
                </a:bodyPr>
                <a:lstStyle/>
                <a:p>
                  <a:pPr>
                    <a:spcBef>
                      <a:spcPct val="50000"/>
                    </a:spcBef>
                  </a:pPr>
                  <a:r>
                    <a:rPr lang="en-GB"/>
                    <a:t>DISTRIBUTION</a:t>
                  </a:r>
                </a:p>
              </p:txBody>
            </p:sp>
            <p:sp>
              <p:nvSpPr>
                <p:cNvPr id="61455" name="Text Box 15"/>
                <p:cNvSpPr txBox="1">
                  <a:spLocks noChangeArrowheads="1"/>
                </p:cNvSpPr>
                <p:nvPr/>
              </p:nvSpPr>
              <p:spPr bwMode="auto">
                <a:xfrm>
                  <a:off x="2880" y="2016"/>
                  <a:ext cx="720" cy="192"/>
                </a:xfrm>
                <a:prstGeom prst="rect">
                  <a:avLst/>
                </a:prstGeom>
                <a:noFill/>
                <a:ln w="9525">
                  <a:noFill/>
                  <a:miter lim="800000"/>
                  <a:headEnd/>
                  <a:tailEnd/>
                </a:ln>
                <a:effectLst/>
              </p:spPr>
              <p:txBody>
                <a:bodyPr>
                  <a:spAutoFit/>
                </a:bodyPr>
                <a:lstStyle/>
                <a:p>
                  <a:pPr>
                    <a:spcBef>
                      <a:spcPct val="50000"/>
                    </a:spcBef>
                  </a:pPr>
                  <a:r>
                    <a:rPr lang="en-GB"/>
                    <a:t>SALES</a:t>
                  </a:r>
                </a:p>
              </p:txBody>
            </p:sp>
            <p:sp>
              <p:nvSpPr>
                <p:cNvPr id="61458" name="Rectangle 18"/>
                <p:cNvSpPr>
                  <a:spLocks noChangeArrowheads="1"/>
                </p:cNvSpPr>
                <p:nvPr/>
              </p:nvSpPr>
              <p:spPr bwMode="auto">
                <a:xfrm>
                  <a:off x="576" y="3264"/>
                  <a:ext cx="1248" cy="192"/>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61459" name="Rectangle 19"/>
                <p:cNvSpPr>
                  <a:spLocks noChangeArrowheads="1"/>
                </p:cNvSpPr>
                <p:nvPr/>
              </p:nvSpPr>
              <p:spPr bwMode="auto">
                <a:xfrm>
                  <a:off x="576" y="3552"/>
                  <a:ext cx="1440" cy="192"/>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61460" name="Rectangle 20"/>
                <p:cNvSpPr>
                  <a:spLocks noChangeArrowheads="1"/>
                </p:cNvSpPr>
                <p:nvPr/>
              </p:nvSpPr>
              <p:spPr bwMode="auto">
                <a:xfrm>
                  <a:off x="576" y="3840"/>
                  <a:ext cx="2064" cy="192"/>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61461" name="Rectangle 21"/>
                <p:cNvSpPr>
                  <a:spLocks noChangeArrowheads="1"/>
                </p:cNvSpPr>
                <p:nvPr/>
              </p:nvSpPr>
              <p:spPr bwMode="auto">
                <a:xfrm>
                  <a:off x="1584" y="4128"/>
                  <a:ext cx="1488" cy="192"/>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61462" name="Rectangle 22"/>
                <p:cNvSpPr>
                  <a:spLocks noChangeArrowheads="1"/>
                </p:cNvSpPr>
                <p:nvPr/>
              </p:nvSpPr>
              <p:spPr bwMode="auto">
                <a:xfrm>
                  <a:off x="2208" y="4416"/>
                  <a:ext cx="1056" cy="192"/>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61463" name="Rectangle 23"/>
                <p:cNvSpPr>
                  <a:spLocks noChangeArrowheads="1"/>
                </p:cNvSpPr>
                <p:nvPr/>
              </p:nvSpPr>
              <p:spPr bwMode="auto">
                <a:xfrm>
                  <a:off x="1968" y="4704"/>
                  <a:ext cx="1584" cy="192"/>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61464" name="Rectangle 24"/>
                <p:cNvSpPr>
                  <a:spLocks noChangeArrowheads="1"/>
                </p:cNvSpPr>
                <p:nvPr/>
              </p:nvSpPr>
              <p:spPr bwMode="auto">
                <a:xfrm>
                  <a:off x="1488" y="4992"/>
                  <a:ext cx="2208" cy="192"/>
                </a:xfrm>
                <a:prstGeom prst="rect">
                  <a:avLst/>
                </a:prstGeom>
                <a:solidFill>
                  <a:schemeClr val="accent1"/>
                </a:solidFill>
                <a:ln w="9525">
                  <a:solidFill>
                    <a:schemeClr val="tx1"/>
                  </a:solidFill>
                  <a:miter lim="800000"/>
                  <a:headEnd/>
                  <a:tailEnd/>
                </a:ln>
                <a:effectLst/>
              </p:spPr>
              <p:txBody>
                <a:bodyPr wrap="none" anchor="ctr"/>
                <a:lstStyle/>
                <a:p>
                  <a:endParaRPr lang="en-GB"/>
                </a:p>
              </p:txBody>
            </p:sp>
          </p:grpSp>
          <p:sp>
            <p:nvSpPr>
              <p:cNvPr id="61466" name="Text Box 26"/>
              <p:cNvSpPr txBox="1">
                <a:spLocks noChangeArrowheads="1"/>
              </p:cNvSpPr>
              <p:nvPr/>
            </p:nvSpPr>
            <p:spPr bwMode="auto">
              <a:xfrm>
                <a:off x="624" y="3264"/>
                <a:ext cx="1056" cy="192"/>
              </a:xfrm>
              <a:prstGeom prst="rect">
                <a:avLst/>
              </a:prstGeom>
              <a:noFill/>
              <a:ln w="9525">
                <a:noFill/>
                <a:miter lim="800000"/>
                <a:headEnd/>
                <a:tailEnd/>
              </a:ln>
              <a:effectLst/>
            </p:spPr>
            <p:txBody>
              <a:bodyPr>
                <a:spAutoFit/>
              </a:bodyPr>
              <a:lstStyle/>
              <a:p>
                <a:pPr>
                  <a:spcBef>
                    <a:spcPct val="50000"/>
                  </a:spcBef>
                </a:pPr>
                <a:r>
                  <a:rPr lang="en-GB"/>
                  <a:t>Product planning</a:t>
                </a:r>
              </a:p>
            </p:txBody>
          </p:sp>
          <p:sp>
            <p:nvSpPr>
              <p:cNvPr id="61467" name="Text Box 27"/>
              <p:cNvSpPr txBox="1">
                <a:spLocks noChangeArrowheads="1"/>
              </p:cNvSpPr>
              <p:nvPr/>
            </p:nvSpPr>
            <p:spPr bwMode="auto">
              <a:xfrm>
                <a:off x="816" y="3552"/>
                <a:ext cx="1056" cy="192"/>
              </a:xfrm>
              <a:prstGeom prst="rect">
                <a:avLst/>
              </a:prstGeom>
              <a:noFill/>
              <a:ln w="9525">
                <a:noFill/>
                <a:miter lim="800000"/>
                <a:headEnd/>
                <a:tailEnd/>
              </a:ln>
              <a:effectLst/>
            </p:spPr>
            <p:txBody>
              <a:bodyPr>
                <a:spAutoFit/>
              </a:bodyPr>
              <a:lstStyle/>
              <a:p>
                <a:pPr>
                  <a:spcBef>
                    <a:spcPct val="50000"/>
                  </a:spcBef>
                </a:pPr>
                <a:r>
                  <a:rPr lang="en-GB"/>
                  <a:t>Survey research</a:t>
                </a:r>
              </a:p>
            </p:txBody>
          </p:sp>
          <p:sp>
            <p:nvSpPr>
              <p:cNvPr id="61468" name="Text Box 28"/>
              <p:cNvSpPr txBox="1">
                <a:spLocks noChangeArrowheads="1"/>
              </p:cNvSpPr>
              <p:nvPr/>
            </p:nvSpPr>
            <p:spPr bwMode="auto">
              <a:xfrm>
                <a:off x="1152" y="3840"/>
                <a:ext cx="1056" cy="192"/>
              </a:xfrm>
              <a:prstGeom prst="rect">
                <a:avLst/>
              </a:prstGeom>
              <a:noFill/>
              <a:ln w="9525">
                <a:noFill/>
                <a:miter lim="800000"/>
                <a:headEnd/>
                <a:tailEnd/>
              </a:ln>
              <a:effectLst/>
            </p:spPr>
            <p:txBody>
              <a:bodyPr>
                <a:spAutoFit/>
              </a:bodyPr>
              <a:lstStyle/>
              <a:p>
                <a:pPr>
                  <a:spcBef>
                    <a:spcPct val="50000"/>
                  </a:spcBef>
                </a:pPr>
                <a:r>
                  <a:rPr lang="en-GB"/>
                  <a:t>Idea development</a:t>
                </a:r>
              </a:p>
            </p:txBody>
          </p:sp>
          <p:sp>
            <p:nvSpPr>
              <p:cNvPr id="61469" name="Text Box 29"/>
              <p:cNvSpPr txBox="1">
                <a:spLocks noChangeArrowheads="1"/>
              </p:cNvSpPr>
              <p:nvPr/>
            </p:nvSpPr>
            <p:spPr bwMode="auto">
              <a:xfrm>
                <a:off x="2496" y="4416"/>
                <a:ext cx="1056" cy="192"/>
              </a:xfrm>
              <a:prstGeom prst="rect">
                <a:avLst/>
              </a:prstGeom>
              <a:noFill/>
              <a:ln w="9525">
                <a:noFill/>
                <a:miter lim="800000"/>
                <a:headEnd/>
                <a:tailEnd/>
              </a:ln>
              <a:effectLst/>
            </p:spPr>
            <p:txBody>
              <a:bodyPr>
                <a:spAutoFit/>
              </a:bodyPr>
              <a:lstStyle/>
              <a:p>
                <a:pPr>
                  <a:spcBef>
                    <a:spcPct val="50000"/>
                  </a:spcBef>
                </a:pPr>
                <a:r>
                  <a:rPr lang="en-GB"/>
                  <a:t>Testing</a:t>
                </a:r>
              </a:p>
            </p:txBody>
          </p:sp>
          <p:sp>
            <p:nvSpPr>
              <p:cNvPr id="61470" name="Text Box 30"/>
              <p:cNvSpPr txBox="1">
                <a:spLocks noChangeArrowheads="1"/>
              </p:cNvSpPr>
              <p:nvPr/>
            </p:nvSpPr>
            <p:spPr bwMode="auto">
              <a:xfrm>
                <a:off x="2112" y="4704"/>
                <a:ext cx="1440" cy="192"/>
              </a:xfrm>
              <a:prstGeom prst="rect">
                <a:avLst/>
              </a:prstGeom>
              <a:noFill/>
              <a:ln w="9525">
                <a:noFill/>
                <a:miter lim="800000"/>
                <a:headEnd/>
                <a:tailEnd/>
              </a:ln>
              <a:effectLst/>
            </p:spPr>
            <p:txBody>
              <a:bodyPr>
                <a:spAutoFit/>
              </a:bodyPr>
              <a:lstStyle/>
              <a:p>
                <a:pPr>
                  <a:spcBef>
                    <a:spcPct val="50000"/>
                  </a:spcBef>
                </a:pPr>
                <a:r>
                  <a:rPr lang="en-GB"/>
                  <a:t>Advertising &amp; promotions</a:t>
                </a:r>
              </a:p>
            </p:txBody>
          </p:sp>
          <p:sp>
            <p:nvSpPr>
              <p:cNvPr id="61471" name="Text Box 31"/>
              <p:cNvSpPr txBox="1">
                <a:spLocks noChangeArrowheads="1"/>
              </p:cNvSpPr>
              <p:nvPr/>
            </p:nvSpPr>
            <p:spPr bwMode="auto">
              <a:xfrm>
                <a:off x="1728" y="4128"/>
                <a:ext cx="1488" cy="192"/>
              </a:xfrm>
              <a:prstGeom prst="rect">
                <a:avLst/>
              </a:prstGeom>
              <a:noFill/>
              <a:ln w="9525">
                <a:noFill/>
                <a:miter lim="800000"/>
                <a:headEnd/>
                <a:tailEnd/>
              </a:ln>
              <a:effectLst/>
            </p:spPr>
            <p:txBody>
              <a:bodyPr>
                <a:spAutoFit/>
              </a:bodyPr>
              <a:lstStyle/>
              <a:p>
                <a:pPr>
                  <a:spcBef>
                    <a:spcPct val="50000"/>
                  </a:spcBef>
                </a:pPr>
                <a:r>
                  <a:rPr lang="en-GB"/>
                  <a:t>Planning for manufacture</a:t>
                </a:r>
              </a:p>
            </p:txBody>
          </p:sp>
          <p:sp>
            <p:nvSpPr>
              <p:cNvPr id="61472" name="Text Box 32"/>
              <p:cNvSpPr txBox="1">
                <a:spLocks noChangeArrowheads="1"/>
              </p:cNvSpPr>
              <p:nvPr/>
            </p:nvSpPr>
            <p:spPr bwMode="auto">
              <a:xfrm>
                <a:off x="2112" y="4992"/>
                <a:ext cx="1056" cy="192"/>
              </a:xfrm>
              <a:prstGeom prst="rect">
                <a:avLst/>
              </a:prstGeom>
              <a:noFill/>
              <a:ln w="9525">
                <a:noFill/>
                <a:miter lim="800000"/>
                <a:headEnd/>
                <a:tailEnd/>
              </a:ln>
              <a:effectLst/>
            </p:spPr>
            <p:txBody>
              <a:bodyPr>
                <a:spAutoFit/>
              </a:bodyPr>
              <a:lstStyle/>
              <a:p>
                <a:pPr>
                  <a:spcBef>
                    <a:spcPct val="50000"/>
                  </a:spcBef>
                </a:pPr>
                <a:r>
                  <a:rPr lang="en-GB"/>
                  <a:t>Consumer trials</a:t>
                </a:r>
              </a:p>
            </p:txBody>
          </p:sp>
        </p:grpSp>
        <p:sp>
          <p:nvSpPr>
            <p:cNvPr id="61475" name="Line 35"/>
            <p:cNvSpPr>
              <a:spLocks noChangeShapeType="1"/>
            </p:cNvSpPr>
            <p:nvPr/>
          </p:nvSpPr>
          <p:spPr bwMode="auto">
            <a:xfrm>
              <a:off x="576" y="5232"/>
              <a:ext cx="3120" cy="0"/>
            </a:xfrm>
            <a:prstGeom prst="line">
              <a:avLst/>
            </a:prstGeom>
            <a:noFill/>
            <a:ln w="9525">
              <a:solidFill>
                <a:schemeClr val="tx1"/>
              </a:solidFill>
              <a:round/>
              <a:headEnd/>
              <a:tailEnd type="triangle" w="med" len="med"/>
            </a:ln>
            <a:effectLst/>
          </p:spPr>
          <p:txBody>
            <a:bodyPr/>
            <a:lstStyle/>
            <a:p>
              <a:endParaRPr lang="en-GB"/>
            </a:p>
          </p:txBody>
        </p:sp>
        <p:sp>
          <p:nvSpPr>
            <p:cNvPr id="61476" name="Text Box 36"/>
            <p:cNvSpPr txBox="1">
              <a:spLocks noChangeArrowheads="1"/>
            </p:cNvSpPr>
            <p:nvPr/>
          </p:nvSpPr>
          <p:spPr bwMode="auto">
            <a:xfrm>
              <a:off x="3312" y="5232"/>
              <a:ext cx="528" cy="192"/>
            </a:xfrm>
            <a:prstGeom prst="rect">
              <a:avLst/>
            </a:prstGeom>
            <a:noFill/>
            <a:ln w="9525">
              <a:noFill/>
              <a:miter lim="800000"/>
              <a:headEnd/>
              <a:tailEnd/>
            </a:ln>
            <a:effectLst/>
          </p:spPr>
          <p:txBody>
            <a:bodyPr>
              <a:spAutoFit/>
            </a:bodyPr>
            <a:lstStyle/>
            <a:p>
              <a:pPr>
                <a:spcBef>
                  <a:spcPct val="50000"/>
                </a:spcBef>
              </a:pPr>
              <a:r>
                <a:rPr lang="en-GB"/>
                <a:t>time</a:t>
              </a:r>
            </a:p>
          </p:txBody>
        </p:sp>
      </p:grpSp>
      <p:sp>
        <p:nvSpPr>
          <p:cNvPr id="61478" name="Text Box 38"/>
          <p:cNvSpPr txBox="1">
            <a:spLocks noChangeArrowheads="1"/>
          </p:cNvSpPr>
          <p:nvPr/>
        </p:nvSpPr>
        <p:spPr bwMode="auto">
          <a:xfrm>
            <a:off x="260350" y="8624888"/>
            <a:ext cx="6140450" cy="730250"/>
          </a:xfrm>
          <a:prstGeom prst="rect">
            <a:avLst/>
          </a:prstGeom>
          <a:noFill/>
          <a:ln w="9525">
            <a:noFill/>
            <a:miter lim="800000"/>
            <a:headEnd/>
            <a:tailEnd/>
          </a:ln>
          <a:effectLst/>
        </p:spPr>
        <p:txBody>
          <a:bodyPr>
            <a:spAutoFit/>
          </a:bodyPr>
          <a:lstStyle/>
          <a:p>
            <a:pPr algn="just">
              <a:spcBef>
                <a:spcPct val="50000"/>
              </a:spcBef>
            </a:pPr>
            <a:r>
              <a:rPr lang="en-GB"/>
              <a:t>Concurrent engineering requires departments to work closely together, overlapping the steps in the product development and manufacturing process, thus saving time and increasing effectiveness.</a:t>
            </a:r>
          </a:p>
        </p:txBody>
      </p:sp>
    </p:spTree>
  </p:cSld>
  <p:clrMapOvr>
    <a:masterClrMapping/>
  </p:clrMapOvr>
  <p:transition advTm="1000">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1"/>
          <p:cNvSpPr>
            <a:spLocks noGrp="1"/>
          </p:cNvSpPr>
          <p:nvPr>
            <p:ph type="ftr" sz="quarter" idx="10"/>
          </p:nvPr>
        </p:nvSpPr>
        <p:spPr/>
        <p:txBody>
          <a:bodyPr/>
          <a:lstStyle/>
          <a:p>
            <a:r>
              <a:rPr lang="en-GB"/>
              <a:t>© Learning and Teaching Scotland 2006</a:t>
            </a:r>
          </a:p>
        </p:txBody>
      </p:sp>
      <p:sp>
        <p:nvSpPr>
          <p:cNvPr id="62466" name="Rectangle 1026"/>
          <p:cNvSpPr>
            <a:spLocks noChangeArrowheads="1"/>
          </p:cNvSpPr>
          <p:nvPr/>
        </p:nvSpPr>
        <p:spPr bwMode="auto">
          <a:xfrm>
            <a:off x="304800" y="381000"/>
            <a:ext cx="6096000" cy="3810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62467" name="Text Box 1027"/>
          <p:cNvSpPr txBox="1">
            <a:spLocks noChangeArrowheads="1"/>
          </p:cNvSpPr>
          <p:nvPr/>
        </p:nvSpPr>
        <p:spPr bwMode="auto">
          <a:xfrm>
            <a:off x="609600" y="381000"/>
            <a:ext cx="5486400" cy="396875"/>
          </a:xfrm>
          <a:prstGeom prst="rect">
            <a:avLst/>
          </a:prstGeom>
          <a:noFill/>
          <a:ln w="9525">
            <a:noFill/>
            <a:miter lim="800000"/>
            <a:headEnd/>
            <a:tailEnd/>
          </a:ln>
          <a:effectLst/>
        </p:spPr>
        <p:txBody>
          <a:bodyPr>
            <a:spAutoFit/>
          </a:bodyPr>
          <a:lstStyle/>
          <a:p>
            <a:pPr algn="ctr">
              <a:spcBef>
                <a:spcPct val="50000"/>
              </a:spcBef>
            </a:pPr>
            <a:r>
              <a:rPr lang="en-GB" sz="2000" b="1"/>
              <a:t>8: Just-In-Time Production (JIT)</a:t>
            </a:r>
          </a:p>
        </p:txBody>
      </p:sp>
      <p:sp>
        <p:nvSpPr>
          <p:cNvPr id="62468" name="Text Box 1028"/>
          <p:cNvSpPr txBox="1">
            <a:spLocks noChangeArrowheads="1"/>
          </p:cNvSpPr>
          <p:nvPr/>
        </p:nvSpPr>
        <p:spPr bwMode="auto">
          <a:xfrm>
            <a:off x="228600" y="990600"/>
            <a:ext cx="6400800" cy="6792913"/>
          </a:xfrm>
          <a:prstGeom prst="rect">
            <a:avLst/>
          </a:prstGeom>
          <a:noFill/>
          <a:ln w="9525">
            <a:noFill/>
            <a:miter lim="800000"/>
            <a:headEnd/>
            <a:tailEnd/>
          </a:ln>
          <a:effectLst/>
        </p:spPr>
        <p:txBody>
          <a:bodyPr>
            <a:spAutoFit/>
          </a:bodyPr>
          <a:lstStyle/>
          <a:p>
            <a:pPr algn="just">
              <a:spcBef>
                <a:spcPct val="50000"/>
              </a:spcBef>
            </a:pPr>
            <a:r>
              <a:rPr lang="en-GB"/>
              <a:t>Just-in-time (JIT) production is a concept initiated by the Japanese in order to reduce stock levels within factories, thus reducing costs. It is a method of manufacturing products more quickly and in the exact quantities needed to meet customer demand. Production materials arrive ready for use exactly when they are needed. This means that manufacturing firms have less capital tied up in raw materials, carry less stock and therefore require less storage space. There are no stockpiles of finished goods waiting to be dispatched.</a:t>
            </a:r>
          </a:p>
          <a:p>
            <a:pPr algn="just">
              <a:spcBef>
                <a:spcPct val="50000"/>
              </a:spcBef>
            </a:pPr>
            <a:endParaRPr lang="en-GB"/>
          </a:p>
          <a:p>
            <a:pPr algn="just">
              <a:spcBef>
                <a:spcPct val="50000"/>
              </a:spcBef>
            </a:pPr>
            <a:r>
              <a:rPr lang="en-GB"/>
              <a:t>JIT requires good relationships between manufacturers and suppliers. Suppliers have to be flexible and able to respond to the manufacturer’s demands. Any delay will be costly and may halt production. This means that manufacturers must plan carefully, have accurate estimates for each stage of production and have efficient stock control systems in place.</a:t>
            </a:r>
          </a:p>
          <a:p>
            <a:pPr algn="just">
              <a:spcBef>
                <a:spcPct val="50000"/>
              </a:spcBef>
            </a:pPr>
            <a:endParaRPr lang="en-GB"/>
          </a:p>
          <a:p>
            <a:pPr algn="just">
              <a:spcBef>
                <a:spcPct val="50000"/>
              </a:spcBef>
            </a:pPr>
            <a:r>
              <a:rPr lang="en-GB"/>
              <a:t>The goal of JIT is to achieve the </a:t>
            </a:r>
            <a:r>
              <a:rPr lang="en-GB" b="1" i="1"/>
              <a:t>five zeros</a:t>
            </a:r>
            <a:r>
              <a:rPr lang="en-GB"/>
              <a:t>. These are:</a:t>
            </a:r>
          </a:p>
          <a:p>
            <a:pPr algn="just">
              <a:spcBef>
                <a:spcPct val="50000"/>
              </a:spcBef>
            </a:pPr>
            <a:endParaRPr lang="en-GB"/>
          </a:p>
          <a:p>
            <a:pPr algn="just">
              <a:spcBef>
                <a:spcPct val="50000"/>
              </a:spcBef>
              <a:buFont typeface="Wingdings" pitchFamily="2" charset="2"/>
              <a:buChar char="Ø"/>
            </a:pPr>
            <a:r>
              <a:rPr lang="en-GB"/>
              <a:t> Zero stock</a:t>
            </a:r>
          </a:p>
          <a:p>
            <a:pPr algn="just">
              <a:spcBef>
                <a:spcPct val="50000"/>
              </a:spcBef>
              <a:buFont typeface="Wingdings" pitchFamily="2" charset="2"/>
              <a:buChar char="Ø"/>
            </a:pPr>
            <a:r>
              <a:rPr lang="en-GB"/>
              <a:t> Zero lead times (time taken between order being placed and the product delivery)</a:t>
            </a:r>
          </a:p>
          <a:p>
            <a:pPr algn="just">
              <a:spcBef>
                <a:spcPct val="50000"/>
              </a:spcBef>
              <a:buFont typeface="Wingdings" pitchFamily="2" charset="2"/>
              <a:buChar char="Ø"/>
            </a:pPr>
            <a:r>
              <a:rPr lang="en-GB"/>
              <a:t> Zero defects</a:t>
            </a:r>
          </a:p>
          <a:p>
            <a:pPr algn="just">
              <a:spcBef>
                <a:spcPct val="50000"/>
              </a:spcBef>
              <a:buFont typeface="Wingdings" pitchFamily="2" charset="2"/>
              <a:buChar char="Ø"/>
            </a:pPr>
            <a:r>
              <a:rPr lang="en-GB"/>
              <a:t> Zero breakdowns</a:t>
            </a:r>
          </a:p>
          <a:p>
            <a:pPr algn="just">
              <a:spcBef>
                <a:spcPct val="50000"/>
              </a:spcBef>
              <a:buFont typeface="Wingdings" pitchFamily="2" charset="2"/>
              <a:buChar char="Ø"/>
            </a:pPr>
            <a:r>
              <a:rPr lang="en-GB"/>
              <a:t> Zero paperwork</a:t>
            </a:r>
          </a:p>
          <a:p>
            <a:pPr algn="just">
              <a:spcBef>
                <a:spcPct val="50000"/>
              </a:spcBef>
              <a:buFont typeface="Wingdings" pitchFamily="2" charset="2"/>
              <a:buNone/>
            </a:pPr>
            <a:endParaRPr lang="en-GB" b="1" i="1"/>
          </a:p>
          <a:p>
            <a:pPr algn="just">
              <a:spcBef>
                <a:spcPct val="50000"/>
              </a:spcBef>
              <a:buFont typeface="Wingdings" pitchFamily="2" charset="2"/>
              <a:buNone/>
            </a:pPr>
            <a:r>
              <a:rPr lang="en-GB"/>
              <a:t>It is almost impossible to achieve all of these goals but they are targets to aim at.</a:t>
            </a:r>
          </a:p>
          <a:p>
            <a:pPr algn="just">
              <a:spcBef>
                <a:spcPct val="50000"/>
              </a:spcBef>
              <a:buFont typeface="Wingdings" pitchFamily="2" charset="2"/>
              <a:buNone/>
            </a:pPr>
            <a:r>
              <a:rPr lang="en-GB" b="1" i="1"/>
              <a:t>When will JIT not work? Write down some suggestions as to when this system may fail.</a:t>
            </a:r>
          </a:p>
        </p:txBody>
      </p:sp>
      <p:sp>
        <p:nvSpPr>
          <p:cNvPr id="62469" name="Line 1029"/>
          <p:cNvSpPr>
            <a:spLocks noChangeShapeType="1"/>
          </p:cNvSpPr>
          <p:nvPr/>
        </p:nvSpPr>
        <p:spPr bwMode="auto">
          <a:xfrm>
            <a:off x="333375" y="7977188"/>
            <a:ext cx="6191250" cy="0"/>
          </a:xfrm>
          <a:prstGeom prst="line">
            <a:avLst/>
          </a:prstGeom>
          <a:noFill/>
          <a:ln w="9525">
            <a:solidFill>
              <a:schemeClr val="tx1"/>
            </a:solidFill>
            <a:round/>
            <a:headEnd/>
            <a:tailEnd/>
          </a:ln>
          <a:effectLst/>
        </p:spPr>
        <p:txBody>
          <a:bodyPr/>
          <a:lstStyle/>
          <a:p>
            <a:endParaRPr lang="en-GB"/>
          </a:p>
        </p:txBody>
      </p:sp>
      <p:sp>
        <p:nvSpPr>
          <p:cNvPr id="62470" name="Line 1030"/>
          <p:cNvSpPr>
            <a:spLocks noChangeShapeType="1"/>
          </p:cNvSpPr>
          <p:nvPr/>
        </p:nvSpPr>
        <p:spPr bwMode="auto">
          <a:xfrm>
            <a:off x="333375" y="8337550"/>
            <a:ext cx="6191250" cy="0"/>
          </a:xfrm>
          <a:prstGeom prst="line">
            <a:avLst/>
          </a:prstGeom>
          <a:noFill/>
          <a:ln w="9525">
            <a:solidFill>
              <a:schemeClr val="tx1"/>
            </a:solidFill>
            <a:round/>
            <a:headEnd/>
            <a:tailEnd/>
          </a:ln>
          <a:effectLst/>
        </p:spPr>
        <p:txBody>
          <a:bodyPr/>
          <a:lstStyle/>
          <a:p>
            <a:endParaRPr lang="en-GB"/>
          </a:p>
        </p:txBody>
      </p:sp>
      <p:sp>
        <p:nvSpPr>
          <p:cNvPr id="62471" name="Line 1031"/>
          <p:cNvSpPr>
            <a:spLocks noChangeShapeType="1"/>
          </p:cNvSpPr>
          <p:nvPr/>
        </p:nvSpPr>
        <p:spPr bwMode="auto">
          <a:xfrm>
            <a:off x="333375" y="8696325"/>
            <a:ext cx="6191250" cy="0"/>
          </a:xfrm>
          <a:prstGeom prst="line">
            <a:avLst/>
          </a:prstGeom>
          <a:noFill/>
          <a:ln w="9525">
            <a:solidFill>
              <a:schemeClr val="tx1"/>
            </a:solidFill>
            <a:round/>
            <a:headEnd/>
            <a:tailEnd/>
          </a:ln>
          <a:effectLst/>
        </p:spPr>
        <p:txBody>
          <a:bodyPr/>
          <a:lstStyle/>
          <a:p>
            <a:endParaRPr lang="en-GB"/>
          </a:p>
        </p:txBody>
      </p:sp>
      <p:sp>
        <p:nvSpPr>
          <p:cNvPr id="62472" name="Line 1032"/>
          <p:cNvSpPr>
            <a:spLocks noChangeShapeType="1"/>
          </p:cNvSpPr>
          <p:nvPr/>
        </p:nvSpPr>
        <p:spPr bwMode="auto">
          <a:xfrm>
            <a:off x="333375" y="9056688"/>
            <a:ext cx="6191250" cy="0"/>
          </a:xfrm>
          <a:prstGeom prst="line">
            <a:avLst/>
          </a:prstGeom>
          <a:noFill/>
          <a:ln w="9525">
            <a:solidFill>
              <a:schemeClr val="tx1"/>
            </a:solidFill>
            <a:round/>
            <a:headEnd/>
            <a:tailEnd/>
          </a:ln>
          <a:effectLst/>
        </p:spPr>
        <p:txBody>
          <a:bodyPr/>
          <a:lstStyle/>
          <a:p>
            <a:endParaRPr lang="en-GB"/>
          </a:p>
        </p:txBody>
      </p:sp>
    </p:spTree>
  </p:cSld>
  <p:clrMapOvr>
    <a:masterClrMapping/>
  </p:clrMapOvr>
  <p:transition advTm="1000">
    <p:dissolve/>
  </p:transition>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0000FF"/>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2502</TotalTime>
  <Words>1814</Words>
  <Application>Microsoft Office PowerPoint</Application>
  <PresentationFormat>A4 Paper (210x297 mm)</PresentationFormat>
  <Paragraphs>196</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Times New Roman</vt:lpstr>
      <vt:lpstr>Arial</vt:lpstr>
      <vt:lpstr>Brush Script MT</vt:lpstr>
      <vt:lpstr>Comic Sans MS</vt:lpstr>
      <vt:lpstr>Wingdings</vt:lpstr>
      <vt:lpstr>Arial Unicode MS</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Stephen</cp:lastModifiedBy>
  <cp:revision>119</cp:revision>
  <dcterms:created xsi:type="dcterms:W3CDTF">2003-01-02T19:09:37Z</dcterms:created>
  <dcterms:modified xsi:type="dcterms:W3CDTF">2015-05-20T18:27:05Z</dcterms:modified>
</cp:coreProperties>
</file>