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6" r:id="rId2"/>
    <p:sldId id="257" r:id="rId3"/>
    <p:sldId id="258" r:id="rId4"/>
    <p:sldId id="259" r:id="rId5"/>
    <p:sldId id="260" r:id="rId6"/>
    <p:sldId id="261" r:id="rId7"/>
    <p:sldId id="262" r:id="rId8"/>
    <p:sldId id="264" r:id="rId9"/>
    <p:sldId id="265" r:id="rId10"/>
    <p:sldId id="266" r:id="rId11"/>
    <p:sldId id="263" r:id="rId12"/>
    <p:sldId id="300" r:id="rId13"/>
    <p:sldId id="301" r:id="rId14"/>
    <p:sldId id="302" r:id="rId15"/>
    <p:sldId id="299" r:id="rId16"/>
    <p:sldId id="267" r:id="rId17"/>
    <p:sldId id="268" r:id="rId18"/>
  </p:sldIdLst>
  <p:sldSz cx="6858000" cy="9906000" type="A4"/>
  <p:notesSz cx="6648450" cy="9774238"/>
  <p:defaultTextStyle>
    <a:defPPr>
      <a:defRPr lang="en-GB"/>
    </a:defPPr>
    <a:lvl1pPr algn="l" rtl="0" fontAlgn="base">
      <a:spcBef>
        <a:spcPct val="0"/>
      </a:spcBef>
      <a:spcAft>
        <a:spcPct val="0"/>
      </a:spcAft>
      <a:defRPr sz="1400" kern="1200">
        <a:solidFill>
          <a:schemeClr val="tx1"/>
        </a:solidFill>
        <a:latin typeface="Times New Roman" pitchFamily="18" charset="0"/>
        <a:ea typeface="+mn-ea"/>
        <a:cs typeface="+mn-cs"/>
      </a:defRPr>
    </a:lvl1pPr>
    <a:lvl2pPr marL="457200" algn="l" rtl="0" fontAlgn="base">
      <a:spcBef>
        <a:spcPct val="0"/>
      </a:spcBef>
      <a:spcAft>
        <a:spcPct val="0"/>
      </a:spcAft>
      <a:defRPr sz="1400" kern="1200">
        <a:solidFill>
          <a:schemeClr val="tx1"/>
        </a:solidFill>
        <a:latin typeface="Times New Roman" pitchFamily="18" charset="0"/>
        <a:ea typeface="+mn-ea"/>
        <a:cs typeface="+mn-cs"/>
      </a:defRPr>
    </a:lvl2pPr>
    <a:lvl3pPr marL="914400" algn="l" rtl="0" fontAlgn="base">
      <a:spcBef>
        <a:spcPct val="0"/>
      </a:spcBef>
      <a:spcAft>
        <a:spcPct val="0"/>
      </a:spcAft>
      <a:defRPr sz="1400" kern="1200">
        <a:solidFill>
          <a:schemeClr val="tx1"/>
        </a:solidFill>
        <a:latin typeface="Times New Roman" pitchFamily="18" charset="0"/>
        <a:ea typeface="+mn-ea"/>
        <a:cs typeface="+mn-cs"/>
      </a:defRPr>
    </a:lvl3pPr>
    <a:lvl4pPr marL="1371600" algn="l" rtl="0" fontAlgn="base">
      <a:spcBef>
        <a:spcPct val="0"/>
      </a:spcBef>
      <a:spcAft>
        <a:spcPct val="0"/>
      </a:spcAft>
      <a:defRPr sz="1400" kern="1200">
        <a:solidFill>
          <a:schemeClr val="tx1"/>
        </a:solidFill>
        <a:latin typeface="Times New Roman" pitchFamily="18" charset="0"/>
        <a:ea typeface="+mn-ea"/>
        <a:cs typeface="+mn-cs"/>
      </a:defRPr>
    </a:lvl4pPr>
    <a:lvl5pPr marL="1828800" algn="l" rtl="0" fontAlgn="base">
      <a:spcBef>
        <a:spcPct val="0"/>
      </a:spcBef>
      <a:spcAft>
        <a:spcPct val="0"/>
      </a:spcAft>
      <a:defRPr sz="1400" kern="1200">
        <a:solidFill>
          <a:schemeClr val="tx1"/>
        </a:solidFill>
        <a:latin typeface="Times New Roman" pitchFamily="18" charset="0"/>
        <a:ea typeface="+mn-ea"/>
        <a:cs typeface="+mn-cs"/>
      </a:defRPr>
    </a:lvl5pPr>
    <a:lvl6pPr marL="2286000" algn="l" defTabSz="914400" rtl="0" eaLnBrk="1" latinLnBrk="0" hangingPunct="1">
      <a:defRPr sz="1400" kern="1200">
        <a:solidFill>
          <a:schemeClr val="tx1"/>
        </a:solidFill>
        <a:latin typeface="Times New Roman" pitchFamily="18" charset="0"/>
        <a:ea typeface="+mn-ea"/>
        <a:cs typeface="+mn-cs"/>
      </a:defRPr>
    </a:lvl6pPr>
    <a:lvl7pPr marL="2743200" algn="l" defTabSz="914400" rtl="0" eaLnBrk="1" latinLnBrk="0" hangingPunct="1">
      <a:defRPr sz="1400" kern="1200">
        <a:solidFill>
          <a:schemeClr val="tx1"/>
        </a:solidFill>
        <a:latin typeface="Times New Roman" pitchFamily="18" charset="0"/>
        <a:ea typeface="+mn-ea"/>
        <a:cs typeface="+mn-cs"/>
      </a:defRPr>
    </a:lvl7pPr>
    <a:lvl8pPr marL="3200400" algn="l" defTabSz="914400" rtl="0" eaLnBrk="1" latinLnBrk="0" hangingPunct="1">
      <a:defRPr sz="1400" kern="1200">
        <a:solidFill>
          <a:schemeClr val="tx1"/>
        </a:solidFill>
        <a:latin typeface="Times New Roman" pitchFamily="18" charset="0"/>
        <a:ea typeface="+mn-ea"/>
        <a:cs typeface="+mn-cs"/>
      </a:defRPr>
    </a:lvl8pPr>
    <a:lvl9pPr marL="3657600" algn="l" defTabSz="914400" rtl="0" eaLnBrk="1" latinLnBrk="0" hangingPunct="1">
      <a:defRPr sz="1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FFFF66"/>
    <a:srgbClr val="DDDDD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34" autoAdjust="0"/>
    <p:restoredTop sz="94700" autoAdjust="0"/>
  </p:normalViewPr>
  <p:slideViewPr>
    <p:cSldViewPr>
      <p:cViewPr>
        <p:scale>
          <a:sx n="100" d="100"/>
          <a:sy n="100" d="100"/>
        </p:scale>
        <p:origin x="-2844" y="216"/>
      </p:cViewPr>
      <p:guideLst>
        <p:guide orient="horz" pos="312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532"/>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881313" cy="488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16387" name="Rectangle 3"/>
          <p:cNvSpPr>
            <a:spLocks noGrp="1" noChangeArrowheads="1"/>
          </p:cNvSpPr>
          <p:nvPr>
            <p:ph type="dt" sz="quarter" idx="1"/>
          </p:nvPr>
        </p:nvSpPr>
        <p:spPr bwMode="auto">
          <a:xfrm>
            <a:off x="3767138" y="0"/>
            <a:ext cx="2881312" cy="488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16388" name="Rectangle 4"/>
          <p:cNvSpPr>
            <a:spLocks noGrp="1" noChangeArrowheads="1"/>
          </p:cNvSpPr>
          <p:nvPr>
            <p:ph type="ftr" sz="quarter" idx="2"/>
          </p:nvPr>
        </p:nvSpPr>
        <p:spPr bwMode="auto">
          <a:xfrm>
            <a:off x="0" y="9285288"/>
            <a:ext cx="2881313" cy="4889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16389" name="Rectangle 5"/>
          <p:cNvSpPr>
            <a:spLocks noGrp="1" noChangeArrowheads="1"/>
          </p:cNvSpPr>
          <p:nvPr>
            <p:ph type="sldNum" sz="quarter" idx="3"/>
          </p:nvPr>
        </p:nvSpPr>
        <p:spPr bwMode="auto">
          <a:xfrm>
            <a:off x="3767138" y="9285288"/>
            <a:ext cx="2881312" cy="4889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AB29506E-87BD-4492-ABE9-87D55CB87895}" type="slidenum">
              <a:rPr lang="en-GB"/>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1313" cy="48895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65550" y="0"/>
            <a:ext cx="2881313" cy="488950"/>
          </a:xfrm>
          <a:prstGeom prst="rect">
            <a:avLst/>
          </a:prstGeom>
        </p:spPr>
        <p:txBody>
          <a:bodyPr vert="horz" lIns="91440" tIns="45720" rIns="91440" bIns="45720" rtlCol="0"/>
          <a:lstStyle>
            <a:lvl1pPr algn="r">
              <a:defRPr sz="1200"/>
            </a:lvl1pPr>
          </a:lstStyle>
          <a:p>
            <a:fld id="{53748A57-0BBA-4486-9E75-13B2528D0A16}" type="datetimeFigureOut">
              <a:rPr lang="en-GB" smtClean="0"/>
              <a:t>20/05/2015</a:t>
            </a:fld>
            <a:endParaRPr lang="en-GB"/>
          </a:p>
        </p:txBody>
      </p:sp>
      <p:sp>
        <p:nvSpPr>
          <p:cNvPr id="4" name="Slide Image Placeholder 3"/>
          <p:cNvSpPr>
            <a:spLocks noGrp="1" noRot="1" noChangeAspect="1"/>
          </p:cNvSpPr>
          <p:nvPr>
            <p:ph type="sldImg" idx="2"/>
          </p:nvPr>
        </p:nvSpPr>
        <p:spPr>
          <a:xfrm>
            <a:off x="2055813" y="733425"/>
            <a:ext cx="2536825" cy="36655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5163" y="4643438"/>
            <a:ext cx="5318125" cy="439737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283700"/>
            <a:ext cx="2881313" cy="48895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65550" y="9283700"/>
            <a:ext cx="2881313" cy="488950"/>
          </a:xfrm>
          <a:prstGeom prst="rect">
            <a:avLst/>
          </a:prstGeom>
        </p:spPr>
        <p:txBody>
          <a:bodyPr vert="horz" lIns="91440" tIns="45720" rIns="91440" bIns="45720" rtlCol="0" anchor="b"/>
          <a:lstStyle>
            <a:lvl1pPr algn="r">
              <a:defRPr sz="1200"/>
            </a:lvl1pPr>
          </a:lstStyle>
          <a:p>
            <a:fld id="{198FBE69-8EB5-4D2A-B868-9A5867D6FAFB}" type="slidenum">
              <a:rPr lang="en-GB" smtClean="0"/>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98FBE69-8EB5-4D2A-B868-9A5867D6FAFB}" type="slidenum">
              <a:rPr lang="en-GB" smtClean="0"/>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98FBE69-8EB5-4D2A-B868-9A5867D6FAFB}" type="slidenum">
              <a:rPr lang="en-GB" smtClean="0"/>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98FBE69-8EB5-4D2A-B868-9A5867D6FAFB}" type="slidenum">
              <a:rPr lang="en-GB" smtClean="0"/>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98FBE69-8EB5-4D2A-B868-9A5867D6FAFB}" type="slidenum">
              <a:rPr lang="en-GB" smtClean="0"/>
              <a:t>12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98FBE69-8EB5-4D2A-B868-9A5867D6FAFB}" type="slidenum">
              <a:rPr lang="en-GB" smtClean="0"/>
              <a:t>13</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98FBE69-8EB5-4D2A-B868-9A5867D6FAFB}" type="slidenum">
              <a:rPr lang="en-GB" smtClean="0"/>
              <a:t>14</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98FBE69-8EB5-4D2A-B868-9A5867D6FAFB}" type="slidenum">
              <a:rPr lang="en-GB" smtClean="0"/>
              <a:t>15</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98FBE69-8EB5-4D2A-B868-9A5867D6FAFB}" type="slidenum">
              <a:rPr lang="en-GB" smtClean="0"/>
              <a:t>16</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98FBE69-8EB5-4D2A-B868-9A5867D6FAFB}" type="slidenum">
              <a:rPr lang="en-GB" smtClean="0"/>
              <a:t>17</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98FBE69-8EB5-4D2A-B868-9A5867D6FAFB}" type="slidenum">
              <a:rPr lang="en-GB" smtClean="0"/>
              <a:t>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98FBE69-8EB5-4D2A-B868-9A5867D6FAFB}" type="slidenum">
              <a:rPr lang="en-GB" smtClean="0"/>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98FBE69-8EB5-4D2A-B868-9A5867D6FAFB}" type="slidenum">
              <a:rPr lang="en-GB" smtClean="0"/>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98FBE69-8EB5-4D2A-B868-9A5867D6FAFB}" type="slidenum">
              <a:rPr lang="en-GB" smtClean="0"/>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98FBE69-8EB5-4D2A-B868-9A5867D6FAFB}" type="slidenum">
              <a:rPr lang="en-GB" smtClean="0"/>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98FBE69-8EB5-4D2A-B868-9A5867D6FAFB}" type="slidenum">
              <a:rPr lang="en-GB" smtClean="0"/>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98FBE69-8EB5-4D2A-B868-9A5867D6FAFB}" type="slidenum">
              <a:rPr lang="en-GB" smtClean="0"/>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98FBE69-8EB5-4D2A-B868-9A5867D6FAFB}" type="slidenum">
              <a:rPr lang="en-GB" smtClean="0"/>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3076575"/>
            <a:ext cx="5829300" cy="2124075"/>
          </a:xfrm>
        </p:spPr>
        <p:txBody>
          <a:bodyPr/>
          <a:lstStyle/>
          <a:p>
            <a:r>
              <a:rPr lang="en-US" smtClean="0"/>
              <a:t>Click to edit Master title style</a:t>
            </a:r>
            <a:endParaRPr lang="en-GB"/>
          </a:p>
        </p:txBody>
      </p:sp>
      <p:sp>
        <p:nvSpPr>
          <p:cNvPr id="3" name="Subtitle 2"/>
          <p:cNvSpPr>
            <a:spLocks noGrp="1"/>
          </p:cNvSpPr>
          <p:nvPr>
            <p:ph type="subTitle" idx="1"/>
          </p:nvPr>
        </p:nvSpPr>
        <p:spPr>
          <a:xfrm>
            <a:off x="1028700" y="5613400"/>
            <a:ext cx="4800600" cy="25320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Footer Placeholder 3"/>
          <p:cNvSpPr>
            <a:spLocks noGrp="1"/>
          </p:cNvSpPr>
          <p:nvPr>
            <p:ph type="ftr" sz="quarter" idx="10"/>
          </p:nvPr>
        </p:nvSpPr>
        <p:spPr/>
        <p:txBody>
          <a:bodyPr/>
          <a:lstStyle>
            <a:lvl1pPr>
              <a:defRPr/>
            </a:lvl1pPr>
          </a:lstStyle>
          <a:p>
            <a:r>
              <a:rPr lang="en-GB"/>
              <a:t>© Learning and Teaching Scotland 2006</a:t>
            </a:r>
          </a:p>
        </p:txBody>
      </p:sp>
      <p:sp>
        <p:nvSpPr>
          <p:cNvPr id="5" name="Slide Number Placeholder 4"/>
          <p:cNvSpPr>
            <a:spLocks noGrp="1"/>
          </p:cNvSpPr>
          <p:nvPr>
            <p:ph type="sldNum" sz="quarter" idx="11"/>
          </p:nvPr>
        </p:nvSpPr>
        <p:spPr/>
        <p:txBody>
          <a:bodyPr/>
          <a:lstStyle>
            <a:lvl1pPr>
              <a:defRPr/>
            </a:lvl1pPr>
          </a:lstStyle>
          <a:p>
            <a:fld id="{33FC0744-90A4-4324-9F98-67DDFDD6CF45}" type="slidenum">
              <a:rPr lang="en-GB"/>
              <a:pPr/>
              <a:t>‹#›</a:t>
            </a:fld>
            <a:endParaRPr lang="en-GB"/>
          </a:p>
        </p:txBody>
      </p:sp>
    </p:spTree>
  </p:cSld>
  <p:clrMapOvr>
    <a:masterClrMapping/>
  </p:clrMapOvr>
  <p:transition advTm="1000">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p:txBody>
          <a:bodyPr/>
          <a:lstStyle>
            <a:lvl1pPr>
              <a:defRPr/>
            </a:lvl1pPr>
          </a:lstStyle>
          <a:p>
            <a:r>
              <a:rPr lang="en-GB"/>
              <a:t>© Learning and Teaching Scotland 2006</a:t>
            </a:r>
          </a:p>
        </p:txBody>
      </p:sp>
      <p:sp>
        <p:nvSpPr>
          <p:cNvPr id="5" name="Slide Number Placeholder 4"/>
          <p:cNvSpPr>
            <a:spLocks noGrp="1"/>
          </p:cNvSpPr>
          <p:nvPr>
            <p:ph type="sldNum" sz="quarter" idx="11"/>
          </p:nvPr>
        </p:nvSpPr>
        <p:spPr/>
        <p:txBody>
          <a:bodyPr/>
          <a:lstStyle>
            <a:lvl1pPr>
              <a:defRPr/>
            </a:lvl1pPr>
          </a:lstStyle>
          <a:p>
            <a:fld id="{8E229E44-460E-415E-8B14-20327F1F80F1}" type="slidenum">
              <a:rPr lang="en-GB"/>
              <a:pPr/>
              <a:t>‹#›</a:t>
            </a:fld>
            <a:endParaRPr lang="en-GB"/>
          </a:p>
        </p:txBody>
      </p:sp>
    </p:spTree>
  </p:cSld>
  <p:clrMapOvr>
    <a:masterClrMapping/>
  </p:clrMapOvr>
  <p:transition advTm="1000">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886325" y="881063"/>
            <a:ext cx="1457325" cy="79248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14350" y="881063"/>
            <a:ext cx="4219575" cy="7924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p:txBody>
          <a:bodyPr/>
          <a:lstStyle>
            <a:lvl1pPr>
              <a:defRPr/>
            </a:lvl1pPr>
          </a:lstStyle>
          <a:p>
            <a:r>
              <a:rPr lang="en-GB"/>
              <a:t>© Learning and Teaching Scotland 2006</a:t>
            </a:r>
          </a:p>
        </p:txBody>
      </p:sp>
      <p:sp>
        <p:nvSpPr>
          <p:cNvPr id="5" name="Slide Number Placeholder 4"/>
          <p:cNvSpPr>
            <a:spLocks noGrp="1"/>
          </p:cNvSpPr>
          <p:nvPr>
            <p:ph type="sldNum" sz="quarter" idx="11"/>
          </p:nvPr>
        </p:nvSpPr>
        <p:spPr/>
        <p:txBody>
          <a:bodyPr/>
          <a:lstStyle>
            <a:lvl1pPr>
              <a:defRPr/>
            </a:lvl1pPr>
          </a:lstStyle>
          <a:p>
            <a:fld id="{07926C6E-11DC-4312-A768-1F665BC6465E}" type="slidenum">
              <a:rPr lang="en-GB"/>
              <a:pPr/>
              <a:t>‹#›</a:t>
            </a:fld>
            <a:endParaRPr lang="en-GB"/>
          </a:p>
        </p:txBody>
      </p:sp>
    </p:spTree>
  </p:cSld>
  <p:clrMapOvr>
    <a:masterClrMapping/>
  </p:clrMapOvr>
  <p:transition advTm="1000">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p:txBody>
          <a:bodyPr/>
          <a:lstStyle>
            <a:lvl1pPr>
              <a:defRPr/>
            </a:lvl1pPr>
          </a:lstStyle>
          <a:p>
            <a:r>
              <a:rPr lang="en-GB"/>
              <a:t>© Learning and Teaching Scotland 2006</a:t>
            </a:r>
          </a:p>
        </p:txBody>
      </p:sp>
      <p:sp>
        <p:nvSpPr>
          <p:cNvPr id="5" name="Slide Number Placeholder 4"/>
          <p:cNvSpPr>
            <a:spLocks noGrp="1"/>
          </p:cNvSpPr>
          <p:nvPr>
            <p:ph type="sldNum" sz="quarter" idx="11"/>
          </p:nvPr>
        </p:nvSpPr>
        <p:spPr/>
        <p:txBody>
          <a:bodyPr/>
          <a:lstStyle>
            <a:lvl1pPr>
              <a:defRPr/>
            </a:lvl1pPr>
          </a:lstStyle>
          <a:p>
            <a:fld id="{DD4296DB-307B-48A5-BC9A-1D1204C61BB3}" type="slidenum">
              <a:rPr lang="en-GB"/>
              <a:pPr/>
              <a:t>‹#›</a:t>
            </a:fld>
            <a:endParaRPr lang="en-GB"/>
          </a:p>
        </p:txBody>
      </p:sp>
    </p:spTree>
  </p:cSld>
  <p:clrMapOvr>
    <a:masterClrMapping/>
  </p:clrMapOvr>
  <p:transition advTm="1000">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338" y="6365875"/>
            <a:ext cx="5829300" cy="1966913"/>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541338" y="4198938"/>
            <a:ext cx="5829300" cy="21669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GB"/>
              <a:t>© Learning and Teaching Scotland 2006</a:t>
            </a:r>
          </a:p>
        </p:txBody>
      </p:sp>
      <p:sp>
        <p:nvSpPr>
          <p:cNvPr id="5" name="Slide Number Placeholder 4"/>
          <p:cNvSpPr>
            <a:spLocks noGrp="1"/>
          </p:cNvSpPr>
          <p:nvPr>
            <p:ph type="sldNum" sz="quarter" idx="11"/>
          </p:nvPr>
        </p:nvSpPr>
        <p:spPr/>
        <p:txBody>
          <a:bodyPr/>
          <a:lstStyle>
            <a:lvl1pPr>
              <a:defRPr/>
            </a:lvl1pPr>
          </a:lstStyle>
          <a:p>
            <a:fld id="{801840F5-372D-46B8-8F51-D88C80024B8E}" type="slidenum">
              <a:rPr lang="en-GB"/>
              <a:pPr/>
              <a:t>‹#›</a:t>
            </a:fld>
            <a:endParaRPr lang="en-GB"/>
          </a:p>
        </p:txBody>
      </p:sp>
    </p:spTree>
  </p:cSld>
  <p:clrMapOvr>
    <a:masterClrMapping/>
  </p:clrMapOvr>
  <p:transition advTm="1000">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14350" y="2862263"/>
            <a:ext cx="2838450" cy="5943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3505200" y="2862263"/>
            <a:ext cx="2838450" cy="5943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0"/>
          </p:nvPr>
        </p:nvSpPr>
        <p:spPr/>
        <p:txBody>
          <a:bodyPr/>
          <a:lstStyle>
            <a:lvl1pPr>
              <a:defRPr/>
            </a:lvl1pPr>
          </a:lstStyle>
          <a:p>
            <a:r>
              <a:rPr lang="en-GB"/>
              <a:t>© Learning and Teaching Scotland 2006</a:t>
            </a:r>
          </a:p>
        </p:txBody>
      </p:sp>
      <p:sp>
        <p:nvSpPr>
          <p:cNvPr id="6" name="Slide Number Placeholder 5"/>
          <p:cNvSpPr>
            <a:spLocks noGrp="1"/>
          </p:cNvSpPr>
          <p:nvPr>
            <p:ph type="sldNum" sz="quarter" idx="11"/>
          </p:nvPr>
        </p:nvSpPr>
        <p:spPr/>
        <p:txBody>
          <a:bodyPr/>
          <a:lstStyle>
            <a:lvl1pPr>
              <a:defRPr/>
            </a:lvl1pPr>
          </a:lstStyle>
          <a:p>
            <a:fld id="{A668891D-D188-4F41-A16F-D80EAA2FA8CF}" type="slidenum">
              <a:rPr lang="en-GB"/>
              <a:pPr/>
              <a:t>‹#›</a:t>
            </a:fld>
            <a:endParaRPr lang="en-GB"/>
          </a:p>
        </p:txBody>
      </p:sp>
    </p:spTree>
  </p:cSld>
  <p:clrMapOvr>
    <a:masterClrMapping/>
  </p:clrMapOvr>
  <p:transition advTm="1000">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96875"/>
            <a:ext cx="6172200" cy="1651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342900" y="2217738"/>
            <a:ext cx="3030538" cy="9239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3141663"/>
            <a:ext cx="3030538" cy="57070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3484563" y="2217738"/>
            <a:ext cx="3030537" cy="9239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4563" y="3141663"/>
            <a:ext cx="3030537" cy="57070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Footer Placeholder 6"/>
          <p:cNvSpPr>
            <a:spLocks noGrp="1"/>
          </p:cNvSpPr>
          <p:nvPr>
            <p:ph type="ftr" sz="quarter" idx="10"/>
          </p:nvPr>
        </p:nvSpPr>
        <p:spPr/>
        <p:txBody>
          <a:bodyPr/>
          <a:lstStyle>
            <a:lvl1pPr>
              <a:defRPr/>
            </a:lvl1pPr>
          </a:lstStyle>
          <a:p>
            <a:r>
              <a:rPr lang="en-GB"/>
              <a:t>© Learning and Teaching Scotland 2006</a:t>
            </a:r>
          </a:p>
        </p:txBody>
      </p:sp>
      <p:sp>
        <p:nvSpPr>
          <p:cNvPr id="8" name="Slide Number Placeholder 7"/>
          <p:cNvSpPr>
            <a:spLocks noGrp="1"/>
          </p:cNvSpPr>
          <p:nvPr>
            <p:ph type="sldNum" sz="quarter" idx="11"/>
          </p:nvPr>
        </p:nvSpPr>
        <p:spPr/>
        <p:txBody>
          <a:bodyPr/>
          <a:lstStyle>
            <a:lvl1pPr>
              <a:defRPr/>
            </a:lvl1pPr>
          </a:lstStyle>
          <a:p>
            <a:fld id="{5B0F31D3-BC2B-4BAA-B4A4-FF14B2710634}" type="slidenum">
              <a:rPr lang="en-GB"/>
              <a:pPr/>
              <a:t>‹#›</a:t>
            </a:fld>
            <a:endParaRPr lang="en-GB"/>
          </a:p>
        </p:txBody>
      </p:sp>
    </p:spTree>
  </p:cSld>
  <p:clrMapOvr>
    <a:masterClrMapping/>
  </p:clrMapOvr>
  <p:transition advTm="1000">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lvl1pPr>
              <a:defRPr/>
            </a:lvl1pPr>
          </a:lstStyle>
          <a:p>
            <a:r>
              <a:rPr lang="en-GB"/>
              <a:t>© Learning and Teaching Scotland 2006</a:t>
            </a:r>
          </a:p>
        </p:txBody>
      </p:sp>
      <p:sp>
        <p:nvSpPr>
          <p:cNvPr id="4" name="Slide Number Placeholder 3"/>
          <p:cNvSpPr>
            <a:spLocks noGrp="1"/>
          </p:cNvSpPr>
          <p:nvPr>
            <p:ph type="sldNum" sz="quarter" idx="11"/>
          </p:nvPr>
        </p:nvSpPr>
        <p:spPr/>
        <p:txBody>
          <a:bodyPr/>
          <a:lstStyle>
            <a:lvl1pPr>
              <a:defRPr/>
            </a:lvl1pPr>
          </a:lstStyle>
          <a:p>
            <a:fld id="{E0F7164D-B84C-44B9-A732-C4E81C44274B}" type="slidenum">
              <a:rPr lang="en-GB"/>
              <a:pPr/>
              <a:t>‹#›</a:t>
            </a:fld>
            <a:endParaRPr lang="en-GB"/>
          </a:p>
        </p:txBody>
      </p:sp>
    </p:spTree>
  </p:cSld>
  <p:clrMapOvr>
    <a:masterClrMapping/>
  </p:clrMapOvr>
  <p:transition advTm="1000">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GB"/>
              <a:t>© Learning and Teaching Scotland 2006</a:t>
            </a:r>
          </a:p>
        </p:txBody>
      </p:sp>
      <p:sp>
        <p:nvSpPr>
          <p:cNvPr id="3" name="Slide Number Placeholder 2"/>
          <p:cNvSpPr>
            <a:spLocks noGrp="1"/>
          </p:cNvSpPr>
          <p:nvPr>
            <p:ph type="sldNum" sz="quarter" idx="11"/>
          </p:nvPr>
        </p:nvSpPr>
        <p:spPr/>
        <p:txBody>
          <a:bodyPr/>
          <a:lstStyle>
            <a:lvl1pPr>
              <a:defRPr/>
            </a:lvl1pPr>
          </a:lstStyle>
          <a:p>
            <a:fld id="{67A87B02-0A81-4031-A399-7AF22CA88C14}" type="slidenum">
              <a:rPr lang="en-GB"/>
              <a:pPr/>
              <a:t>‹#›</a:t>
            </a:fld>
            <a:endParaRPr lang="en-GB"/>
          </a:p>
        </p:txBody>
      </p:sp>
    </p:spTree>
  </p:cSld>
  <p:clrMapOvr>
    <a:masterClrMapping/>
  </p:clrMapOvr>
  <p:transition advTm="1000">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93700"/>
            <a:ext cx="2255838" cy="1679575"/>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2681288" y="393700"/>
            <a:ext cx="3833812" cy="8455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342900" y="2073275"/>
            <a:ext cx="2255838" cy="67754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GB"/>
              <a:t>© Learning and Teaching Scotland 2006</a:t>
            </a:r>
          </a:p>
        </p:txBody>
      </p:sp>
      <p:sp>
        <p:nvSpPr>
          <p:cNvPr id="6" name="Slide Number Placeholder 5"/>
          <p:cNvSpPr>
            <a:spLocks noGrp="1"/>
          </p:cNvSpPr>
          <p:nvPr>
            <p:ph type="sldNum" sz="quarter" idx="11"/>
          </p:nvPr>
        </p:nvSpPr>
        <p:spPr/>
        <p:txBody>
          <a:bodyPr/>
          <a:lstStyle>
            <a:lvl1pPr>
              <a:defRPr/>
            </a:lvl1pPr>
          </a:lstStyle>
          <a:p>
            <a:fld id="{81DFEEA2-0B0F-47E2-9C59-A70E072C76D7}" type="slidenum">
              <a:rPr lang="en-GB"/>
              <a:pPr/>
              <a:t>‹#›</a:t>
            </a:fld>
            <a:endParaRPr lang="en-GB"/>
          </a:p>
        </p:txBody>
      </p:sp>
    </p:spTree>
  </p:cSld>
  <p:clrMapOvr>
    <a:masterClrMapping/>
  </p:clrMapOvr>
  <p:transition advTm="1000">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6934200"/>
            <a:ext cx="4114800" cy="819150"/>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344613" y="885825"/>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344613" y="7753350"/>
            <a:ext cx="4114800" cy="11620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GB"/>
              <a:t>© Learning and Teaching Scotland 2006</a:t>
            </a:r>
          </a:p>
        </p:txBody>
      </p:sp>
      <p:sp>
        <p:nvSpPr>
          <p:cNvPr id="6" name="Slide Number Placeholder 5"/>
          <p:cNvSpPr>
            <a:spLocks noGrp="1"/>
          </p:cNvSpPr>
          <p:nvPr>
            <p:ph type="sldNum" sz="quarter" idx="11"/>
          </p:nvPr>
        </p:nvSpPr>
        <p:spPr/>
        <p:txBody>
          <a:bodyPr/>
          <a:lstStyle>
            <a:lvl1pPr>
              <a:defRPr/>
            </a:lvl1pPr>
          </a:lstStyle>
          <a:p>
            <a:fld id="{BD37507F-F431-4B19-B9B4-F14EFE69D1A5}" type="slidenum">
              <a:rPr lang="en-GB"/>
              <a:pPr/>
              <a:t>‹#›</a:t>
            </a:fld>
            <a:endParaRPr lang="en-GB"/>
          </a:p>
        </p:txBody>
      </p:sp>
    </p:spTree>
  </p:cSld>
  <p:clrMapOvr>
    <a:masterClrMapping/>
  </p:clrMapOvr>
  <p:transition advTm="1000">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14350" y="881063"/>
            <a:ext cx="5829300" cy="1651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514350" y="2862263"/>
            <a:ext cx="5829300" cy="5943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9" name="Rectangle 5"/>
          <p:cNvSpPr>
            <a:spLocks noGrp="1" noChangeArrowheads="1"/>
          </p:cNvSpPr>
          <p:nvPr>
            <p:ph type="ftr" sz="quarter" idx="3"/>
          </p:nvPr>
        </p:nvSpPr>
        <p:spPr bwMode="auto">
          <a:xfrm>
            <a:off x="392113" y="9456738"/>
            <a:ext cx="2460625"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atin typeface="Arial" charset="0"/>
              </a:defRPr>
            </a:lvl1pPr>
          </a:lstStyle>
          <a:p>
            <a:r>
              <a:rPr lang="en-GB"/>
              <a:t>© Learning and Teaching Scotland 2006</a:t>
            </a:r>
          </a:p>
        </p:txBody>
      </p:sp>
      <p:sp>
        <p:nvSpPr>
          <p:cNvPr id="1030" name="Rectangle 6"/>
          <p:cNvSpPr>
            <a:spLocks noGrp="1" noChangeArrowheads="1"/>
          </p:cNvSpPr>
          <p:nvPr>
            <p:ph type="sldNum" sz="quarter" idx="4"/>
          </p:nvPr>
        </p:nvSpPr>
        <p:spPr bwMode="auto">
          <a:xfrm>
            <a:off x="4914900" y="9024938"/>
            <a:ext cx="1428750" cy="660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lvl1pPr>
          </a:lstStyle>
          <a:p>
            <a:fld id="{1679BC4C-6D42-46D4-AD12-7A2F6864E566}" type="slidenum">
              <a:rPr lang="en-GB"/>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advTm="1000">
    <p:dissolve/>
  </p:transition>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hyperlink" Target="http://www.3d-cam.com/services/sls.asp" TargetMode="External"/><Relationship Id="rId5" Type="http://schemas.openxmlformats.org/officeDocument/2006/relationships/hyperlink" Target="http://www.acucast.com/rapid_prototyping_sls.htm" TargetMode="Externa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hyperlink" Target="http://www.acucast.com/rapid_prototyping.htm"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hyperlink" Target="http://www.what-is-injection-moulding.com/stereo-lithography.aspx" TargetMode="External"/><Relationship Id="rId4" Type="http://schemas.openxmlformats.org/officeDocument/2006/relationships/hyperlink" Target="http://www.3d-cam.com/services/sla.asp"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imcuk.org/rapid/3dp.html"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1"/>
          <p:cNvSpPr>
            <a:spLocks noGrp="1"/>
          </p:cNvSpPr>
          <p:nvPr>
            <p:ph type="ftr" sz="quarter" idx="10"/>
          </p:nvPr>
        </p:nvSpPr>
        <p:spPr/>
        <p:txBody>
          <a:bodyPr/>
          <a:lstStyle/>
          <a:p>
            <a:r>
              <a:rPr lang="en-GB"/>
              <a:t>© Learning and Teaching Scotland 2006</a:t>
            </a:r>
          </a:p>
        </p:txBody>
      </p:sp>
      <p:pic>
        <p:nvPicPr>
          <p:cNvPr id="2059" name="Picture 11" descr="MODELA"/>
          <p:cNvPicPr>
            <a:picLocks noChangeAspect="1" noChangeArrowheads="1"/>
          </p:cNvPicPr>
          <p:nvPr/>
        </p:nvPicPr>
        <p:blipFill>
          <a:blip r:embed="rId3" cstate="print">
            <a:lum bright="70000" contrast="-70000"/>
          </a:blip>
          <a:srcRect l="12665" t="21103" r="19331" b="5109"/>
          <a:stretch>
            <a:fillRect/>
          </a:stretch>
        </p:blipFill>
        <p:spPr bwMode="auto">
          <a:xfrm>
            <a:off x="914400" y="1524000"/>
            <a:ext cx="5715000" cy="4648200"/>
          </a:xfrm>
          <a:prstGeom prst="rect">
            <a:avLst/>
          </a:prstGeom>
          <a:noFill/>
        </p:spPr>
      </p:pic>
      <p:sp>
        <p:nvSpPr>
          <p:cNvPr id="2050" name="Text Box 2"/>
          <p:cNvSpPr txBox="1">
            <a:spLocks noChangeArrowheads="1"/>
          </p:cNvSpPr>
          <p:nvPr/>
        </p:nvSpPr>
        <p:spPr bwMode="auto">
          <a:xfrm>
            <a:off x="990600" y="762000"/>
            <a:ext cx="5029200" cy="2959100"/>
          </a:xfrm>
          <a:prstGeom prst="rect">
            <a:avLst/>
          </a:prstGeom>
          <a:noFill/>
          <a:ln w="9525">
            <a:noFill/>
            <a:miter lim="800000"/>
            <a:headEnd/>
            <a:tailEnd/>
          </a:ln>
          <a:effectLst/>
        </p:spPr>
        <p:txBody>
          <a:bodyPr>
            <a:spAutoFit/>
          </a:bodyPr>
          <a:lstStyle/>
          <a:p>
            <a:pPr algn="ctr">
              <a:lnSpc>
                <a:spcPct val="50000"/>
              </a:lnSpc>
              <a:spcBef>
                <a:spcPct val="50000"/>
              </a:spcBef>
            </a:pPr>
            <a:r>
              <a:rPr lang="en-GB" sz="4000" b="1" i="1">
                <a:latin typeface="Brush Script MT" pitchFamily="66" charset="0"/>
              </a:rPr>
              <a:t>Higher </a:t>
            </a:r>
          </a:p>
          <a:p>
            <a:pPr algn="ctr">
              <a:lnSpc>
                <a:spcPct val="50000"/>
              </a:lnSpc>
              <a:spcBef>
                <a:spcPct val="50000"/>
              </a:spcBef>
            </a:pPr>
            <a:r>
              <a:rPr lang="en-GB" sz="4000" b="1" i="1">
                <a:latin typeface="Brush Script MT" pitchFamily="66" charset="0"/>
              </a:rPr>
              <a:t>Product Design</a:t>
            </a:r>
          </a:p>
          <a:p>
            <a:pPr algn="ctr">
              <a:lnSpc>
                <a:spcPct val="30000"/>
              </a:lnSpc>
              <a:spcBef>
                <a:spcPct val="50000"/>
              </a:spcBef>
            </a:pPr>
            <a:endParaRPr lang="en-GB" sz="3200" b="1" i="1">
              <a:latin typeface="Brush Script MT" pitchFamily="66" charset="0"/>
            </a:endParaRPr>
          </a:p>
          <a:p>
            <a:pPr algn="ctr">
              <a:lnSpc>
                <a:spcPct val="30000"/>
              </a:lnSpc>
              <a:spcBef>
                <a:spcPct val="50000"/>
              </a:spcBef>
            </a:pPr>
            <a:endParaRPr lang="en-GB" sz="3200" b="1" i="1">
              <a:latin typeface="Brush Script MT" pitchFamily="66" charset="0"/>
            </a:endParaRPr>
          </a:p>
          <a:p>
            <a:pPr algn="ctr">
              <a:lnSpc>
                <a:spcPct val="30000"/>
              </a:lnSpc>
              <a:spcBef>
                <a:spcPct val="50000"/>
              </a:spcBef>
            </a:pPr>
            <a:r>
              <a:rPr lang="en-GB" sz="3200" b="1" i="1">
                <a:latin typeface="Brush Script MT" pitchFamily="66" charset="0"/>
              </a:rPr>
              <a:t>CAD/CAM</a:t>
            </a:r>
          </a:p>
          <a:p>
            <a:pPr algn="ctr">
              <a:lnSpc>
                <a:spcPct val="30000"/>
              </a:lnSpc>
              <a:spcBef>
                <a:spcPct val="50000"/>
              </a:spcBef>
            </a:pPr>
            <a:r>
              <a:rPr lang="en-GB" sz="3200" b="1" i="1">
                <a:latin typeface="Brush Script MT" pitchFamily="66" charset="0"/>
              </a:rPr>
              <a:t>and</a:t>
            </a:r>
          </a:p>
          <a:p>
            <a:pPr algn="ctr">
              <a:lnSpc>
                <a:spcPct val="30000"/>
              </a:lnSpc>
              <a:spcBef>
                <a:spcPct val="50000"/>
              </a:spcBef>
            </a:pPr>
            <a:r>
              <a:rPr lang="en-GB" sz="3200" b="1" i="1">
                <a:latin typeface="Brush Script MT" pitchFamily="66" charset="0"/>
              </a:rPr>
              <a:t>Production Methods</a:t>
            </a:r>
          </a:p>
        </p:txBody>
      </p:sp>
      <p:sp>
        <p:nvSpPr>
          <p:cNvPr id="2051" name="Line 3"/>
          <p:cNvSpPr>
            <a:spLocks noChangeShapeType="1"/>
          </p:cNvSpPr>
          <p:nvPr/>
        </p:nvSpPr>
        <p:spPr bwMode="auto">
          <a:xfrm>
            <a:off x="838200" y="685800"/>
            <a:ext cx="0" cy="8380413"/>
          </a:xfrm>
          <a:prstGeom prst="line">
            <a:avLst/>
          </a:prstGeom>
          <a:noFill/>
          <a:ln w="38100">
            <a:solidFill>
              <a:schemeClr val="tx1"/>
            </a:solidFill>
            <a:round/>
            <a:headEnd/>
            <a:tailEnd/>
          </a:ln>
          <a:effectLst/>
        </p:spPr>
        <p:txBody>
          <a:bodyPr/>
          <a:lstStyle/>
          <a:p>
            <a:endParaRPr lang="en-GB"/>
          </a:p>
        </p:txBody>
      </p:sp>
      <p:sp>
        <p:nvSpPr>
          <p:cNvPr id="2052" name="Line 4"/>
          <p:cNvSpPr>
            <a:spLocks noChangeShapeType="1"/>
          </p:cNvSpPr>
          <p:nvPr/>
        </p:nvSpPr>
        <p:spPr bwMode="auto">
          <a:xfrm>
            <a:off x="609600" y="8534400"/>
            <a:ext cx="5562600" cy="0"/>
          </a:xfrm>
          <a:prstGeom prst="line">
            <a:avLst/>
          </a:prstGeom>
          <a:noFill/>
          <a:ln w="9525">
            <a:solidFill>
              <a:schemeClr val="tx1"/>
            </a:solidFill>
            <a:round/>
            <a:headEnd/>
            <a:tailEnd/>
          </a:ln>
          <a:effectLst/>
        </p:spPr>
        <p:txBody>
          <a:bodyPr/>
          <a:lstStyle/>
          <a:p>
            <a:endParaRPr lang="en-GB"/>
          </a:p>
        </p:txBody>
      </p:sp>
      <p:pic>
        <p:nvPicPr>
          <p:cNvPr id="2058" name="Picture 10"/>
          <p:cNvPicPr>
            <a:picLocks noChangeAspect="1" noChangeArrowheads="1"/>
          </p:cNvPicPr>
          <p:nvPr/>
        </p:nvPicPr>
        <p:blipFill>
          <a:blip r:embed="rId4" cstate="print"/>
          <a:srcRect b="3751"/>
          <a:stretch>
            <a:fillRect/>
          </a:stretch>
        </p:blipFill>
        <p:spPr bwMode="auto">
          <a:xfrm>
            <a:off x="1981200" y="5449888"/>
            <a:ext cx="3429000" cy="2474912"/>
          </a:xfrm>
          <a:prstGeom prst="rect">
            <a:avLst/>
          </a:prstGeom>
          <a:noFill/>
          <a:ln w="9525">
            <a:noFill/>
            <a:miter lim="800000"/>
            <a:headEnd/>
            <a:tailEnd/>
          </a:ln>
          <a:effectLst/>
        </p:spPr>
      </p:pic>
    </p:spTree>
  </p:cSld>
  <p:clrMapOvr>
    <a:masterClrMapping/>
  </p:clrMapOvr>
  <p:transition advTm="1000">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1"/>
          <p:cNvSpPr>
            <a:spLocks noGrp="1"/>
          </p:cNvSpPr>
          <p:nvPr>
            <p:ph type="ftr" sz="quarter" idx="10"/>
          </p:nvPr>
        </p:nvSpPr>
        <p:spPr/>
        <p:txBody>
          <a:bodyPr/>
          <a:lstStyle/>
          <a:p>
            <a:r>
              <a:rPr lang="en-GB"/>
              <a:t>© Learning and Teaching Scotland 2006</a:t>
            </a:r>
          </a:p>
        </p:txBody>
      </p:sp>
      <p:sp>
        <p:nvSpPr>
          <p:cNvPr id="12290" name="Rectangle 2"/>
          <p:cNvSpPr>
            <a:spLocks noChangeArrowheads="1"/>
          </p:cNvSpPr>
          <p:nvPr/>
        </p:nvSpPr>
        <p:spPr bwMode="auto">
          <a:xfrm>
            <a:off x="304800" y="381000"/>
            <a:ext cx="6096000" cy="381000"/>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p>
            <a:endParaRPr lang="en-GB"/>
          </a:p>
        </p:txBody>
      </p:sp>
      <p:pic>
        <p:nvPicPr>
          <p:cNvPr id="12312" name="Picture 24"/>
          <p:cNvPicPr>
            <a:picLocks noChangeAspect="1" noChangeArrowheads="1"/>
          </p:cNvPicPr>
          <p:nvPr/>
        </p:nvPicPr>
        <p:blipFill>
          <a:blip r:embed="rId3" cstate="print"/>
          <a:srcRect l="31250" t="28885" r="31250" b="32292"/>
          <a:stretch>
            <a:fillRect/>
          </a:stretch>
        </p:blipFill>
        <p:spPr bwMode="auto">
          <a:xfrm>
            <a:off x="533400" y="7281863"/>
            <a:ext cx="2819400" cy="2189162"/>
          </a:xfrm>
          <a:prstGeom prst="rect">
            <a:avLst/>
          </a:prstGeom>
          <a:noFill/>
          <a:ln w="9525">
            <a:noFill/>
            <a:miter lim="800000"/>
            <a:headEnd/>
            <a:tailEnd/>
          </a:ln>
          <a:effectLst/>
        </p:spPr>
      </p:pic>
      <p:pic>
        <p:nvPicPr>
          <p:cNvPr id="12313" name="Picture 25"/>
          <p:cNvPicPr>
            <a:picLocks noChangeAspect="1" noChangeArrowheads="1"/>
          </p:cNvPicPr>
          <p:nvPr/>
        </p:nvPicPr>
        <p:blipFill>
          <a:blip r:embed="rId4" cstate="print"/>
          <a:srcRect l="33815" t="28125" r="33815" b="32292"/>
          <a:stretch>
            <a:fillRect/>
          </a:stretch>
        </p:blipFill>
        <p:spPr bwMode="auto">
          <a:xfrm>
            <a:off x="3751263" y="3752850"/>
            <a:ext cx="2555875" cy="2343150"/>
          </a:xfrm>
          <a:prstGeom prst="rect">
            <a:avLst/>
          </a:prstGeom>
          <a:noFill/>
          <a:ln w="9525">
            <a:noFill/>
            <a:miter lim="800000"/>
            <a:headEnd/>
            <a:tailEnd/>
          </a:ln>
          <a:effectLst/>
        </p:spPr>
      </p:pic>
      <p:sp>
        <p:nvSpPr>
          <p:cNvPr id="12315" name="Text Box 27"/>
          <p:cNvSpPr txBox="1">
            <a:spLocks noChangeArrowheads="1"/>
          </p:cNvSpPr>
          <p:nvPr/>
        </p:nvSpPr>
        <p:spPr bwMode="auto">
          <a:xfrm>
            <a:off x="304800" y="1905000"/>
            <a:ext cx="6019800" cy="730250"/>
          </a:xfrm>
          <a:prstGeom prst="rect">
            <a:avLst/>
          </a:prstGeom>
          <a:noFill/>
          <a:ln w="9525">
            <a:noFill/>
            <a:miter lim="800000"/>
            <a:headEnd/>
            <a:tailEnd/>
          </a:ln>
          <a:effectLst/>
        </p:spPr>
        <p:txBody>
          <a:bodyPr>
            <a:spAutoFit/>
          </a:bodyPr>
          <a:lstStyle/>
          <a:p>
            <a:pPr algn="just">
              <a:spcBef>
                <a:spcPct val="50000"/>
              </a:spcBef>
            </a:pPr>
            <a:r>
              <a:rPr lang="en-GB"/>
              <a:t>You must fill in information so that the machine knows how deep to cut, how many cuts it will have to make, the diameter of the tool used to make the cuts and how fast it cuts – this is known as the ………….. rate.</a:t>
            </a:r>
          </a:p>
        </p:txBody>
      </p:sp>
      <p:sp>
        <p:nvSpPr>
          <p:cNvPr id="12316" name="Text Box 28"/>
          <p:cNvSpPr txBox="1">
            <a:spLocks noChangeArrowheads="1"/>
          </p:cNvSpPr>
          <p:nvPr/>
        </p:nvSpPr>
        <p:spPr bwMode="auto">
          <a:xfrm>
            <a:off x="304800" y="3821113"/>
            <a:ext cx="2971800" cy="1687512"/>
          </a:xfrm>
          <a:prstGeom prst="rect">
            <a:avLst/>
          </a:prstGeom>
          <a:noFill/>
          <a:ln w="9525">
            <a:noFill/>
            <a:miter lim="800000"/>
            <a:headEnd/>
            <a:tailEnd/>
          </a:ln>
          <a:effectLst/>
        </p:spPr>
        <p:txBody>
          <a:bodyPr>
            <a:spAutoFit/>
          </a:bodyPr>
          <a:lstStyle/>
          <a:p>
            <a:pPr marL="177800" indent="-177800">
              <a:lnSpc>
                <a:spcPct val="150000"/>
              </a:lnSpc>
              <a:spcBef>
                <a:spcPct val="50000"/>
              </a:spcBef>
              <a:buFontTx/>
              <a:buChar char="•"/>
            </a:pPr>
            <a:r>
              <a:rPr lang="en-GB"/>
              <a:t>How deep to cut</a:t>
            </a:r>
          </a:p>
          <a:p>
            <a:pPr marL="177800" indent="-177800">
              <a:lnSpc>
                <a:spcPct val="150000"/>
              </a:lnSpc>
              <a:spcBef>
                <a:spcPct val="50000"/>
              </a:spcBef>
              <a:buFontTx/>
              <a:buChar char="•"/>
            </a:pPr>
            <a:r>
              <a:rPr lang="en-GB"/>
              <a:t>How many cuts it will make</a:t>
            </a:r>
          </a:p>
          <a:p>
            <a:pPr marL="177800" indent="-177800">
              <a:lnSpc>
                <a:spcPct val="150000"/>
              </a:lnSpc>
              <a:spcBef>
                <a:spcPct val="50000"/>
              </a:spcBef>
              <a:buFontTx/>
              <a:buChar char="•"/>
            </a:pPr>
            <a:r>
              <a:rPr lang="en-GB"/>
              <a:t>Tool diameter</a:t>
            </a:r>
          </a:p>
          <a:p>
            <a:pPr marL="177800" indent="-177800">
              <a:lnSpc>
                <a:spcPct val="150000"/>
              </a:lnSpc>
              <a:spcBef>
                <a:spcPct val="50000"/>
              </a:spcBef>
              <a:buFontTx/>
              <a:buChar char="•"/>
            </a:pPr>
            <a:r>
              <a:rPr lang="en-GB"/>
              <a:t>Feed rate</a:t>
            </a:r>
          </a:p>
        </p:txBody>
      </p:sp>
      <p:sp>
        <p:nvSpPr>
          <p:cNvPr id="12318" name="Text Box 30"/>
          <p:cNvSpPr txBox="1">
            <a:spLocks noChangeArrowheads="1"/>
          </p:cNvSpPr>
          <p:nvPr/>
        </p:nvSpPr>
        <p:spPr bwMode="auto">
          <a:xfrm>
            <a:off x="304800" y="3063875"/>
            <a:ext cx="6096000" cy="517525"/>
          </a:xfrm>
          <a:prstGeom prst="rect">
            <a:avLst/>
          </a:prstGeom>
          <a:noFill/>
          <a:ln w="9525">
            <a:noFill/>
            <a:miter lim="800000"/>
            <a:headEnd/>
            <a:tailEnd/>
          </a:ln>
          <a:effectLst/>
        </p:spPr>
        <p:txBody>
          <a:bodyPr>
            <a:spAutoFit/>
          </a:bodyPr>
          <a:lstStyle/>
          <a:p>
            <a:pPr algn="just">
              <a:spcBef>
                <a:spcPct val="50000"/>
              </a:spcBef>
            </a:pPr>
            <a:r>
              <a:rPr lang="en-GB"/>
              <a:t>Use arrows to show whereabouts on the picture you would set up each of the points below.</a:t>
            </a:r>
          </a:p>
        </p:txBody>
      </p:sp>
      <p:sp>
        <p:nvSpPr>
          <p:cNvPr id="12319" name="Text Box 31"/>
          <p:cNvSpPr txBox="1">
            <a:spLocks noChangeArrowheads="1"/>
          </p:cNvSpPr>
          <p:nvPr/>
        </p:nvSpPr>
        <p:spPr bwMode="auto">
          <a:xfrm>
            <a:off x="304800" y="1066800"/>
            <a:ext cx="6096000" cy="517525"/>
          </a:xfrm>
          <a:prstGeom prst="rect">
            <a:avLst/>
          </a:prstGeom>
          <a:noFill/>
          <a:ln w="9525">
            <a:noFill/>
            <a:miter lim="800000"/>
            <a:headEnd/>
            <a:tailEnd/>
          </a:ln>
          <a:effectLst/>
        </p:spPr>
        <p:txBody>
          <a:bodyPr>
            <a:spAutoFit/>
          </a:bodyPr>
          <a:lstStyle/>
          <a:p>
            <a:pPr>
              <a:spcBef>
                <a:spcPct val="50000"/>
              </a:spcBef>
            </a:pPr>
            <a:r>
              <a:rPr lang="en-GB"/>
              <a:t>Before you can produce the ‘hard’ model there are several steps you must follow to set the machine up; these are the same for most machines like the Modela.</a:t>
            </a:r>
          </a:p>
        </p:txBody>
      </p:sp>
      <p:sp>
        <p:nvSpPr>
          <p:cNvPr id="12320" name="Text Box 32"/>
          <p:cNvSpPr txBox="1">
            <a:spLocks noChangeArrowheads="1"/>
          </p:cNvSpPr>
          <p:nvPr/>
        </p:nvSpPr>
        <p:spPr bwMode="auto">
          <a:xfrm>
            <a:off x="457200" y="6248400"/>
            <a:ext cx="5943600" cy="836613"/>
          </a:xfrm>
          <a:prstGeom prst="rect">
            <a:avLst/>
          </a:prstGeom>
          <a:noFill/>
          <a:ln w="9525">
            <a:noFill/>
            <a:miter lim="800000"/>
            <a:headEnd/>
            <a:tailEnd/>
          </a:ln>
          <a:effectLst/>
        </p:spPr>
        <p:txBody>
          <a:bodyPr>
            <a:spAutoFit/>
          </a:bodyPr>
          <a:lstStyle/>
          <a:p>
            <a:pPr algn="just">
              <a:spcBef>
                <a:spcPct val="50000"/>
              </a:spcBef>
            </a:pPr>
            <a:r>
              <a:rPr lang="en-GB"/>
              <a:t>Also in setting up the machine, you must set the ‘Z’ axis. This is important because the machine must know where to start from. </a:t>
            </a:r>
          </a:p>
          <a:p>
            <a:pPr algn="just">
              <a:spcBef>
                <a:spcPct val="50000"/>
              </a:spcBef>
            </a:pPr>
            <a:r>
              <a:rPr lang="en-GB"/>
              <a:t>The tip of the cutter must sit directly on the …………….. of the material.</a:t>
            </a:r>
          </a:p>
        </p:txBody>
      </p:sp>
      <p:sp>
        <p:nvSpPr>
          <p:cNvPr id="12321" name="Text Box 33"/>
          <p:cNvSpPr txBox="1">
            <a:spLocks noChangeArrowheads="1"/>
          </p:cNvSpPr>
          <p:nvPr/>
        </p:nvSpPr>
        <p:spPr bwMode="auto">
          <a:xfrm>
            <a:off x="4038600" y="7629525"/>
            <a:ext cx="2362200" cy="546100"/>
          </a:xfrm>
          <a:prstGeom prst="rect">
            <a:avLst/>
          </a:prstGeom>
          <a:noFill/>
          <a:ln w="28575">
            <a:solidFill>
              <a:schemeClr val="tx1"/>
            </a:solidFill>
            <a:miter lim="800000"/>
            <a:headEnd/>
            <a:tailEnd/>
          </a:ln>
          <a:effectLst/>
        </p:spPr>
        <p:txBody>
          <a:bodyPr>
            <a:spAutoFit/>
          </a:bodyPr>
          <a:lstStyle/>
          <a:p>
            <a:pPr>
              <a:spcBef>
                <a:spcPct val="50000"/>
              </a:spcBef>
            </a:pPr>
            <a:r>
              <a:rPr lang="en-GB"/>
              <a:t>‘Z’ axis to position the cutter at the start point</a:t>
            </a:r>
          </a:p>
        </p:txBody>
      </p:sp>
      <p:sp>
        <p:nvSpPr>
          <p:cNvPr id="12322" name="Line 34"/>
          <p:cNvSpPr>
            <a:spLocks noChangeShapeType="1"/>
          </p:cNvSpPr>
          <p:nvPr/>
        </p:nvSpPr>
        <p:spPr bwMode="auto">
          <a:xfrm flipH="1">
            <a:off x="2971800" y="8404225"/>
            <a:ext cx="2057400" cy="0"/>
          </a:xfrm>
          <a:prstGeom prst="line">
            <a:avLst/>
          </a:prstGeom>
          <a:noFill/>
          <a:ln w="9525">
            <a:solidFill>
              <a:schemeClr val="tx1"/>
            </a:solidFill>
            <a:round/>
            <a:headEnd/>
            <a:tailEnd type="triangle" w="med" len="med"/>
          </a:ln>
          <a:effectLst/>
        </p:spPr>
        <p:txBody>
          <a:bodyPr/>
          <a:lstStyle/>
          <a:p>
            <a:endParaRPr lang="en-GB"/>
          </a:p>
        </p:txBody>
      </p:sp>
      <p:sp>
        <p:nvSpPr>
          <p:cNvPr id="12323" name="Text Box 35"/>
          <p:cNvSpPr txBox="1">
            <a:spLocks noChangeArrowheads="1"/>
          </p:cNvSpPr>
          <p:nvPr/>
        </p:nvSpPr>
        <p:spPr bwMode="auto">
          <a:xfrm>
            <a:off x="685800" y="381000"/>
            <a:ext cx="5486400" cy="396875"/>
          </a:xfrm>
          <a:prstGeom prst="rect">
            <a:avLst/>
          </a:prstGeom>
          <a:noFill/>
          <a:ln w="9525">
            <a:noFill/>
            <a:miter lim="800000"/>
            <a:headEnd/>
            <a:tailEnd/>
          </a:ln>
          <a:effectLst/>
        </p:spPr>
        <p:txBody>
          <a:bodyPr>
            <a:spAutoFit/>
          </a:bodyPr>
          <a:lstStyle/>
          <a:p>
            <a:pPr algn="ctr">
              <a:spcBef>
                <a:spcPct val="50000"/>
              </a:spcBef>
            </a:pPr>
            <a:r>
              <a:rPr lang="en-GB" sz="2000" b="1"/>
              <a:t>2: CAM (Computer-Aided Manufacture)</a:t>
            </a:r>
          </a:p>
        </p:txBody>
      </p:sp>
    </p:spTree>
  </p:cSld>
  <p:clrMapOvr>
    <a:masterClrMapping/>
  </p:clrMapOvr>
  <p:transition advTm="1000">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ooter Placeholder 1"/>
          <p:cNvSpPr>
            <a:spLocks noGrp="1"/>
          </p:cNvSpPr>
          <p:nvPr>
            <p:ph type="ftr" sz="quarter" idx="10"/>
          </p:nvPr>
        </p:nvSpPr>
        <p:spPr/>
        <p:txBody>
          <a:bodyPr/>
          <a:lstStyle/>
          <a:p>
            <a:r>
              <a:rPr lang="en-GB"/>
              <a:t>© Learning and Teaching Scotland 2006</a:t>
            </a:r>
          </a:p>
        </p:txBody>
      </p:sp>
      <p:sp>
        <p:nvSpPr>
          <p:cNvPr id="9218" name="Rectangle 2"/>
          <p:cNvSpPr>
            <a:spLocks noChangeArrowheads="1"/>
          </p:cNvSpPr>
          <p:nvPr/>
        </p:nvSpPr>
        <p:spPr bwMode="auto">
          <a:xfrm>
            <a:off x="304800" y="381000"/>
            <a:ext cx="6096000" cy="381000"/>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p>
            <a:endParaRPr lang="en-GB"/>
          </a:p>
        </p:txBody>
      </p:sp>
      <p:sp>
        <p:nvSpPr>
          <p:cNvPr id="9219" name="Text Box 3"/>
          <p:cNvSpPr txBox="1">
            <a:spLocks noChangeArrowheads="1"/>
          </p:cNvSpPr>
          <p:nvPr/>
        </p:nvSpPr>
        <p:spPr bwMode="auto">
          <a:xfrm>
            <a:off x="685800" y="381000"/>
            <a:ext cx="5486400" cy="396875"/>
          </a:xfrm>
          <a:prstGeom prst="rect">
            <a:avLst/>
          </a:prstGeom>
          <a:noFill/>
          <a:ln w="9525">
            <a:noFill/>
            <a:miter lim="800000"/>
            <a:headEnd/>
            <a:tailEnd/>
          </a:ln>
          <a:effectLst/>
        </p:spPr>
        <p:txBody>
          <a:bodyPr>
            <a:spAutoFit/>
          </a:bodyPr>
          <a:lstStyle/>
          <a:p>
            <a:pPr algn="ctr">
              <a:spcBef>
                <a:spcPct val="50000"/>
              </a:spcBef>
            </a:pPr>
            <a:r>
              <a:rPr lang="en-GB" sz="2000" b="1"/>
              <a:t>3: Rapid Prototyping</a:t>
            </a:r>
          </a:p>
        </p:txBody>
      </p:sp>
      <p:sp>
        <p:nvSpPr>
          <p:cNvPr id="9255" name="Text Box 39"/>
          <p:cNvSpPr txBox="1">
            <a:spLocks noChangeArrowheads="1"/>
          </p:cNvSpPr>
          <p:nvPr/>
        </p:nvSpPr>
        <p:spPr bwMode="auto">
          <a:xfrm>
            <a:off x="304800" y="849313"/>
            <a:ext cx="6096000" cy="4251325"/>
          </a:xfrm>
          <a:prstGeom prst="rect">
            <a:avLst/>
          </a:prstGeom>
          <a:noFill/>
          <a:ln w="9525">
            <a:noFill/>
            <a:miter lim="800000"/>
            <a:headEnd/>
            <a:tailEnd/>
          </a:ln>
          <a:effectLst/>
        </p:spPr>
        <p:txBody>
          <a:bodyPr>
            <a:spAutoFit/>
          </a:bodyPr>
          <a:lstStyle/>
          <a:p>
            <a:pPr algn="just">
              <a:lnSpc>
                <a:spcPct val="110000"/>
              </a:lnSpc>
              <a:spcBef>
                <a:spcPct val="50000"/>
              </a:spcBef>
            </a:pPr>
            <a:r>
              <a:rPr lang="en-GB"/>
              <a:t>Model-making has always played a key role in product design and development – whether through making 2D sketched models that allow us to explore the visual form, or producing card, plasticine or other more solid models that enable us to test more functional qualities, or even to producing a fully working prototype model.</a:t>
            </a:r>
          </a:p>
          <a:p>
            <a:pPr algn="just">
              <a:lnSpc>
                <a:spcPct val="110000"/>
              </a:lnSpc>
              <a:spcBef>
                <a:spcPct val="50000"/>
              </a:spcBef>
            </a:pPr>
            <a:r>
              <a:rPr lang="en-GB"/>
              <a:t>Time is money! This is why designers must try to develop their products and have them on the market as soon as possible. </a:t>
            </a:r>
          </a:p>
          <a:p>
            <a:pPr algn="just">
              <a:lnSpc>
                <a:spcPct val="110000"/>
              </a:lnSpc>
              <a:spcBef>
                <a:spcPct val="50000"/>
              </a:spcBef>
            </a:pPr>
            <a:r>
              <a:rPr lang="en-GB"/>
              <a:t>‘Rapid Prototyping’ is a quick method of producing 3D models direct from a CAD drawing.  It is very accurate and can be used to create intricate and complex forms.</a:t>
            </a:r>
          </a:p>
          <a:p>
            <a:pPr algn="just">
              <a:lnSpc>
                <a:spcPct val="110000"/>
              </a:lnSpc>
              <a:spcBef>
                <a:spcPct val="50000"/>
              </a:spcBef>
            </a:pPr>
            <a:r>
              <a:rPr lang="en-GB"/>
              <a:t>Unlike the methods shown on the previous page (the Roland STIKA machine and the Roland MODELA), Rapid Prototyping is not a subtractive process, i.e. material is not cut away from a block but models are constructed by building up layers.</a:t>
            </a:r>
          </a:p>
          <a:p>
            <a:pPr algn="just">
              <a:lnSpc>
                <a:spcPct val="110000"/>
              </a:lnSpc>
              <a:spcBef>
                <a:spcPct val="50000"/>
              </a:spcBef>
            </a:pPr>
            <a:r>
              <a:rPr lang="en-GB"/>
              <a:t>This reduces waste and often the material not used on the final model can be used again. There are several types of RP machine on the market and they each fall into one of these four main method categories:</a:t>
            </a:r>
          </a:p>
        </p:txBody>
      </p:sp>
      <p:graphicFrame>
        <p:nvGraphicFramePr>
          <p:cNvPr id="9285" name="Group 69"/>
          <p:cNvGraphicFramePr>
            <a:graphicFrameLocks noGrp="1"/>
          </p:cNvGraphicFramePr>
          <p:nvPr/>
        </p:nvGraphicFramePr>
        <p:xfrm>
          <a:off x="446088" y="5313363"/>
          <a:ext cx="5791200" cy="2754312"/>
        </p:xfrm>
        <a:graphic>
          <a:graphicData uri="http://schemas.openxmlformats.org/drawingml/2006/table">
            <a:tbl>
              <a:tblPr/>
              <a:tblGrid>
                <a:gridCol w="2895600"/>
                <a:gridCol w="2895600"/>
              </a:tblGrid>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smtClean="0">
                          <a:ln>
                            <a:noFill/>
                          </a:ln>
                          <a:solidFill>
                            <a:schemeClr val="tx1"/>
                          </a:solidFill>
                          <a:effectLst/>
                          <a:latin typeface="Times New Roman" pitchFamily="18" charset="0"/>
                        </a:rPr>
                        <a:t>Model formation method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smtClean="0">
                          <a:ln>
                            <a:noFill/>
                          </a:ln>
                          <a:solidFill>
                            <a:schemeClr val="tx1"/>
                          </a:solidFill>
                          <a:effectLst/>
                          <a:latin typeface="Times New Roman" pitchFamily="18" charset="0"/>
                        </a:rPr>
                        <a:t>Machine type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3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chemeClr val="tx1"/>
                          </a:solidFill>
                          <a:effectLst/>
                          <a:latin typeface="Times New Roman" pitchFamily="18" charset="0"/>
                        </a:rPr>
                        <a:t>Liquid to solid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chemeClr val="tx1"/>
                          </a:solidFill>
                          <a:effectLst/>
                          <a:latin typeface="Times New Roman" pitchFamily="18" charset="0"/>
                        </a:rPr>
                        <a:t>Stereo-lithography apparatus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3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chemeClr val="tx1"/>
                          </a:solidFill>
                          <a:effectLst/>
                          <a:latin typeface="Times New Roman" pitchFamily="18" charset="0"/>
                        </a:rPr>
                        <a:t>Bonding powders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chemeClr val="tx1"/>
                          </a:solidFill>
                          <a:effectLst/>
                          <a:latin typeface="Times New Roman" pitchFamily="18" charset="0"/>
                        </a:rPr>
                        <a:t>Laser sintering</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chemeClr val="tx1"/>
                          </a:solidFill>
                          <a:effectLst/>
                          <a:latin typeface="Times New Roman" pitchFamily="18" charset="0"/>
                        </a:rPr>
                        <a:t>3D printing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3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chemeClr val="tx1"/>
                          </a:solidFill>
                          <a:effectLst/>
                          <a:latin typeface="Times New Roman" pitchFamily="18" charset="0"/>
                        </a:rPr>
                        <a:t>Extrusion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chemeClr val="tx1"/>
                          </a:solidFill>
                          <a:effectLst/>
                          <a:latin typeface="Times New Roman" pitchFamily="18" charset="0"/>
                        </a:rPr>
                        <a:t>Fused deposition modelling</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chemeClr val="tx1"/>
                          </a:solidFill>
                          <a:effectLst/>
                          <a:latin typeface="Times New Roman" pitchFamily="18" charset="0"/>
                        </a:rPr>
                        <a:t>Laser engineered net shaping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3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chemeClr val="tx1"/>
                          </a:solidFill>
                          <a:effectLst/>
                          <a:latin typeface="Times New Roman" pitchFamily="18" charset="0"/>
                        </a:rPr>
                        <a:t>Stacking of layers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chemeClr val="tx1"/>
                          </a:solidFill>
                          <a:effectLst/>
                          <a:latin typeface="Times New Roman" pitchFamily="18" charset="0"/>
                        </a:rPr>
                        <a:t>Thermojet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chemeClr val="tx1"/>
                          </a:solidFill>
                          <a:effectLst/>
                          <a:latin typeface="Times New Roman" pitchFamily="18" charset="0"/>
                        </a:rPr>
                        <a:t>Laminated object modelling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286" name="Text Box 70"/>
          <p:cNvSpPr txBox="1">
            <a:spLocks noChangeArrowheads="1"/>
          </p:cNvSpPr>
          <p:nvPr/>
        </p:nvSpPr>
        <p:spPr bwMode="auto">
          <a:xfrm>
            <a:off x="381000" y="8174038"/>
            <a:ext cx="6172200" cy="1243012"/>
          </a:xfrm>
          <a:prstGeom prst="rect">
            <a:avLst/>
          </a:prstGeom>
          <a:noFill/>
          <a:ln w="9525">
            <a:noFill/>
            <a:miter lim="800000"/>
            <a:headEnd/>
            <a:tailEnd/>
          </a:ln>
          <a:effectLst/>
        </p:spPr>
        <p:txBody>
          <a:bodyPr>
            <a:spAutoFit/>
          </a:bodyPr>
          <a:lstStyle/>
          <a:p>
            <a:pPr>
              <a:lnSpc>
                <a:spcPct val="120000"/>
              </a:lnSpc>
              <a:spcBef>
                <a:spcPct val="50000"/>
              </a:spcBef>
            </a:pPr>
            <a:r>
              <a:rPr lang="en-GB"/>
              <a:t>In this section we shall be looking at:</a:t>
            </a:r>
          </a:p>
          <a:p>
            <a:pPr>
              <a:lnSpc>
                <a:spcPct val="120000"/>
              </a:lnSpc>
              <a:spcBef>
                <a:spcPct val="20000"/>
              </a:spcBef>
            </a:pPr>
            <a:r>
              <a:rPr lang="en-GB" b="1"/>
              <a:t>3.1  Selective laser sintering (SLS)</a:t>
            </a:r>
          </a:p>
          <a:p>
            <a:pPr>
              <a:lnSpc>
                <a:spcPct val="120000"/>
              </a:lnSpc>
              <a:spcBef>
                <a:spcPct val="20000"/>
              </a:spcBef>
            </a:pPr>
            <a:r>
              <a:rPr lang="en-GB" b="1"/>
              <a:t>3.2  Stereo-lithography apparatus (SLA)</a:t>
            </a:r>
          </a:p>
          <a:p>
            <a:pPr>
              <a:lnSpc>
                <a:spcPct val="120000"/>
              </a:lnSpc>
              <a:spcBef>
                <a:spcPct val="20000"/>
              </a:spcBef>
            </a:pPr>
            <a:r>
              <a:rPr lang="en-GB" b="1"/>
              <a:t>3.3  3D printing (3DP)</a:t>
            </a:r>
          </a:p>
        </p:txBody>
      </p:sp>
    </p:spTree>
  </p:cSld>
  <p:clrMapOvr>
    <a:masterClrMapping/>
  </p:clrMapOvr>
  <p:transition advTm="1000">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1"/>
          <p:cNvSpPr>
            <a:spLocks noGrp="1"/>
          </p:cNvSpPr>
          <p:nvPr>
            <p:ph type="ftr" sz="quarter" idx="10"/>
          </p:nvPr>
        </p:nvSpPr>
        <p:spPr/>
        <p:txBody>
          <a:bodyPr/>
          <a:lstStyle/>
          <a:p>
            <a:r>
              <a:rPr lang="en-GB"/>
              <a:t>© Learning and Teaching Scotland 2006</a:t>
            </a:r>
          </a:p>
        </p:txBody>
      </p:sp>
      <p:sp>
        <p:nvSpPr>
          <p:cNvPr id="57346" name="Rectangle 2"/>
          <p:cNvSpPr>
            <a:spLocks noChangeArrowheads="1"/>
          </p:cNvSpPr>
          <p:nvPr/>
        </p:nvSpPr>
        <p:spPr bwMode="auto">
          <a:xfrm>
            <a:off x="304800" y="381000"/>
            <a:ext cx="6096000" cy="381000"/>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p>
            <a:endParaRPr lang="en-GB"/>
          </a:p>
        </p:txBody>
      </p:sp>
      <p:sp>
        <p:nvSpPr>
          <p:cNvPr id="57347" name="Text Box 3"/>
          <p:cNvSpPr txBox="1">
            <a:spLocks noChangeArrowheads="1"/>
          </p:cNvSpPr>
          <p:nvPr/>
        </p:nvSpPr>
        <p:spPr bwMode="auto">
          <a:xfrm>
            <a:off x="685800" y="381000"/>
            <a:ext cx="5486400" cy="396875"/>
          </a:xfrm>
          <a:prstGeom prst="rect">
            <a:avLst/>
          </a:prstGeom>
          <a:noFill/>
          <a:ln w="9525">
            <a:noFill/>
            <a:miter lim="800000"/>
            <a:headEnd/>
            <a:tailEnd/>
          </a:ln>
          <a:effectLst/>
        </p:spPr>
        <p:txBody>
          <a:bodyPr>
            <a:spAutoFit/>
          </a:bodyPr>
          <a:lstStyle/>
          <a:p>
            <a:pPr algn="ctr">
              <a:spcBef>
                <a:spcPct val="50000"/>
              </a:spcBef>
            </a:pPr>
            <a:r>
              <a:rPr lang="en-GB" sz="2000" b="1"/>
              <a:t>3.1: Selective Laser Sintering</a:t>
            </a:r>
          </a:p>
        </p:txBody>
      </p:sp>
      <p:pic>
        <p:nvPicPr>
          <p:cNvPr id="57348" name="Picture 4" descr="cinter_3"/>
          <p:cNvPicPr>
            <a:picLocks noChangeAspect="1" noChangeArrowheads="1"/>
          </p:cNvPicPr>
          <p:nvPr/>
        </p:nvPicPr>
        <p:blipFill>
          <a:blip r:embed="rId3" cstate="print"/>
          <a:srcRect/>
          <a:stretch>
            <a:fillRect/>
          </a:stretch>
        </p:blipFill>
        <p:spPr bwMode="auto">
          <a:xfrm>
            <a:off x="1828800" y="914400"/>
            <a:ext cx="3200400" cy="2133600"/>
          </a:xfrm>
          <a:prstGeom prst="rect">
            <a:avLst/>
          </a:prstGeom>
          <a:noFill/>
        </p:spPr>
      </p:pic>
      <p:pic>
        <p:nvPicPr>
          <p:cNvPr id="57349" name="Picture 5" descr="vcr2"/>
          <p:cNvPicPr>
            <a:picLocks noChangeAspect="1" noChangeArrowheads="1"/>
          </p:cNvPicPr>
          <p:nvPr/>
        </p:nvPicPr>
        <p:blipFill>
          <a:blip r:embed="rId4" cstate="print"/>
          <a:srcRect/>
          <a:stretch>
            <a:fillRect/>
          </a:stretch>
        </p:blipFill>
        <p:spPr bwMode="auto">
          <a:xfrm>
            <a:off x="4406900" y="7315200"/>
            <a:ext cx="2070100" cy="2286000"/>
          </a:xfrm>
          <a:prstGeom prst="rect">
            <a:avLst/>
          </a:prstGeom>
          <a:noFill/>
        </p:spPr>
      </p:pic>
      <p:sp>
        <p:nvSpPr>
          <p:cNvPr id="57350" name="Text Box 6"/>
          <p:cNvSpPr txBox="1">
            <a:spLocks noChangeArrowheads="1"/>
          </p:cNvSpPr>
          <p:nvPr/>
        </p:nvSpPr>
        <p:spPr bwMode="auto">
          <a:xfrm>
            <a:off x="228600" y="3124200"/>
            <a:ext cx="6477000" cy="4027488"/>
          </a:xfrm>
          <a:prstGeom prst="rect">
            <a:avLst/>
          </a:prstGeom>
          <a:noFill/>
          <a:ln w="9525">
            <a:noFill/>
            <a:miter lim="800000"/>
            <a:headEnd/>
            <a:tailEnd/>
          </a:ln>
          <a:effectLst/>
        </p:spPr>
        <p:txBody>
          <a:bodyPr>
            <a:spAutoFit/>
          </a:bodyPr>
          <a:lstStyle/>
          <a:p>
            <a:pPr>
              <a:spcBef>
                <a:spcPct val="50000"/>
              </a:spcBef>
            </a:pPr>
            <a:r>
              <a:rPr lang="en-GB"/>
              <a:t>This is a picture of a laser-sintering machine. Visit these two websites and describe in general terms how this rapid prototyping process works, what materials are used and examples of components made using this technique.</a:t>
            </a:r>
          </a:p>
          <a:p>
            <a:pPr>
              <a:spcBef>
                <a:spcPct val="50000"/>
              </a:spcBef>
            </a:pPr>
            <a:r>
              <a:rPr lang="en-GB">
                <a:hlinkClick r:id="rId5"/>
              </a:rPr>
              <a:t>www.acucast.com/rapid_prototyping_sls.htm</a:t>
            </a:r>
            <a:r>
              <a:rPr lang="en-GB"/>
              <a:t>  &amp;  </a:t>
            </a:r>
            <a:r>
              <a:rPr lang="en-GB">
                <a:hlinkClick r:id="rId6"/>
              </a:rPr>
              <a:t>www.3d-cam.com/services/sls.asp</a:t>
            </a:r>
            <a:r>
              <a:rPr lang="en-GB"/>
              <a:t> </a:t>
            </a:r>
          </a:p>
          <a:p>
            <a:pPr>
              <a:spcBef>
                <a:spcPct val="50000"/>
              </a:spcBef>
            </a:pPr>
            <a:endParaRPr lang="en-GB"/>
          </a:p>
          <a:p>
            <a:pPr>
              <a:spcBef>
                <a:spcPct val="50000"/>
              </a:spcBef>
            </a:pPr>
            <a:r>
              <a:rPr lang="en-GB"/>
              <a:t>Description:………………………………………………………………………………………………………………………………………………………………………………………………………………………………………………………………………………………………………………………………………………………………………………………………………………………………………………………………………………………………………………………………………………………………….</a:t>
            </a:r>
          </a:p>
          <a:p>
            <a:pPr>
              <a:spcBef>
                <a:spcPct val="50000"/>
              </a:spcBef>
            </a:pPr>
            <a:endParaRPr lang="en-GB"/>
          </a:p>
          <a:p>
            <a:pPr>
              <a:spcBef>
                <a:spcPct val="50000"/>
              </a:spcBef>
            </a:pPr>
            <a:r>
              <a:rPr lang="en-GB"/>
              <a:t>Materials: …………………………………………………………………………………</a:t>
            </a:r>
          </a:p>
          <a:p>
            <a:pPr>
              <a:spcBef>
                <a:spcPct val="50000"/>
              </a:spcBef>
            </a:pPr>
            <a:endParaRPr lang="en-GB"/>
          </a:p>
          <a:p>
            <a:pPr>
              <a:spcBef>
                <a:spcPct val="50000"/>
              </a:spcBef>
            </a:pPr>
            <a:r>
              <a:rPr lang="en-GB"/>
              <a:t>Example products: ………………………………………………………………………</a:t>
            </a:r>
          </a:p>
        </p:txBody>
      </p:sp>
      <p:sp>
        <p:nvSpPr>
          <p:cNvPr id="57351" name="Text Box 7"/>
          <p:cNvSpPr txBox="1">
            <a:spLocks noChangeArrowheads="1"/>
          </p:cNvSpPr>
          <p:nvPr/>
        </p:nvSpPr>
        <p:spPr bwMode="auto">
          <a:xfrm>
            <a:off x="228600" y="7502525"/>
            <a:ext cx="3886200" cy="1793875"/>
          </a:xfrm>
          <a:prstGeom prst="rect">
            <a:avLst/>
          </a:prstGeom>
          <a:noFill/>
          <a:ln w="9525">
            <a:noFill/>
            <a:miter lim="800000"/>
            <a:headEnd/>
            <a:tailEnd/>
          </a:ln>
          <a:effectLst/>
        </p:spPr>
        <p:txBody>
          <a:bodyPr>
            <a:spAutoFit/>
          </a:bodyPr>
          <a:lstStyle/>
          <a:p>
            <a:pPr algn="just">
              <a:spcBef>
                <a:spcPct val="50000"/>
              </a:spcBef>
            </a:pPr>
            <a:r>
              <a:rPr lang="en-GB"/>
              <a:t>The medical world has benefited greatly from rapid prototyping techniques such as this one. Here is a model of a skull that has been made from information taken from a head scan of a patient, and fed into an SLS machine. This will show the doctors quite clearly what the problems are and where exactly they are, thus minimising the risk of further illness during operation.</a:t>
            </a:r>
          </a:p>
        </p:txBody>
      </p:sp>
    </p:spTree>
  </p:cSld>
  <p:clrMapOvr>
    <a:masterClrMapping/>
  </p:clrMapOvr>
  <p:transition advTm="1000">
    <p:dissolv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p>
            <a:r>
              <a:rPr lang="en-GB"/>
              <a:t>© Learning and Teaching Scotland 2006</a:t>
            </a:r>
          </a:p>
        </p:txBody>
      </p:sp>
      <p:sp>
        <p:nvSpPr>
          <p:cNvPr id="58370" name="Rectangle 2"/>
          <p:cNvSpPr>
            <a:spLocks noChangeArrowheads="1"/>
          </p:cNvSpPr>
          <p:nvPr/>
        </p:nvSpPr>
        <p:spPr bwMode="auto">
          <a:xfrm>
            <a:off x="304800" y="381000"/>
            <a:ext cx="6096000" cy="381000"/>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p>
            <a:endParaRPr lang="en-GB"/>
          </a:p>
        </p:txBody>
      </p:sp>
      <p:sp>
        <p:nvSpPr>
          <p:cNvPr id="58371" name="Text Box 3"/>
          <p:cNvSpPr txBox="1">
            <a:spLocks noChangeArrowheads="1"/>
          </p:cNvSpPr>
          <p:nvPr/>
        </p:nvSpPr>
        <p:spPr bwMode="auto">
          <a:xfrm>
            <a:off x="685800" y="381000"/>
            <a:ext cx="5486400" cy="396875"/>
          </a:xfrm>
          <a:prstGeom prst="rect">
            <a:avLst/>
          </a:prstGeom>
          <a:noFill/>
          <a:ln w="9525">
            <a:noFill/>
            <a:miter lim="800000"/>
            <a:headEnd/>
            <a:tailEnd/>
          </a:ln>
          <a:effectLst/>
        </p:spPr>
        <p:txBody>
          <a:bodyPr>
            <a:spAutoFit/>
          </a:bodyPr>
          <a:lstStyle/>
          <a:p>
            <a:pPr algn="ctr">
              <a:spcBef>
                <a:spcPct val="50000"/>
              </a:spcBef>
            </a:pPr>
            <a:r>
              <a:rPr lang="en-GB" sz="2000" b="1"/>
              <a:t>3.2 Stereo-lithography Apparatus</a:t>
            </a:r>
          </a:p>
        </p:txBody>
      </p:sp>
      <p:sp>
        <p:nvSpPr>
          <p:cNvPr id="58373" name="Text Box 5"/>
          <p:cNvSpPr txBox="1">
            <a:spLocks noChangeArrowheads="1"/>
          </p:cNvSpPr>
          <p:nvPr/>
        </p:nvSpPr>
        <p:spPr bwMode="auto">
          <a:xfrm>
            <a:off x="304800" y="914400"/>
            <a:ext cx="6324600" cy="8707438"/>
          </a:xfrm>
          <a:prstGeom prst="rect">
            <a:avLst/>
          </a:prstGeom>
          <a:noFill/>
          <a:ln w="9525">
            <a:noFill/>
            <a:miter lim="800000"/>
            <a:headEnd/>
            <a:tailEnd/>
          </a:ln>
          <a:effectLst/>
        </p:spPr>
        <p:txBody>
          <a:bodyPr>
            <a:spAutoFit/>
          </a:bodyPr>
          <a:lstStyle/>
          <a:p>
            <a:pPr algn="just">
              <a:spcBef>
                <a:spcPct val="50000"/>
              </a:spcBef>
            </a:pPr>
            <a:r>
              <a:rPr lang="en-GB"/>
              <a:t>Visit these websites and describe in general terms how this rapid prototyping process works, what materials are used and examples of components made using this technique.</a:t>
            </a:r>
          </a:p>
          <a:p>
            <a:pPr algn="just">
              <a:spcBef>
                <a:spcPct val="50000"/>
              </a:spcBef>
            </a:pPr>
            <a:r>
              <a:rPr lang="en-GB">
                <a:hlinkClick r:id="rId3"/>
              </a:rPr>
              <a:t>www.acucast.com/rapid_prototyping.htm</a:t>
            </a:r>
            <a:r>
              <a:rPr lang="en-GB"/>
              <a:t>   </a:t>
            </a:r>
          </a:p>
          <a:p>
            <a:pPr algn="just">
              <a:spcBef>
                <a:spcPct val="50000"/>
              </a:spcBef>
            </a:pPr>
            <a:r>
              <a:rPr lang="en-GB"/>
              <a:t> </a:t>
            </a:r>
            <a:r>
              <a:rPr lang="en-GB">
                <a:hlinkClick r:id="rId4"/>
              </a:rPr>
              <a:t>www.3d-cam.com/services/sla.asp</a:t>
            </a:r>
            <a:r>
              <a:rPr lang="en-GB"/>
              <a:t> </a:t>
            </a:r>
          </a:p>
          <a:p>
            <a:pPr algn="just">
              <a:spcBef>
                <a:spcPct val="50000"/>
              </a:spcBef>
            </a:pPr>
            <a:r>
              <a:rPr lang="en-GB">
                <a:hlinkClick r:id="rId5"/>
              </a:rPr>
              <a:t>www.what-is-injection-moulding.com/stereo-lithography.aspx</a:t>
            </a:r>
            <a:r>
              <a:rPr lang="en-GB"/>
              <a:t> </a:t>
            </a:r>
          </a:p>
          <a:p>
            <a:pPr algn="just">
              <a:spcBef>
                <a:spcPct val="50000"/>
              </a:spcBef>
            </a:pPr>
            <a:endParaRPr lang="en-GB"/>
          </a:p>
          <a:p>
            <a:pPr algn="just">
              <a:spcBef>
                <a:spcPct val="50000"/>
              </a:spcBef>
            </a:pPr>
            <a:r>
              <a:rPr lang="en-GB"/>
              <a:t>Description:…………………………………………………………………………………………………………………………………………………………………………………………………………………………………………………………………………………………………………………………………………………………………………………………………………………………………………………………………………………………………………………………………………………</a:t>
            </a:r>
          </a:p>
          <a:p>
            <a:pPr algn="just">
              <a:spcBef>
                <a:spcPct val="50000"/>
              </a:spcBef>
            </a:pPr>
            <a:endParaRPr lang="en-GB"/>
          </a:p>
          <a:p>
            <a:pPr algn="just">
              <a:spcBef>
                <a:spcPct val="50000"/>
              </a:spcBef>
            </a:pPr>
            <a:r>
              <a:rPr lang="en-GB"/>
              <a:t>Materials: ………………………………………………………………………………</a:t>
            </a:r>
          </a:p>
          <a:p>
            <a:pPr algn="just">
              <a:spcBef>
                <a:spcPct val="50000"/>
              </a:spcBef>
            </a:pPr>
            <a:endParaRPr lang="en-GB"/>
          </a:p>
          <a:p>
            <a:pPr algn="just">
              <a:spcBef>
                <a:spcPct val="50000"/>
              </a:spcBef>
            </a:pPr>
            <a:r>
              <a:rPr lang="en-GB"/>
              <a:t>Example products: ……………………………………………………………………...</a:t>
            </a:r>
          </a:p>
          <a:p>
            <a:pPr algn="just">
              <a:spcBef>
                <a:spcPct val="50000"/>
              </a:spcBef>
            </a:pPr>
            <a:endParaRPr lang="en-GB"/>
          </a:p>
          <a:p>
            <a:pPr algn="just">
              <a:spcBef>
                <a:spcPct val="50000"/>
              </a:spcBef>
            </a:pPr>
            <a:r>
              <a:rPr lang="en-GB"/>
              <a:t>State the main differences between this process and that of Selective Laser Sintering and give the advantages and disadvantages of this one.</a:t>
            </a:r>
          </a:p>
          <a:p>
            <a:pPr algn="just">
              <a:spcBef>
                <a:spcPct val="50000"/>
              </a:spcBef>
            </a:pPr>
            <a:endParaRPr lang="en-GB"/>
          </a:p>
          <a:p>
            <a:pPr algn="just">
              <a:spcBef>
                <a:spcPct val="50000"/>
              </a:spcBef>
            </a:pPr>
            <a:r>
              <a:rPr lang="en-GB"/>
              <a:t>Differences……………………………………………………………………………………………………………………………………………………………………………………………………………………………………………………………………………………………………………………………………………………………</a:t>
            </a:r>
          </a:p>
          <a:p>
            <a:pPr algn="just">
              <a:spcBef>
                <a:spcPct val="50000"/>
              </a:spcBef>
            </a:pPr>
            <a:r>
              <a:rPr lang="en-GB"/>
              <a:t>	</a:t>
            </a:r>
            <a:r>
              <a:rPr lang="en-GB" u="sng"/>
              <a:t>Advantages	</a:t>
            </a:r>
            <a:r>
              <a:rPr lang="en-GB"/>
              <a:t>		</a:t>
            </a:r>
            <a:r>
              <a:rPr lang="en-GB" u="sng"/>
              <a:t>Disadvantage</a:t>
            </a:r>
          </a:p>
          <a:p>
            <a:pPr algn="just">
              <a:spcBef>
                <a:spcPct val="50000"/>
              </a:spcBef>
            </a:pPr>
            <a:endParaRPr lang="en-GB" u="sng"/>
          </a:p>
          <a:p>
            <a:pPr algn="just">
              <a:spcBef>
                <a:spcPct val="50000"/>
              </a:spcBef>
            </a:pPr>
            <a:endParaRPr lang="en-GB" u="sng"/>
          </a:p>
          <a:p>
            <a:pPr algn="just">
              <a:spcBef>
                <a:spcPct val="50000"/>
              </a:spcBef>
            </a:pPr>
            <a:endParaRPr lang="en-GB" u="sng"/>
          </a:p>
          <a:p>
            <a:pPr algn="just">
              <a:spcBef>
                <a:spcPct val="50000"/>
              </a:spcBef>
            </a:pPr>
            <a:endParaRPr lang="en-GB" u="sng"/>
          </a:p>
          <a:p>
            <a:pPr algn="just">
              <a:spcBef>
                <a:spcPct val="50000"/>
              </a:spcBef>
            </a:pPr>
            <a:endParaRPr lang="en-GB" u="sng"/>
          </a:p>
        </p:txBody>
      </p:sp>
    </p:spTree>
  </p:cSld>
  <p:clrMapOvr>
    <a:masterClrMapping/>
  </p:clrMapOvr>
  <p:transition advTm="1000">
    <p:dissolv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p>
            <a:r>
              <a:rPr lang="en-GB"/>
              <a:t>© Learning and Teaching Scotland 2006</a:t>
            </a:r>
          </a:p>
        </p:txBody>
      </p:sp>
      <p:sp>
        <p:nvSpPr>
          <p:cNvPr id="59394" name="Rectangle 2"/>
          <p:cNvSpPr>
            <a:spLocks noChangeArrowheads="1"/>
          </p:cNvSpPr>
          <p:nvPr/>
        </p:nvSpPr>
        <p:spPr bwMode="auto">
          <a:xfrm>
            <a:off x="304800" y="381000"/>
            <a:ext cx="6096000" cy="381000"/>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p>
            <a:endParaRPr lang="en-GB"/>
          </a:p>
        </p:txBody>
      </p:sp>
      <p:sp>
        <p:nvSpPr>
          <p:cNvPr id="59395" name="Text Box 3"/>
          <p:cNvSpPr txBox="1">
            <a:spLocks noChangeArrowheads="1"/>
          </p:cNvSpPr>
          <p:nvPr/>
        </p:nvSpPr>
        <p:spPr bwMode="auto">
          <a:xfrm>
            <a:off x="685800" y="381000"/>
            <a:ext cx="5486400" cy="396875"/>
          </a:xfrm>
          <a:prstGeom prst="rect">
            <a:avLst/>
          </a:prstGeom>
          <a:noFill/>
          <a:ln w="9525">
            <a:noFill/>
            <a:miter lim="800000"/>
            <a:headEnd/>
            <a:tailEnd/>
          </a:ln>
          <a:effectLst/>
        </p:spPr>
        <p:txBody>
          <a:bodyPr>
            <a:spAutoFit/>
          </a:bodyPr>
          <a:lstStyle/>
          <a:p>
            <a:pPr algn="ctr">
              <a:spcBef>
                <a:spcPct val="50000"/>
              </a:spcBef>
            </a:pPr>
            <a:r>
              <a:rPr lang="en-GB" sz="2000" b="1"/>
              <a:t>3.3: 3D Printing</a:t>
            </a:r>
          </a:p>
        </p:txBody>
      </p:sp>
      <p:sp>
        <p:nvSpPr>
          <p:cNvPr id="59396" name="Rectangle 4"/>
          <p:cNvSpPr>
            <a:spLocks noChangeArrowheads="1"/>
          </p:cNvSpPr>
          <p:nvPr/>
        </p:nvSpPr>
        <p:spPr bwMode="auto">
          <a:xfrm>
            <a:off x="228600" y="914400"/>
            <a:ext cx="6324600" cy="8707438"/>
          </a:xfrm>
          <a:prstGeom prst="rect">
            <a:avLst/>
          </a:prstGeom>
          <a:noFill/>
          <a:ln w="9525">
            <a:noFill/>
            <a:miter lim="800000"/>
            <a:headEnd/>
            <a:tailEnd/>
          </a:ln>
          <a:effectLst/>
        </p:spPr>
        <p:txBody>
          <a:bodyPr>
            <a:spAutoFit/>
          </a:bodyPr>
          <a:lstStyle/>
          <a:p>
            <a:pPr algn="just">
              <a:spcBef>
                <a:spcPct val="50000"/>
              </a:spcBef>
            </a:pPr>
            <a:r>
              <a:rPr lang="en-GB"/>
              <a:t>Visit this website and describe in general terms how this rapid prototyping process works, what materials are used and examples of components made using this technique.</a:t>
            </a:r>
          </a:p>
          <a:p>
            <a:pPr algn="just">
              <a:spcBef>
                <a:spcPct val="50000"/>
              </a:spcBef>
            </a:pPr>
            <a:r>
              <a:rPr lang="en-GB">
                <a:hlinkClick r:id="rId3"/>
              </a:rPr>
              <a:t>www.imcuk.org/rapid/3dp.html</a:t>
            </a:r>
            <a:r>
              <a:rPr lang="en-GB"/>
              <a:t>  </a:t>
            </a:r>
          </a:p>
          <a:p>
            <a:pPr algn="just">
              <a:spcBef>
                <a:spcPct val="50000"/>
              </a:spcBef>
            </a:pPr>
            <a:endParaRPr lang="en-GB"/>
          </a:p>
          <a:p>
            <a:pPr algn="just">
              <a:spcBef>
                <a:spcPct val="50000"/>
              </a:spcBef>
            </a:pPr>
            <a:r>
              <a:rPr lang="en-GB"/>
              <a:t>Description:………………………………………………………………………………………………………………………………………………………………………………………………………………………………………………………………………………………………………………………………………………………………………………………………………………………………………………………………………………………………………………………………………………….</a:t>
            </a:r>
          </a:p>
          <a:p>
            <a:pPr algn="just">
              <a:spcBef>
                <a:spcPct val="50000"/>
              </a:spcBef>
            </a:pPr>
            <a:endParaRPr lang="en-GB"/>
          </a:p>
          <a:p>
            <a:pPr algn="just">
              <a:spcBef>
                <a:spcPct val="50000"/>
              </a:spcBef>
            </a:pPr>
            <a:r>
              <a:rPr lang="en-GB"/>
              <a:t>Materials:……………………………………………………………………………….</a:t>
            </a:r>
          </a:p>
          <a:p>
            <a:pPr algn="just">
              <a:spcBef>
                <a:spcPct val="50000"/>
              </a:spcBef>
            </a:pPr>
            <a:endParaRPr lang="en-GB"/>
          </a:p>
          <a:p>
            <a:pPr algn="just">
              <a:spcBef>
                <a:spcPct val="50000"/>
              </a:spcBef>
            </a:pPr>
            <a:r>
              <a:rPr lang="en-GB"/>
              <a:t>Example products:………………………………………………………………………</a:t>
            </a:r>
          </a:p>
          <a:p>
            <a:pPr algn="just">
              <a:spcBef>
                <a:spcPct val="50000"/>
              </a:spcBef>
            </a:pPr>
            <a:endParaRPr lang="en-GB"/>
          </a:p>
          <a:p>
            <a:pPr algn="just">
              <a:spcBef>
                <a:spcPct val="50000"/>
              </a:spcBef>
            </a:pPr>
            <a:r>
              <a:rPr lang="en-GB"/>
              <a:t>Use sketches and notes to explain how it is possible to manufacture a fully functional plastic whistle, with a pea inside, using this process:</a:t>
            </a:r>
          </a:p>
          <a:p>
            <a:pPr algn="just">
              <a:spcBef>
                <a:spcPct val="50000"/>
              </a:spcBef>
            </a:pPr>
            <a:endParaRPr lang="en-GB"/>
          </a:p>
          <a:p>
            <a:pPr algn="just">
              <a:spcBef>
                <a:spcPct val="50000"/>
              </a:spcBef>
            </a:pPr>
            <a:endParaRPr lang="en-GB"/>
          </a:p>
          <a:p>
            <a:pPr algn="just">
              <a:spcBef>
                <a:spcPct val="50000"/>
              </a:spcBef>
            </a:pPr>
            <a:endParaRPr lang="en-GB"/>
          </a:p>
          <a:p>
            <a:pPr algn="just">
              <a:spcBef>
                <a:spcPct val="50000"/>
              </a:spcBef>
            </a:pPr>
            <a:endParaRPr lang="en-GB"/>
          </a:p>
          <a:p>
            <a:pPr algn="just">
              <a:spcBef>
                <a:spcPct val="50000"/>
              </a:spcBef>
            </a:pPr>
            <a:endParaRPr lang="en-GB"/>
          </a:p>
          <a:p>
            <a:pPr algn="just">
              <a:spcBef>
                <a:spcPct val="50000"/>
              </a:spcBef>
            </a:pPr>
            <a:endParaRPr lang="en-GB"/>
          </a:p>
          <a:p>
            <a:pPr algn="just">
              <a:spcBef>
                <a:spcPct val="50000"/>
              </a:spcBef>
            </a:pPr>
            <a:endParaRPr lang="en-GB"/>
          </a:p>
          <a:p>
            <a:pPr algn="just">
              <a:spcBef>
                <a:spcPct val="50000"/>
              </a:spcBef>
            </a:pPr>
            <a:endParaRPr lang="en-GB"/>
          </a:p>
          <a:p>
            <a:pPr algn="just">
              <a:spcBef>
                <a:spcPct val="50000"/>
              </a:spcBef>
            </a:pPr>
            <a:endParaRPr lang="en-GB"/>
          </a:p>
          <a:p>
            <a:pPr algn="just">
              <a:spcBef>
                <a:spcPct val="50000"/>
              </a:spcBef>
            </a:pPr>
            <a:endParaRPr lang="en-GB"/>
          </a:p>
          <a:p>
            <a:pPr algn="just">
              <a:spcBef>
                <a:spcPct val="50000"/>
              </a:spcBef>
            </a:pPr>
            <a:endParaRPr lang="en-GB"/>
          </a:p>
          <a:p>
            <a:pPr algn="just">
              <a:spcBef>
                <a:spcPct val="50000"/>
              </a:spcBef>
            </a:pPr>
            <a:endParaRPr lang="en-GB"/>
          </a:p>
        </p:txBody>
      </p:sp>
    </p:spTree>
  </p:cSld>
  <p:clrMapOvr>
    <a:masterClrMapping/>
  </p:clrMapOvr>
  <p:transition advTm="1000">
    <p:dissolv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p>
            <a:r>
              <a:rPr lang="en-GB"/>
              <a:t>© Learning and Teaching Scotland 2006</a:t>
            </a:r>
          </a:p>
        </p:txBody>
      </p:sp>
      <p:sp>
        <p:nvSpPr>
          <p:cNvPr id="56322" name="Rectangle 2"/>
          <p:cNvSpPr>
            <a:spLocks noChangeArrowheads="1"/>
          </p:cNvSpPr>
          <p:nvPr/>
        </p:nvSpPr>
        <p:spPr bwMode="auto">
          <a:xfrm>
            <a:off x="304800" y="381000"/>
            <a:ext cx="6096000" cy="381000"/>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p>
            <a:endParaRPr lang="en-GB"/>
          </a:p>
        </p:txBody>
      </p:sp>
      <p:sp>
        <p:nvSpPr>
          <p:cNvPr id="56323" name="Text Box 3"/>
          <p:cNvSpPr txBox="1">
            <a:spLocks noChangeArrowheads="1"/>
          </p:cNvSpPr>
          <p:nvPr/>
        </p:nvSpPr>
        <p:spPr bwMode="auto">
          <a:xfrm>
            <a:off x="685800" y="381000"/>
            <a:ext cx="5486400" cy="396875"/>
          </a:xfrm>
          <a:prstGeom prst="rect">
            <a:avLst/>
          </a:prstGeom>
          <a:noFill/>
          <a:ln w="9525">
            <a:noFill/>
            <a:miter lim="800000"/>
            <a:headEnd/>
            <a:tailEnd/>
          </a:ln>
          <a:effectLst/>
        </p:spPr>
        <p:txBody>
          <a:bodyPr>
            <a:spAutoFit/>
          </a:bodyPr>
          <a:lstStyle/>
          <a:p>
            <a:pPr algn="ctr">
              <a:spcBef>
                <a:spcPct val="50000"/>
              </a:spcBef>
            </a:pPr>
            <a:r>
              <a:rPr lang="en-GB" sz="2000" b="1"/>
              <a:t>4: Production Methods</a:t>
            </a:r>
          </a:p>
        </p:txBody>
      </p:sp>
      <p:sp>
        <p:nvSpPr>
          <p:cNvPr id="56324" name="Text Box 4"/>
          <p:cNvSpPr txBox="1">
            <a:spLocks noChangeArrowheads="1"/>
          </p:cNvSpPr>
          <p:nvPr/>
        </p:nvSpPr>
        <p:spPr bwMode="auto">
          <a:xfrm>
            <a:off x="457200" y="1143000"/>
            <a:ext cx="5867400" cy="7947025"/>
          </a:xfrm>
          <a:prstGeom prst="rect">
            <a:avLst/>
          </a:prstGeom>
          <a:noFill/>
          <a:ln w="12700" cap="sq">
            <a:noFill/>
            <a:miter lim="800000"/>
            <a:headEnd type="none" w="sm" len="sm"/>
            <a:tailEnd type="none" w="sm" len="sm"/>
          </a:ln>
          <a:effectLst/>
        </p:spPr>
        <p:txBody>
          <a:bodyPr>
            <a:spAutoFit/>
          </a:bodyPr>
          <a:lstStyle/>
          <a:p>
            <a:pPr algn="just">
              <a:lnSpc>
                <a:spcPct val="110000"/>
              </a:lnSpc>
              <a:spcBef>
                <a:spcPct val="50000"/>
              </a:spcBef>
            </a:pPr>
            <a:r>
              <a:rPr lang="en-GB"/>
              <a:t>In this section we shall look into different methods of production. </a:t>
            </a:r>
          </a:p>
          <a:p>
            <a:pPr algn="just">
              <a:lnSpc>
                <a:spcPct val="110000"/>
              </a:lnSpc>
              <a:spcBef>
                <a:spcPct val="50000"/>
              </a:spcBef>
            </a:pPr>
            <a:r>
              <a:rPr lang="en-GB"/>
              <a:t>The production method selected depends on how many products are to be manufactured.</a:t>
            </a:r>
          </a:p>
          <a:p>
            <a:pPr algn="just">
              <a:lnSpc>
                <a:spcPct val="110000"/>
              </a:lnSpc>
              <a:spcBef>
                <a:spcPct val="50000"/>
              </a:spcBef>
            </a:pPr>
            <a:endParaRPr lang="en-GB"/>
          </a:p>
          <a:p>
            <a:pPr algn="just">
              <a:lnSpc>
                <a:spcPct val="110000"/>
              </a:lnSpc>
              <a:spcBef>
                <a:spcPct val="50000"/>
              </a:spcBef>
            </a:pPr>
            <a:r>
              <a:rPr lang="en-GB" b="1"/>
              <a:t>One-off/job production	</a:t>
            </a:r>
          </a:p>
          <a:p>
            <a:pPr algn="just">
              <a:lnSpc>
                <a:spcPct val="110000"/>
              </a:lnSpc>
              <a:spcBef>
                <a:spcPct val="50000"/>
              </a:spcBef>
            </a:pPr>
            <a:r>
              <a:rPr lang="en-GB" b="1"/>
              <a:t>Batch production</a:t>
            </a:r>
          </a:p>
          <a:p>
            <a:pPr algn="just">
              <a:lnSpc>
                <a:spcPct val="110000"/>
              </a:lnSpc>
              <a:spcBef>
                <a:spcPct val="50000"/>
              </a:spcBef>
            </a:pPr>
            <a:r>
              <a:rPr lang="en-GB" b="1"/>
              <a:t>Mass production</a:t>
            </a:r>
          </a:p>
          <a:p>
            <a:pPr algn="just">
              <a:lnSpc>
                <a:spcPct val="110000"/>
              </a:lnSpc>
              <a:spcBef>
                <a:spcPct val="50000"/>
              </a:spcBef>
            </a:pPr>
            <a:r>
              <a:rPr lang="en-GB" b="1"/>
              <a:t>Continuous/flow production</a:t>
            </a:r>
          </a:p>
          <a:p>
            <a:pPr algn="just">
              <a:lnSpc>
                <a:spcPct val="110000"/>
              </a:lnSpc>
              <a:spcBef>
                <a:spcPct val="50000"/>
              </a:spcBef>
            </a:pPr>
            <a:endParaRPr lang="en-GB" b="1"/>
          </a:p>
          <a:p>
            <a:pPr algn="just">
              <a:lnSpc>
                <a:spcPct val="110000"/>
              </a:lnSpc>
              <a:spcBef>
                <a:spcPct val="50000"/>
              </a:spcBef>
            </a:pPr>
            <a:r>
              <a:rPr lang="en-GB"/>
              <a:t>Each of these different methods is explained on the following pages.</a:t>
            </a:r>
          </a:p>
          <a:p>
            <a:pPr algn="just">
              <a:lnSpc>
                <a:spcPct val="110000"/>
              </a:lnSpc>
              <a:spcBef>
                <a:spcPct val="50000"/>
              </a:spcBef>
            </a:pPr>
            <a:endParaRPr lang="en-GB"/>
          </a:p>
          <a:p>
            <a:pPr algn="just">
              <a:lnSpc>
                <a:spcPct val="110000"/>
              </a:lnSpc>
              <a:spcBef>
                <a:spcPct val="50000"/>
              </a:spcBef>
            </a:pPr>
            <a:r>
              <a:rPr lang="en-GB"/>
              <a:t>In addition to these four production methods we shall be looking at different ways in which the design and manufacturing teams liaise to come up with the finished product.</a:t>
            </a:r>
          </a:p>
          <a:p>
            <a:pPr algn="just">
              <a:lnSpc>
                <a:spcPct val="110000"/>
              </a:lnSpc>
              <a:spcBef>
                <a:spcPct val="50000"/>
              </a:spcBef>
            </a:pPr>
            <a:r>
              <a:rPr lang="en-GB"/>
              <a:t>There are two main ways that this is done:</a:t>
            </a:r>
          </a:p>
          <a:p>
            <a:pPr algn="just">
              <a:lnSpc>
                <a:spcPct val="110000"/>
              </a:lnSpc>
              <a:spcBef>
                <a:spcPct val="50000"/>
              </a:spcBef>
            </a:pPr>
            <a:endParaRPr lang="en-GB"/>
          </a:p>
          <a:p>
            <a:pPr algn="just">
              <a:lnSpc>
                <a:spcPct val="110000"/>
              </a:lnSpc>
              <a:spcBef>
                <a:spcPct val="50000"/>
              </a:spcBef>
            </a:pPr>
            <a:r>
              <a:rPr lang="en-GB" b="1"/>
              <a:t>Sequential engineering </a:t>
            </a:r>
          </a:p>
          <a:p>
            <a:pPr algn="just">
              <a:lnSpc>
                <a:spcPct val="110000"/>
              </a:lnSpc>
              <a:spcBef>
                <a:spcPct val="50000"/>
              </a:spcBef>
            </a:pPr>
            <a:r>
              <a:rPr lang="en-GB" b="1"/>
              <a:t>Concurrent engineering</a:t>
            </a:r>
          </a:p>
          <a:p>
            <a:pPr algn="just">
              <a:lnSpc>
                <a:spcPct val="110000"/>
              </a:lnSpc>
              <a:spcBef>
                <a:spcPct val="50000"/>
              </a:spcBef>
            </a:pPr>
            <a:endParaRPr lang="en-GB" b="1"/>
          </a:p>
          <a:p>
            <a:pPr algn="just">
              <a:lnSpc>
                <a:spcPct val="110000"/>
              </a:lnSpc>
              <a:spcBef>
                <a:spcPct val="50000"/>
              </a:spcBef>
            </a:pPr>
            <a:r>
              <a:rPr lang="en-GB"/>
              <a:t>We shall also look at a very efficient and cost-saving method of production called </a:t>
            </a:r>
          </a:p>
          <a:p>
            <a:pPr algn="just">
              <a:lnSpc>
                <a:spcPct val="110000"/>
              </a:lnSpc>
              <a:spcBef>
                <a:spcPct val="50000"/>
              </a:spcBef>
            </a:pPr>
            <a:r>
              <a:rPr lang="en-GB" b="1"/>
              <a:t>‘Just-in-time’ (JIT) production</a:t>
            </a:r>
            <a:endParaRPr lang="en-GB"/>
          </a:p>
          <a:p>
            <a:pPr algn="just">
              <a:lnSpc>
                <a:spcPct val="110000"/>
              </a:lnSpc>
              <a:spcBef>
                <a:spcPct val="50000"/>
              </a:spcBef>
            </a:pPr>
            <a:endParaRPr lang="en-GB"/>
          </a:p>
          <a:p>
            <a:pPr algn="just">
              <a:lnSpc>
                <a:spcPct val="110000"/>
              </a:lnSpc>
              <a:spcBef>
                <a:spcPct val="50000"/>
              </a:spcBef>
            </a:pPr>
            <a:r>
              <a:rPr lang="en-GB"/>
              <a:t>Finally we shall be looking into </a:t>
            </a:r>
            <a:r>
              <a:rPr lang="en-GB" b="1"/>
              <a:t>Quality Control</a:t>
            </a:r>
            <a:r>
              <a:rPr lang="en-GB"/>
              <a:t> and </a:t>
            </a:r>
            <a:r>
              <a:rPr lang="en-GB" b="1"/>
              <a:t>Quality Assurance issues</a:t>
            </a:r>
            <a:r>
              <a:rPr lang="en-GB"/>
              <a:t>.</a:t>
            </a:r>
            <a:endParaRPr lang="en-GB" b="1"/>
          </a:p>
        </p:txBody>
      </p:sp>
    </p:spTree>
  </p:cSld>
  <p:clrMapOvr>
    <a:masterClrMapping/>
  </p:clrMapOvr>
  <p:transition advTm="100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6324"/>
                                        </p:tgtEl>
                                        <p:attrNameLst>
                                          <p:attrName>style.visibility</p:attrName>
                                        </p:attrNameLst>
                                      </p:cBhvr>
                                      <p:to>
                                        <p:strVal val="visible"/>
                                      </p:to>
                                    </p:set>
                                    <p:animEffect transition="in" filter="dissolve">
                                      <p:cBhvr>
                                        <p:cTn id="7" dur="500"/>
                                        <p:tgtEl>
                                          <p:spTgt spid="56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1"/>
          <p:cNvSpPr>
            <a:spLocks noGrp="1"/>
          </p:cNvSpPr>
          <p:nvPr>
            <p:ph type="ftr" sz="quarter" idx="10"/>
          </p:nvPr>
        </p:nvSpPr>
        <p:spPr/>
        <p:txBody>
          <a:bodyPr/>
          <a:lstStyle/>
          <a:p>
            <a:r>
              <a:rPr lang="en-GB"/>
              <a:t>© Learning and Teaching Scotland 2006</a:t>
            </a:r>
          </a:p>
        </p:txBody>
      </p:sp>
      <p:sp>
        <p:nvSpPr>
          <p:cNvPr id="13314" name="Rectangle 2"/>
          <p:cNvSpPr>
            <a:spLocks noChangeArrowheads="1"/>
          </p:cNvSpPr>
          <p:nvPr/>
        </p:nvSpPr>
        <p:spPr bwMode="auto">
          <a:xfrm>
            <a:off x="304800" y="381000"/>
            <a:ext cx="6096000" cy="381000"/>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p>
            <a:endParaRPr lang="en-GB"/>
          </a:p>
        </p:txBody>
      </p:sp>
      <p:sp>
        <p:nvSpPr>
          <p:cNvPr id="13315" name="Text Box 3"/>
          <p:cNvSpPr txBox="1">
            <a:spLocks noChangeArrowheads="1"/>
          </p:cNvSpPr>
          <p:nvPr/>
        </p:nvSpPr>
        <p:spPr bwMode="auto">
          <a:xfrm>
            <a:off x="685800" y="381000"/>
            <a:ext cx="5486400" cy="396875"/>
          </a:xfrm>
          <a:prstGeom prst="rect">
            <a:avLst/>
          </a:prstGeom>
          <a:noFill/>
          <a:ln w="9525">
            <a:noFill/>
            <a:miter lim="800000"/>
            <a:headEnd/>
            <a:tailEnd/>
          </a:ln>
          <a:effectLst/>
        </p:spPr>
        <p:txBody>
          <a:bodyPr>
            <a:spAutoFit/>
          </a:bodyPr>
          <a:lstStyle/>
          <a:p>
            <a:pPr algn="ctr">
              <a:spcBef>
                <a:spcPct val="50000"/>
              </a:spcBef>
            </a:pPr>
            <a:r>
              <a:rPr lang="en-GB" sz="2000" b="1"/>
              <a:t>4: One-off Production</a:t>
            </a:r>
          </a:p>
        </p:txBody>
      </p:sp>
      <p:sp>
        <p:nvSpPr>
          <p:cNvPr id="13320" name="Text Box 8"/>
          <p:cNvSpPr txBox="1">
            <a:spLocks noChangeArrowheads="1"/>
          </p:cNvSpPr>
          <p:nvPr/>
        </p:nvSpPr>
        <p:spPr bwMode="auto">
          <a:xfrm>
            <a:off x="3148013" y="2820988"/>
            <a:ext cx="561975" cy="227012"/>
          </a:xfrm>
          <a:prstGeom prst="rect">
            <a:avLst/>
          </a:prstGeom>
          <a:noFill/>
          <a:ln w="9525">
            <a:noFill/>
            <a:miter lim="800000"/>
            <a:headEnd/>
            <a:tailEnd/>
          </a:ln>
          <a:effectLst/>
        </p:spPr>
        <p:txBody>
          <a:bodyPr>
            <a:spAutoFit/>
          </a:bodyPr>
          <a:lstStyle/>
          <a:p>
            <a:pPr>
              <a:spcBef>
                <a:spcPct val="50000"/>
              </a:spcBef>
            </a:pPr>
            <a:endParaRPr lang="en-US" sz="900"/>
          </a:p>
        </p:txBody>
      </p:sp>
      <p:sp>
        <p:nvSpPr>
          <p:cNvPr id="13340" name="Text Box 28"/>
          <p:cNvSpPr txBox="1">
            <a:spLocks noChangeArrowheads="1"/>
          </p:cNvSpPr>
          <p:nvPr/>
        </p:nvSpPr>
        <p:spPr bwMode="auto">
          <a:xfrm>
            <a:off x="457200" y="1143000"/>
            <a:ext cx="5867400" cy="1474788"/>
          </a:xfrm>
          <a:prstGeom prst="rect">
            <a:avLst/>
          </a:prstGeom>
          <a:noFill/>
          <a:ln w="12700" cap="sq">
            <a:noFill/>
            <a:miter lim="800000"/>
            <a:headEnd type="none" w="sm" len="sm"/>
            <a:tailEnd type="none" w="sm" len="sm"/>
          </a:ln>
          <a:effectLst/>
        </p:spPr>
        <p:txBody>
          <a:bodyPr>
            <a:spAutoFit/>
          </a:bodyPr>
          <a:lstStyle/>
          <a:p>
            <a:pPr algn="just">
              <a:spcBef>
                <a:spcPct val="50000"/>
              </a:spcBef>
            </a:pPr>
            <a:r>
              <a:rPr lang="en-GB"/>
              <a:t>This method is used to produce individual items to a customer’s specification, but at a high unit cost.</a:t>
            </a:r>
          </a:p>
          <a:p>
            <a:pPr algn="just">
              <a:spcBef>
                <a:spcPct val="50000"/>
              </a:spcBef>
            </a:pPr>
            <a:r>
              <a:rPr lang="en-GB"/>
              <a:t>These ‘jobs’ are normally produced by ………………………in a workshop environment. This is time consuming, very expensive and labour intensive. However, it offers total flexibility and the opportunity to custom-make products.</a:t>
            </a:r>
          </a:p>
        </p:txBody>
      </p:sp>
      <p:sp>
        <p:nvSpPr>
          <p:cNvPr id="13341" name="Text Box 29"/>
          <p:cNvSpPr txBox="1">
            <a:spLocks noChangeArrowheads="1"/>
          </p:cNvSpPr>
          <p:nvPr/>
        </p:nvSpPr>
        <p:spPr bwMode="auto">
          <a:xfrm>
            <a:off x="533400" y="2819400"/>
            <a:ext cx="4495800" cy="304800"/>
          </a:xfrm>
          <a:prstGeom prst="rect">
            <a:avLst/>
          </a:prstGeom>
          <a:noFill/>
          <a:ln w="12700" cap="sq">
            <a:noFill/>
            <a:miter lim="800000"/>
            <a:headEnd type="none" w="sm" len="sm"/>
            <a:tailEnd type="none" w="sm" len="sm"/>
          </a:ln>
          <a:effectLst/>
        </p:spPr>
        <p:txBody>
          <a:bodyPr>
            <a:spAutoFit/>
          </a:bodyPr>
          <a:lstStyle/>
          <a:p>
            <a:pPr>
              <a:spcBef>
                <a:spcPct val="50000"/>
              </a:spcBef>
            </a:pPr>
            <a:r>
              <a:rPr lang="en-GB"/>
              <a:t>Here are some examples of products that were a ‘one-off’:</a:t>
            </a:r>
          </a:p>
        </p:txBody>
      </p:sp>
      <p:pic>
        <p:nvPicPr>
          <p:cNvPr id="13342" name="Picture 30" descr="Falkirk wheel2"/>
          <p:cNvPicPr>
            <a:picLocks noChangeAspect="1" noChangeArrowheads="1"/>
          </p:cNvPicPr>
          <p:nvPr/>
        </p:nvPicPr>
        <p:blipFill>
          <a:blip r:embed="rId3" cstate="print"/>
          <a:srcRect/>
          <a:stretch>
            <a:fillRect/>
          </a:stretch>
        </p:blipFill>
        <p:spPr bwMode="auto">
          <a:xfrm>
            <a:off x="523875" y="3429000"/>
            <a:ext cx="1533525" cy="1981200"/>
          </a:xfrm>
          <a:prstGeom prst="rect">
            <a:avLst/>
          </a:prstGeom>
          <a:noFill/>
        </p:spPr>
      </p:pic>
      <p:sp>
        <p:nvSpPr>
          <p:cNvPr id="13343" name="Text Box 31"/>
          <p:cNvSpPr txBox="1">
            <a:spLocks noChangeArrowheads="1"/>
          </p:cNvSpPr>
          <p:nvPr/>
        </p:nvSpPr>
        <p:spPr bwMode="auto">
          <a:xfrm>
            <a:off x="304800" y="5562600"/>
            <a:ext cx="1981200" cy="517525"/>
          </a:xfrm>
          <a:prstGeom prst="rect">
            <a:avLst/>
          </a:prstGeom>
          <a:noFill/>
          <a:ln w="12700" cap="sq">
            <a:noFill/>
            <a:miter lim="800000"/>
            <a:headEnd type="none" w="sm" len="sm"/>
            <a:tailEnd type="none" w="sm" len="sm"/>
          </a:ln>
          <a:effectLst/>
        </p:spPr>
        <p:txBody>
          <a:bodyPr>
            <a:spAutoFit/>
          </a:bodyPr>
          <a:lstStyle/>
          <a:p>
            <a:pPr algn="just">
              <a:spcBef>
                <a:spcPct val="50000"/>
              </a:spcBef>
            </a:pPr>
            <a:r>
              <a:rPr lang="en-GB"/>
              <a:t>The Falkirk wheel was a one-off project.</a:t>
            </a:r>
          </a:p>
        </p:txBody>
      </p:sp>
      <p:pic>
        <p:nvPicPr>
          <p:cNvPr id="13344" name="Picture 32" descr="Thrust SSC"/>
          <p:cNvPicPr>
            <a:picLocks noChangeAspect="1" noChangeArrowheads="1"/>
          </p:cNvPicPr>
          <p:nvPr/>
        </p:nvPicPr>
        <p:blipFill>
          <a:blip r:embed="rId4" cstate="print"/>
          <a:srcRect/>
          <a:stretch>
            <a:fillRect/>
          </a:stretch>
        </p:blipFill>
        <p:spPr bwMode="auto">
          <a:xfrm>
            <a:off x="4191000" y="3429000"/>
            <a:ext cx="2209800" cy="1800225"/>
          </a:xfrm>
          <a:prstGeom prst="rect">
            <a:avLst/>
          </a:prstGeom>
          <a:noFill/>
        </p:spPr>
      </p:pic>
      <p:sp>
        <p:nvSpPr>
          <p:cNvPr id="13345" name="Text Box 33"/>
          <p:cNvSpPr txBox="1">
            <a:spLocks noChangeArrowheads="1"/>
          </p:cNvSpPr>
          <p:nvPr/>
        </p:nvSpPr>
        <p:spPr bwMode="auto">
          <a:xfrm>
            <a:off x="2743200" y="5410200"/>
            <a:ext cx="3733800" cy="942975"/>
          </a:xfrm>
          <a:prstGeom prst="rect">
            <a:avLst/>
          </a:prstGeom>
          <a:noFill/>
          <a:ln w="12700" cap="sq">
            <a:noFill/>
            <a:miter lim="800000"/>
            <a:headEnd type="none" w="sm" len="sm"/>
            <a:tailEnd type="none" w="sm" len="sm"/>
          </a:ln>
          <a:effectLst/>
        </p:spPr>
        <p:txBody>
          <a:bodyPr>
            <a:spAutoFit/>
          </a:bodyPr>
          <a:lstStyle/>
          <a:p>
            <a:pPr algn="just">
              <a:spcBef>
                <a:spcPct val="50000"/>
              </a:spcBef>
            </a:pPr>
            <a:r>
              <a:rPr lang="en-GB"/>
              <a:t>This is Thrust SSC, a supersonic car powered by jet engines. It was test driven in the Nevada Desert in the USA and was driven by a fighter jet pilot because of the immense forces involved.</a:t>
            </a:r>
          </a:p>
        </p:txBody>
      </p:sp>
      <p:sp>
        <p:nvSpPr>
          <p:cNvPr id="13348" name="Line 36"/>
          <p:cNvSpPr>
            <a:spLocks noChangeShapeType="1"/>
          </p:cNvSpPr>
          <p:nvPr/>
        </p:nvSpPr>
        <p:spPr bwMode="auto">
          <a:xfrm rot="21062333" flipV="1">
            <a:off x="3200400" y="4800600"/>
            <a:ext cx="990600" cy="457200"/>
          </a:xfrm>
          <a:prstGeom prst="line">
            <a:avLst/>
          </a:prstGeom>
          <a:noFill/>
          <a:ln w="28575">
            <a:solidFill>
              <a:schemeClr val="tx1"/>
            </a:solidFill>
            <a:round/>
            <a:headEnd/>
            <a:tailEnd type="triangle" w="med" len="med"/>
          </a:ln>
          <a:effectLst/>
        </p:spPr>
        <p:txBody>
          <a:bodyPr/>
          <a:lstStyle/>
          <a:p>
            <a:endParaRPr lang="en-GB"/>
          </a:p>
        </p:txBody>
      </p:sp>
      <p:sp>
        <p:nvSpPr>
          <p:cNvPr id="13349" name="Text Box 37"/>
          <p:cNvSpPr txBox="1">
            <a:spLocks noChangeArrowheads="1"/>
          </p:cNvSpPr>
          <p:nvPr/>
        </p:nvSpPr>
        <p:spPr bwMode="auto">
          <a:xfrm>
            <a:off x="533400" y="6858000"/>
            <a:ext cx="5791200" cy="2451100"/>
          </a:xfrm>
          <a:prstGeom prst="rect">
            <a:avLst/>
          </a:prstGeom>
          <a:noFill/>
          <a:ln w="19050">
            <a:solidFill>
              <a:schemeClr val="tx1"/>
            </a:solidFill>
            <a:miter lim="800000"/>
            <a:headEnd/>
            <a:tailEnd/>
          </a:ln>
          <a:effectLst/>
        </p:spPr>
        <p:txBody>
          <a:bodyPr>
            <a:spAutoFit/>
          </a:bodyPr>
          <a:lstStyle/>
          <a:p>
            <a:pPr>
              <a:spcBef>
                <a:spcPct val="50000"/>
              </a:spcBef>
            </a:pPr>
            <a:r>
              <a:rPr lang="en-GB"/>
              <a:t>List some other products that are examples of one-offs. Use sketches to support your answers.</a:t>
            </a:r>
          </a:p>
          <a:p>
            <a:pPr>
              <a:spcBef>
                <a:spcPct val="50000"/>
              </a:spcBef>
            </a:pPr>
            <a:endParaRPr lang="en-GB"/>
          </a:p>
          <a:p>
            <a:pPr>
              <a:spcBef>
                <a:spcPct val="50000"/>
              </a:spcBef>
            </a:pPr>
            <a:r>
              <a:rPr lang="en-GB"/>
              <a:t>1. ……………………………………..</a:t>
            </a:r>
          </a:p>
          <a:p>
            <a:pPr>
              <a:spcBef>
                <a:spcPct val="50000"/>
              </a:spcBef>
            </a:pPr>
            <a:r>
              <a:rPr lang="en-GB"/>
              <a:t>2. ……………………………………..</a:t>
            </a:r>
          </a:p>
          <a:p>
            <a:pPr>
              <a:spcBef>
                <a:spcPct val="50000"/>
              </a:spcBef>
            </a:pPr>
            <a:r>
              <a:rPr lang="en-GB"/>
              <a:t>3. ……………………………………..</a:t>
            </a:r>
          </a:p>
          <a:p>
            <a:pPr>
              <a:spcBef>
                <a:spcPct val="50000"/>
              </a:spcBef>
            </a:pPr>
            <a:r>
              <a:rPr lang="en-GB"/>
              <a:t>4. ……………………………………..</a:t>
            </a:r>
          </a:p>
          <a:p>
            <a:pPr>
              <a:spcBef>
                <a:spcPct val="50000"/>
              </a:spcBef>
            </a:pPr>
            <a:endParaRPr lang="en-GB"/>
          </a:p>
        </p:txBody>
      </p:sp>
    </p:spTree>
  </p:cSld>
  <p:clrMapOvr>
    <a:masterClrMapping/>
  </p:clrMapOvr>
  <p:transition advTm="100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3340"/>
                                        </p:tgtEl>
                                        <p:attrNameLst>
                                          <p:attrName>style.visibility</p:attrName>
                                        </p:attrNameLst>
                                      </p:cBhvr>
                                      <p:to>
                                        <p:strVal val="visible"/>
                                      </p:to>
                                    </p:set>
                                    <p:animEffect transition="in" filter="dissolve">
                                      <p:cBhvr>
                                        <p:cTn id="7" dur="500"/>
                                        <p:tgtEl>
                                          <p:spTgt spid="13340"/>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3341"/>
                                        </p:tgtEl>
                                        <p:attrNameLst>
                                          <p:attrName>style.visibility</p:attrName>
                                        </p:attrNameLst>
                                      </p:cBhvr>
                                      <p:to>
                                        <p:strVal val="visible"/>
                                      </p:to>
                                    </p:set>
                                    <p:animEffect transition="in" filter="dissolve">
                                      <p:cBhvr>
                                        <p:cTn id="11" dur="500"/>
                                        <p:tgtEl>
                                          <p:spTgt spid="13341"/>
                                        </p:tgtEl>
                                      </p:cBhvr>
                                    </p:animEffect>
                                  </p:childTnLst>
                                </p:cTn>
                              </p:par>
                            </p:childTnLst>
                          </p:cTn>
                        </p:par>
                        <p:par>
                          <p:cTn id="12" fill="hold">
                            <p:stCondLst>
                              <p:cond delay="1000"/>
                            </p:stCondLst>
                            <p:childTnLst>
                              <p:par>
                                <p:cTn id="13" presetID="5" presetClass="entr" presetSubtype="10" fill="hold" nodeType="afterEffect">
                                  <p:stCondLst>
                                    <p:cond delay="0"/>
                                  </p:stCondLst>
                                  <p:childTnLst>
                                    <p:set>
                                      <p:cBhvr>
                                        <p:cTn id="14" dur="1" fill="hold">
                                          <p:stCondLst>
                                            <p:cond delay="0"/>
                                          </p:stCondLst>
                                        </p:cTn>
                                        <p:tgtEl>
                                          <p:spTgt spid="13342"/>
                                        </p:tgtEl>
                                        <p:attrNameLst>
                                          <p:attrName>style.visibility</p:attrName>
                                        </p:attrNameLst>
                                      </p:cBhvr>
                                      <p:to>
                                        <p:strVal val="visible"/>
                                      </p:to>
                                    </p:set>
                                    <p:animEffect transition="in" filter="checkerboard(across)">
                                      <p:cBhvr>
                                        <p:cTn id="15" dur="500"/>
                                        <p:tgtEl>
                                          <p:spTgt spid="13342"/>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13343"/>
                                        </p:tgtEl>
                                        <p:attrNameLst>
                                          <p:attrName>style.visibility</p:attrName>
                                        </p:attrNameLst>
                                      </p:cBhvr>
                                      <p:to>
                                        <p:strVal val="visible"/>
                                      </p:to>
                                    </p:set>
                                    <p:animEffect transition="in" filter="dissolve">
                                      <p:cBhvr>
                                        <p:cTn id="19" dur="500"/>
                                        <p:tgtEl>
                                          <p:spTgt spid="13343"/>
                                        </p:tgtEl>
                                      </p:cBhvr>
                                    </p:animEffect>
                                  </p:childTnLst>
                                </p:cTn>
                              </p:par>
                            </p:childTnLst>
                          </p:cTn>
                        </p:par>
                        <p:par>
                          <p:cTn id="20" fill="hold">
                            <p:stCondLst>
                              <p:cond delay="2000"/>
                            </p:stCondLst>
                            <p:childTnLst>
                              <p:par>
                                <p:cTn id="21" presetID="5" presetClass="entr" presetSubtype="10" fill="hold" nodeType="afterEffect">
                                  <p:stCondLst>
                                    <p:cond delay="0"/>
                                  </p:stCondLst>
                                  <p:childTnLst>
                                    <p:set>
                                      <p:cBhvr>
                                        <p:cTn id="22" dur="1" fill="hold">
                                          <p:stCondLst>
                                            <p:cond delay="0"/>
                                          </p:stCondLst>
                                        </p:cTn>
                                        <p:tgtEl>
                                          <p:spTgt spid="13344"/>
                                        </p:tgtEl>
                                        <p:attrNameLst>
                                          <p:attrName>style.visibility</p:attrName>
                                        </p:attrNameLst>
                                      </p:cBhvr>
                                      <p:to>
                                        <p:strVal val="visible"/>
                                      </p:to>
                                    </p:set>
                                    <p:animEffect transition="in" filter="checkerboard(across)">
                                      <p:cBhvr>
                                        <p:cTn id="23" dur="500"/>
                                        <p:tgtEl>
                                          <p:spTgt spid="13344"/>
                                        </p:tgtEl>
                                      </p:cBhvr>
                                    </p:animEffect>
                                  </p:childTnLst>
                                </p:cTn>
                              </p:par>
                            </p:childTnLst>
                          </p:cTn>
                        </p:par>
                        <p:par>
                          <p:cTn id="24" fill="hold">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13345"/>
                                        </p:tgtEl>
                                        <p:attrNameLst>
                                          <p:attrName>style.visibility</p:attrName>
                                        </p:attrNameLst>
                                      </p:cBhvr>
                                      <p:to>
                                        <p:strVal val="visible"/>
                                      </p:to>
                                    </p:set>
                                    <p:animEffect transition="in" filter="dissolve">
                                      <p:cBhvr>
                                        <p:cTn id="27" dur="500"/>
                                        <p:tgtEl>
                                          <p:spTgt spid="133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40" grpId="0" autoUpdateAnimBg="0"/>
      <p:bldP spid="13341" grpId="0" autoUpdateAnimBg="0"/>
      <p:bldP spid="13343" grpId="0" autoUpdateAnimBg="0"/>
      <p:bldP spid="13345"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1"/>
          <p:cNvSpPr>
            <a:spLocks noGrp="1"/>
          </p:cNvSpPr>
          <p:nvPr>
            <p:ph type="ftr" sz="quarter" idx="10"/>
          </p:nvPr>
        </p:nvSpPr>
        <p:spPr/>
        <p:txBody>
          <a:bodyPr/>
          <a:lstStyle/>
          <a:p>
            <a:r>
              <a:rPr lang="en-GB"/>
              <a:t>© Learning and Teaching Scotland 2006</a:t>
            </a:r>
          </a:p>
        </p:txBody>
      </p:sp>
      <p:sp>
        <p:nvSpPr>
          <p:cNvPr id="14338" name="Rectangle 2"/>
          <p:cNvSpPr>
            <a:spLocks noChangeArrowheads="1"/>
          </p:cNvSpPr>
          <p:nvPr/>
        </p:nvSpPr>
        <p:spPr bwMode="auto">
          <a:xfrm>
            <a:off x="304800" y="381000"/>
            <a:ext cx="6096000" cy="381000"/>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p>
            <a:endParaRPr lang="en-GB"/>
          </a:p>
        </p:txBody>
      </p:sp>
      <p:sp>
        <p:nvSpPr>
          <p:cNvPr id="14350" name="Rectangle 14"/>
          <p:cNvSpPr>
            <a:spLocks noChangeArrowheads="1"/>
          </p:cNvSpPr>
          <p:nvPr/>
        </p:nvSpPr>
        <p:spPr bwMode="auto">
          <a:xfrm>
            <a:off x="690563" y="3038475"/>
            <a:ext cx="6858000" cy="0"/>
          </a:xfrm>
          <a:prstGeom prst="rect">
            <a:avLst/>
          </a:prstGeom>
          <a:noFill/>
          <a:ln w="9525">
            <a:noFill/>
            <a:miter lim="800000"/>
            <a:headEnd/>
            <a:tailEnd/>
          </a:ln>
          <a:effectLst/>
        </p:spPr>
        <p:txBody>
          <a:bodyPr>
            <a:spAutoFit/>
          </a:bodyPr>
          <a:lstStyle/>
          <a:p>
            <a:endParaRPr lang="en-GB"/>
          </a:p>
        </p:txBody>
      </p:sp>
      <p:sp>
        <p:nvSpPr>
          <p:cNvPr id="14359" name="Text Box 23"/>
          <p:cNvSpPr txBox="1">
            <a:spLocks noChangeArrowheads="1"/>
          </p:cNvSpPr>
          <p:nvPr/>
        </p:nvSpPr>
        <p:spPr bwMode="auto">
          <a:xfrm>
            <a:off x="685800" y="381000"/>
            <a:ext cx="5486400" cy="396875"/>
          </a:xfrm>
          <a:prstGeom prst="rect">
            <a:avLst/>
          </a:prstGeom>
          <a:noFill/>
          <a:ln w="9525">
            <a:noFill/>
            <a:miter lim="800000"/>
            <a:headEnd/>
            <a:tailEnd/>
          </a:ln>
          <a:effectLst/>
        </p:spPr>
        <p:txBody>
          <a:bodyPr>
            <a:spAutoFit/>
          </a:bodyPr>
          <a:lstStyle/>
          <a:p>
            <a:pPr algn="ctr">
              <a:spcBef>
                <a:spcPct val="50000"/>
              </a:spcBef>
            </a:pPr>
            <a:r>
              <a:rPr lang="en-GB" sz="2000" b="1"/>
              <a:t>5: Batch Production</a:t>
            </a:r>
          </a:p>
        </p:txBody>
      </p:sp>
      <p:sp>
        <p:nvSpPr>
          <p:cNvPr id="14360" name="Text Box 24"/>
          <p:cNvSpPr txBox="1">
            <a:spLocks noChangeArrowheads="1"/>
          </p:cNvSpPr>
          <p:nvPr/>
        </p:nvSpPr>
        <p:spPr bwMode="auto">
          <a:xfrm>
            <a:off x="381000" y="1143000"/>
            <a:ext cx="6096000" cy="1368425"/>
          </a:xfrm>
          <a:prstGeom prst="rect">
            <a:avLst/>
          </a:prstGeom>
          <a:noFill/>
          <a:ln w="12700" cap="sq">
            <a:noFill/>
            <a:miter lim="800000"/>
            <a:headEnd type="none" w="sm" len="sm"/>
            <a:tailEnd type="none" w="sm" len="sm"/>
          </a:ln>
          <a:effectLst/>
        </p:spPr>
        <p:txBody>
          <a:bodyPr>
            <a:spAutoFit/>
          </a:bodyPr>
          <a:lstStyle/>
          <a:p>
            <a:pPr algn="just">
              <a:spcBef>
                <a:spcPct val="50000"/>
              </a:spcBef>
            </a:pPr>
            <a:r>
              <a:rPr lang="en-GB"/>
              <a:t>Larger quantities of identical products can be produced using this method. Each operation is completed for the whole batch of items before the next operation is carried out. Batch production can use ‘mass production’ manufacturing methods and the quantity produced can be increased or reduced easily, according to demand. Different types of </a:t>
            </a:r>
            <a:r>
              <a:rPr lang="en-GB" b="1"/>
              <a:t>jig</a:t>
            </a:r>
            <a:r>
              <a:rPr lang="en-GB"/>
              <a:t> are usually used in the manufacture of batch-produced items.</a:t>
            </a:r>
          </a:p>
        </p:txBody>
      </p:sp>
      <p:pic>
        <p:nvPicPr>
          <p:cNvPr id="14361" name="Picture 25" descr="~AUT0001"/>
          <p:cNvPicPr>
            <a:picLocks noChangeAspect="1" noChangeArrowheads="1"/>
          </p:cNvPicPr>
          <p:nvPr/>
        </p:nvPicPr>
        <p:blipFill>
          <a:blip r:embed="rId3" cstate="print"/>
          <a:srcRect/>
          <a:stretch>
            <a:fillRect/>
          </a:stretch>
        </p:blipFill>
        <p:spPr bwMode="auto">
          <a:xfrm>
            <a:off x="1911350" y="2514600"/>
            <a:ext cx="2660650" cy="2566988"/>
          </a:xfrm>
          <a:prstGeom prst="rect">
            <a:avLst/>
          </a:prstGeom>
          <a:noFill/>
          <a:ln w="9525">
            <a:noFill/>
            <a:miter lim="800000"/>
            <a:headEnd/>
            <a:tailEnd/>
          </a:ln>
        </p:spPr>
      </p:pic>
      <p:sp>
        <p:nvSpPr>
          <p:cNvPr id="14362" name="Text Box 26"/>
          <p:cNvSpPr txBox="1">
            <a:spLocks noChangeArrowheads="1"/>
          </p:cNvSpPr>
          <p:nvPr/>
        </p:nvSpPr>
        <p:spPr bwMode="auto">
          <a:xfrm>
            <a:off x="4572000" y="3978275"/>
            <a:ext cx="2133600" cy="517525"/>
          </a:xfrm>
          <a:prstGeom prst="rect">
            <a:avLst/>
          </a:prstGeom>
          <a:noFill/>
          <a:ln w="12700" cap="sq">
            <a:noFill/>
            <a:miter lim="800000"/>
            <a:headEnd type="none" w="sm" len="sm"/>
            <a:tailEnd type="none" w="sm" len="sm"/>
          </a:ln>
          <a:effectLst/>
        </p:spPr>
        <p:txBody>
          <a:bodyPr>
            <a:spAutoFit/>
          </a:bodyPr>
          <a:lstStyle/>
          <a:p>
            <a:pPr>
              <a:spcBef>
                <a:spcPct val="50000"/>
              </a:spcBef>
            </a:pPr>
            <a:r>
              <a:rPr lang="en-GB"/>
              <a:t>Violins are usually made in batches of about four.</a:t>
            </a:r>
          </a:p>
        </p:txBody>
      </p:sp>
      <p:sp>
        <p:nvSpPr>
          <p:cNvPr id="14363" name="Text Box 27"/>
          <p:cNvSpPr txBox="1">
            <a:spLocks noChangeArrowheads="1"/>
          </p:cNvSpPr>
          <p:nvPr/>
        </p:nvSpPr>
        <p:spPr bwMode="auto">
          <a:xfrm>
            <a:off x="381000" y="5257800"/>
            <a:ext cx="6019800" cy="2432050"/>
          </a:xfrm>
          <a:prstGeom prst="rect">
            <a:avLst/>
          </a:prstGeom>
          <a:noFill/>
          <a:ln w="9525">
            <a:noFill/>
            <a:miter lim="800000"/>
            <a:headEnd/>
            <a:tailEnd/>
          </a:ln>
          <a:effectLst/>
        </p:spPr>
        <p:txBody>
          <a:bodyPr>
            <a:spAutoFit/>
          </a:bodyPr>
          <a:lstStyle/>
          <a:p>
            <a:pPr algn="just">
              <a:spcBef>
                <a:spcPct val="50000"/>
              </a:spcBef>
              <a:tabLst>
                <a:tab pos="444500" algn="l"/>
              </a:tabLst>
            </a:pPr>
            <a:r>
              <a:rPr lang="en-GB"/>
              <a:t>Ensuring repeatability in the production of a model can be achieved in several ways.  List them:</a:t>
            </a:r>
          </a:p>
          <a:p>
            <a:pPr algn="just">
              <a:spcBef>
                <a:spcPct val="50000"/>
              </a:spcBef>
              <a:tabLst>
                <a:tab pos="444500" algn="l"/>
              </a:tabLst>
            </a:pPr>
            <a:endParaRPr lang="en-GB"/>
          </a:p>
          <a:p>
            <a:pPr>
              <a:spcBef>
                <a:spcPct val="50000"/>
              </a:spcBef>
              <a:tabLst>
                <a:tab pos="444500" algn="l"/>
              </a:tabLst>
            </a:pPr>
            <a:r>
              <a:rPr lang="en-GB"/>
              <a:t>1.	…………………………………….</a:t>
            </a:r>
          </a:p>
          <a:p>
            <a:pPr>
              <a:spcBef>
                <a:spcPct val="50000"/>
              </a:spcBef>
              <a:tabLst>
                <a:tab pos="444500" algn="l"/>
              </a:tabLst>
            </a:pPr>
            <a:r>
              <a:rPr lang="en-GB"/>
              <a:t>2. 	…………………………………….</a:t>
            </a:r>
          </a:p>
          <a:p>
            <a:pPr>
              <a:spcBef>
                <a:spcPct val="50000"/>
              </a:spcBef>
              <a:tabLst>
                <a:tab pos="444500" algn="l"/>
              </a:tabLst>
            </a:pPr>
            <a:r>
              <a:rPr lang="en-GB"/>
              <a:t>3. 	…………………………………….</a:t>
            </a:r>
          </a:p>
          <a:p>
            <a:pPr>
              <a:spcBef>
                <a:spcPct val="50000"/>
              </a:spcBef>
              <a:tabLst>
                <a:tab pos="444500" algn="l"/>
              </a:tabLst>
            </a:pPr>
            <a:r>
              <a:rPr lang="en-GB"/>
              <a:t>4. 	…………………………………….</a:t>
            </a:r>
          </a:p>
          <a:p>
            <a:pPr>
              <a:spcBef>
                <a:spcPct val="50000"/>
              </a:spcBef>
              <a:buFontTx/>
              <a:buChar char="•"/>
              <a:tabLst>
                <a:tab pos="444500" algn="l"/>
              </a:tabLst>
            </a:pPr>
            <a:endParaRPr lang="en-GB"/>
          </a:p>
        </p:txBody>
      </p:sp>
      <p:sp>
        <p:nvSpPr>
          <p:cNvPr id="14364" name="Text Box 28"/>
          <p:cNvSpPr txBox="1">
            <a:spLocks noChangeArrowheads="1"/>
          </p:cNvSpPr>
          <p:nvPr/>
        </p:nvSpPr>
        <p:spPr bwMode="auto">
          <a:xfrm>
            <a:off x="381000" y="7620000"/>
            <a:ext cx="6019800" cy="1581150"/>
          </a:xfrm>
          <a:prstGeom prst="rect">
            <a:avLst/>
          </a:prstGeom>
          <a:noFill/>
          <a:ln w="9525">
            <a:noFill/>
            <a:miter lim="800000"/>
            <a:headEnd/>
            <a:tailEnd/>
          </a:ln>
          <a:effectLst/>
        </p:spPr>
        <p:txBody>
          <a:bodyPr>
            <a:spAutoFit/>
          </a:bodyPr>
          <a:lstStyle/>
          <a:p>
            <a:pPr marL="457200" indent="-457200">
              <a:spcBef>
                <a:spcPct val="50000"/>
              </a:spcBef>
            </a:pPr>
            <a:r>
              <a:rPr lang="en-GB"/>
              <a:t>List some other products that you know are batch produced:</a:t>
            </a:r>
          </a:p>
          <a:p>
            <a:pPr marL="457200" indent="-457200">
              <a:spcBef>
                <a:spcPct val="50000"/>
              </a:spcBef>
              <a:buFontTx/>
              <a:buAutoNum type="arabicPeriod"/>
            </a:pPr>
            <a:r>
              <a:rPr lang="en-GB"/>
              <a:t>…………………………………….</a:t>
            </a:r>
          </a:p>
          <a:p>
            <a:pPr marL="457200" indent="-457200">
              <a:spcBef>
                <a:spcPct val="50000"/>
              </a:spcBef>
              <a:buFontTx/>
              <a:buAutoNum type="arabicPeriod"/>
            </a:pPr>
            <a:r>
              <a:rPr lang="en-GB"/>
              <a:t>…………………………………….</a:t>
            </a:r>
          </a:p>
          <a:p>
            <a:pPr marL="457200" indent="-457200">
              <a:spcBef>
                <a:spcPct val="50000"/>
              </a:spcBef>
              <a:buFontTx/>
              <a:buAutoNum type="arabicPeriod"/>
            </a:pPr>
            <a:r>
              <a:rPr lang="en-GB"/>
              <a:t>…………………………………….</a:t>
            </a:r>
          </a:p>
          <a:p>
            <a:pPr marL="457200" indent="-457200">
              <a:spcBef>
                <a:spcPct val="50000"/>
              </a:spcBef>
              <a:buFontTx/>
              <a:buAutoNum type="arabicPeriod"/>
            </a:pPr>
            <a:r>
              <a:rPr lang="en-GB"/>
              <a:t>…………………………………….</a:t>
            </a:r>
          </a:p>
        </p:txBody>
      </p:sp>
    </p:spTree>
  </p:cSld>
  <p:clrMapOvr>
    <a:masterClrMapping/>
  </p:clrMapOvr>
  <p:transition advTm="100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4360"/>
                                        </p:tgtEl>
                                        <p:attrNameLst>
                                          <p:attrName>style.visibility</p:attrName>
                                        </p:attrNameLst>
                                      </p:cBhvr>
                                      <p:to>
                                        <p:strVal val="visible"/>
                                      </p:to>
                                    </p:set>
                                    <p:animEffect transition="in" filter="dissolve">
                                      <p:cBhvr>
                                        <p:cTn id="7" dur="500"/>
                                        <p:tgtEl>
                                          <p:spTgt spid="14360"/>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14361"/>
                                        </p:tgtEl>
                                        <p:attrNameLst>
                                          <p:attrName>style.visibility</p:attrName>
                                        </p:attrNameLst>
                                      </p:cBhvr>
                                      <p:to>
                                        <p:strVal val="visible"/>
                                      </p:to>
                                    </p:set>
                                    <p:animEffect transition="in" filter="checkerboard(across)">
                                      <p:cBhvr>
                                        <p:cTn id="11" dur="500"/>
                                        <p:tgtEl>
                                          <p:spTgt spid="14361"/>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4362"/>
                                        </p:tgtEl>
                                        <p:attrNameLst>
                                          <p:attrName>style.visibility</p:attrName>
                                        </p:attrNameLst>
                                      </p:cBhvr>
                                      <p:to>
                                        <p:strVal val="visible"/>
                                      </p:to>
                                    </p:set>
                                    <p:animEffect transition="in" filter="dissolve">
                                      <p:cBhvr>
                                        <p:cTn id="15" dur="500"/>
                                        <p:tgtEl>
                                          <p:spTgt spid="14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60" grpId="0" autoUpdateAnimBg="0"/>
      <p:bldP spid="14362"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p>
            <a:r>
              <a:rPr lang="en-GB"/>
              <a:t>© Learning and Teaching Scotland 2006</a:t>
            </a:r>
          </a:p>
        </p:txBody>
      </p:sp>
      <p:sp>
        <p:nvSpPr>
          <p:cNvPr id="3074" name="Rectangle 2"/>
          <p:cNvSpPr>
            <a:spLocks noChangeArrowheads="1"/>
          </p:cNvSpPr>
          <p:nvPr/>
        </p:nvSpPr>
        <p:spPr bwMode="auto">
          <a:xfrm>
            <a:off x="304800" y="381000"/>
            <a:ext cx="6096000" cy="381000"/>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p>
            <a:endParaRPr lang="en-GB"/>
          </a:p>
        </p:txBody>
      </p:sp>
      <p:sp>
        <p:nvSpPr>
          <p:cNvPr id="3075" name="Text Box 3"/>
          <p:cNvSpPr txBox="1">
            <a:spLocks noChangeArrowheads="1"/>
          </p:cNvSpPr>
          <p:nvPr/>
        </p:nvSpPr>
        <p:spPr bwMode="auto">
          <a:xfrm>
            <a:off x="685800" y="381000"/>
            <a:ext cx="5486400" cy="396875"/>
          </a:xfrm>
          <a:prstGeom prst="rect">
            <a:avLst/>
          </a:prstGeom>
          <a:noFill/>
          <a:ln w="9525">
            <a:noFill/>
            <a:miter lim="800000"/>
            <a:headEnd/>
            <a:tailEnd/>
          </a:ln>
          <a:effectLst/>
        </p:spPr>
        <p:txBody>
          <a:bodyPr>
            <a:spAutoFit/>
          </a:bodyPr>
          <a:lstStyle/>
          <a:p>
            <a:pPr algn="ctr">
              <a:spcBef>
                <a:spcPct val="50000"/>
              </a:spcBef>
            </a:pPr>
            <a:r>
              <a:rPr lang="en-GB" sz="2000" b="1"/>
              <a:t>Introduction</a:t>
            </a:r>
          </a:p>
        </p:txBody>
      </p:sp>
      <p:sp>
        <p:nvSpPr>
          <p:cNvPr id="3077" name="Text Box 5"/>
          <p:cNvSpPr txBox="1">
            <a:spLocks noChangeArrowheads="1"/>
          </p:cNvSpPr>
          <p:nvPr/>
        </p:nvSpPr>
        <p:spPr bwMode="auto">
          <a:xfrm>
            <a:off x="381000" y="1165225"/>
            <a:ext cx="6096000" cy="7962900"/>
          </a:xfrm>
          <a:prstGeom prst="rect">
            <a:avLst/>
          </a:prstGeom>
          <a:noFill/>
          <a:ln w="9525">
            <a:noFill/>
            <a:miter lim="800000"/>
            <a:headEnd/>
            <a:tailEnd/>
          </a:ln>
          <a:effectLst/>
        </p:spPr>
        <p:txBody>
          <a:bodyPr>
            <a:spAutoFit/>
          </a:bodyPr>
          <a:lstStyle/>
          <a:p>
            <a:pPr algn="just">
              <a:spcBef>
                <a:spcPct val="50000"/>
              </a:spcBef>
              <a:tabLst>
                <a:tab pos="355600" algn="l"/>
              </a:tabLst>
            </a:pPr>
            <a:r>
              <a:rPr lang="en-GB"/>
              <a:t>CAD/CAM techniques (Computer-Aided Design/Computer-Aided Manufacture) have been increasingly used in industry as technology has advanced. Traditionally, designing would be done by hand and a workforce would be required for manufacture.</a:t>
            </a:r>
          </a:p>
          <a:p>
            <a:pPr algn="just">
              <a:spcBef>
                <a:spcPct val="50000"/>
              </a:spcBef>
              <a:tabLst>
                <a:tab pos="355600" algn="l"/>
              </a:tabLst>
            </a:pPr>
            <a:endParaRPr lang="en-GB"/>
          </a:p>
          <a:p>
            <a:pPr algn="just">
              <a:spcBef>
                <a:spcPct val="50000"/>
              </a:spcBef>
              <a:tabLst>
                <a:tab pos="355600" algn="l"/>
              </a:tabLst>
            </a:pPr>
            <a:r>
              <a:rPr lang="en-GB"/>
              <a:t>Products can now be designed and manufactured much quicker through CAD/CAM and models and prototypes can be made quite easily by rapid prototyping techniques.</a:t>
            </a:r>
          </a:p>
          <a:p>
            <a:pPr algn="just">
              <a:spcBef>
                <a:spcPct val="50000"/>
              </a:spcBef>
              <a:tabLst>
                <a:tab pos="355600" algn="l"/>
              </a:tabLst>
            </a:pPr>
            <a:endParaRPr lang="en-GB"/>
          </a:p>
          <a:p>
            <a:pPr algn="just">
              <a:spcBef>
                <a:spcPct val="50000"/>
              </a:spcBef>
              <a:tabLst>
                <a:tab pos="355600" algn="l"/>
              </a:tabLst>
            </a:pPr>
            <a:r>
              <a:rPr lang="en-GB"/>
              <a:t>Also, the number of products that are required affects the way they are manufactured.  For example, if a single component is required it is unlikely that a company will invest in hi-tech machinery; conversely, if 200,000 components are required they will not be hand made, because this would drive the costs up.</a:t>
            </a:r>
          </a:p>
          <a:p>
            <a:pPr algn="just">
              <a:spcBef>
                <a:spcPct val="50000"/>
              </a:spcBef>
              <a:tabLst>
                <a:tab pos="355600" algn="l"/>
              </a:tabLst>
            </a:pPr>
            <a:endParaRPr lang="en-GB"/>
          </a:p>
          <a:p>
            <a:pPr>
              <a:spcBef>
                <a:spcPct val="50000"/>
              </a:spcBef>
              <a:tabLst>
                <a:tab pos="355600" algn="l"/>
              </a:tabLst>
            </a:pPr>
            <a:r>
              <a:rPr lang="en-GB"/>
              <a:t>Throughout this booklet we will look at the following:</a:t>
            </a:r>
          </a:p>
          <a:p>
            <a:pPr>
              <a:spcBef>
                <a:spcPct val="50000"/>
              </a:spcBef>
              <a:tabLst>
                <a:tab pos="355600" algn="l"/>
              </a:tabLst>
            </a:pPr>
            <a:endParaRPr lang="en-GB"/>
          </a:p>
          <a:p>
            <a:pPr>
              <a:spcBef>
                <a:spcPct val="50000"/>
              </a:spcBef>
              <a:tabLst>
                <a:tab pos="355600" algn="l"/>
              </a:tabLst>
            </a:pPr>
            <a:r>
              <a:rPr lang="en-GB"/>
              <a:t>1.	CAD</a:t>
            </a:r>
          </a:p>
          <a:p>
            <a:pPr>
              <a:spcBef>
                <a:spcPct val="50000"/>
              </a:spcBef>
              <a:tabLst>
                <a:tab pos="355600" algn="l"/>
              </a:tabLst>
            </a:pPr>
            <a:r>
              <a:rPr lang="en-GB"/>
              <a:t>2.	CAM</a:t>
            </a:r>
          </a:p>
          <a:p>
            <a:pPr>
              <a:spcBef>
                <a:spcPct val="50000"/>
              </a:spcBef>
              <a:tabLst>
                <a:tab pos="355600" algn="l"/>
              </a:tabLst>
            </a:pPr>
            <a:r>
              <a:rPr lang="en-GB"/>
              <a:t>3.	Rapid prototyping</a:t>
            </a:r>
          </a:p>
          <a:p>
            <a:pPr>
              <a:spcBef>
                <a:spcPct val="50000"/>
              </a:spcBef>
              <a:tabLst>
                <a:tab pos="355600" algn="l"/>
              </a:tabLst>
            </a:pPr>
            <a:r>
              <a:rPr lang="en-GB"/>
              <a:t>4.	One-off production</a:t>
            </a:r>
          </a:p>
          <a:p>
            <a:pPr>
              <a:spcBef>
                <a:spcPct val="50000"/>
              </a:spcBef>
              <a:tabLst>
                <a:tab pos="355600" algn="l"/>
              </a:tabLst>
            </a:pPr>
            <a:r>
              <a:rPr lang="en-GB"/>
              <a:t>5.	Batch production</a:t>
            </a:r>
          </a:p>
          <a:p>
            <a:pPr>
              <a:spcBef>
                <a:spcPct val="50000"/>
              </a:spcBef>
              <a:tabLst>
                <a:tab pos="355600" algn="l"/>
              </a:tabLst>
            </a:pPr>
            <a:r>
              <a:rPr lang="en-GB"/>
              <a:t>6.	Mass production</a:t>
            </a:r>
          </a:p>
          <a:p>
            <a:pPr>
              <a:spcBef>
                <a:spcPct val="50000"/>
              </a:spcBef>
              <a:tabLst>
                <a:tab pos="355600" algn="l"/>
              </a:tabLst>
            </a:pPr>
            <a:r>
              <a:rPr lang="en-GB"/>
              <a:t>7.	Continuous/flow production</a:t>
            </a:r>
          </a:p>
          <a:p>
            <a:pPr>
              <a:spcBef>
                <a:spcPct val="50000"/>
              </a:spcBef>
              <a:tabLst>
                <a:tab pos="355600" algn="l"/>
              </a:tabLst>
            </a:pPr>
            <a:r>
              <a:rPr lang="en-GB"/>
              <a:t>8.	Sequential/Concurrent/JIT production</a:t>
            </a:r>
          </a:p>
          <a:p>
            <a:pPr>
              <a:spcBef>
                <a:spcPct val="50000"/>
              </a:spcBef>
              <a:tabLst>
                <a:tab pos="355600" algn="l"/>
              </a:tabLst>
            </a:pPr>
            <a:r>
              <a:rPr lang="en-GB"/>
              <a:t>9.	Quality Control/Assurance/TQM</a:t>
            </a:r>
          </a:p>
          <a:p>
            <a:pPr>
              <a:spcBef>
                <a:spcPct val="50000"/>
              </a:spcBef>
              <a:tabLst>
                <a:tab pos="355600" algn="l"/>
              </a:tabLst>
            </a:pPr>
            <a:endParaRPr lang="en-GB"/>
          </a:p>
          <a:p>
            <a:pPr>
              <a:spcBef>
                <a:spcPct val="50000"/>
              </a:spcBef>
              <a:tabLst>
                <a:tab pos="355600" algn="l"/>
              </a:tabLst>
            </a:pPr>
            <a:r>
              <a:rPr lang="en-GB"/>
              <a:t>We will need to have a good understanding of these terms if we are to be able to answer Higher Product Design exam questions with confidence.</a:t>
            </a:r>
            <a:endParaRPr lang="en-GB" sz="1600"/>
          </a:p>
        </p:txBody>
      </p:sp>
    </p:spTree>
  </p:cSld>
  <p:clrMapOvr>
    <a:masterClrMapping/>
  </p:clrMapOvr>
  <p:transition advTm="1000">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1"/>
          <p:cNvSpPr>
            <a:spLocks noGrp="1"/>
          </p:cNvSpPr>
          <p:nvPr>
            <p:ph type="ftr" sz="quarter" idx="10"/>
          </p:nvPr>
        </p:nvSpPr>
        <p:spPr/>
        <p:txBody>
          <a:bodyPr/>
          <a:lstStyle/>
          <a:p>
            <a:r>
              <a:rPr lang="en-GB"/>
              <a:t>© Learning and Teaching Scotland 2006</a:t>
            </a:r>
          </a:p>
        </p:txBody>
      </p:sp>
      <p:sp>
        <p:nvSpPr>
          <p:cNvPr id="4098" name="Rectangle 2"/>
          <p:cNvSpPr>
            <a:spLocks noChangeArrowheads="1"/>
          </p:cNvSpPr>
          <p:nvPr/>
        </p:nvSpPr>
        <p:spPr bwMode="auto">
          <a:xfrm>
            <a:off x="304800" y="381000"/>
            <a:ext cx="6096000" cy="381000"/>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p>
            <a:endParaRPr lang="en-GB"/>
          </a:p>
        </p:txBody>
      </p:sp>
      <p:sp>
        <p:nvSpPr>
          <p:cNvPr id="4099" name="Text Box 3"/>
          <p:cNvSpPr txBox="1">
            <a:spLocks noChangeArrowheads="1"/>
          </p:cNvSpPr>
          <p:nvPr/>
        </p:nvSpPr>
        <p:spPr bwMode="auto">
          <a:xfrm>
            <a:off x="685800" y="381000"/>
            <a:ext cx="5486400" cy="396875"/>
          </a:xfrm>
          <a:prstGeom prst="rect">
            <a:avLst/>
          </a:prstGeom>
          <a:noFill/>
          <a:ln w="9525">
            <a:noFill/>
            <a:miter lim="800000"/>
            <a:headEnd/>
            <a:tailEnd/>
          </a:ln>
          <a:effectLst/>
        </p:spPr>
        <p:txBody>
          <a:bodyPr>
            <a:spAutoFit/>
          </a:bodyPr>
          <a:lstStyle/>
          <a:p>
            <a:pPr algn="ctr">
              <a:spcBef>
                <a:spcPct val="50000"/>
              </a:spcBef>
            </a:pPr>
            <a:r>
              <a:rPr lang="en-GB" sz="2000" b="1"/>
              <a:t>1: CAD (Computer-Aided Design)</a:t>
            </a:r>
          </a:p>
        </p:txBody>
      </p:sp>
      <p:sp>
        <p:nvSpPr>
          <p:cNvPr id="4115" name="Text Box 19"/>
          <p:cNvSpPr txBox="1">
            <a:spLocks noChangeArrowheads="1"/>
          </p:cNvSpPr>
          <p:nvPr/>
        </p:nvSpPr>
        <p:spPr bwMode="auto">
          <a:xfrm>
            <a:off x="381000" y="1143000"/>
            <a:ext cx="6096000" cy="2644775"/>
          </a:xfrm>
          <a:prstGeom prst="rect">
            <a:avLst/>
          </a:prstGeom>
          <a:noFill/>
          <a:ln w="9525">
            <a:noFill/>
            <a:miter lim="800000"/>
            <a:headEnd/>
            <a:tailEnd/>
          </a:ln>
          <a:effectLst/>
        </p:spPr>
        <p:txBody>
          <a:bodyPr>
            <a:spAutoFit/>
          </a:bodyPr>
          <a:lstStyle/>
          <a:p>
            <a:pPr algn="just">
              <a:spcBef>
                <a:spcPct val="50000"/>
              </a:spcBef>
            </a:pPr>
            <a:r>
              <a:rPr lang="en-GB"/>
              <a:t>A CAD system may be regarded as a tool that allows designers to input design criteria such as sizes and shapes of components. The designer can produce drawings from a ‘blank canvas’ or insert standard component parts from libraries into designs. (The latter may be the case for an interior designer who has a library of components such as light fittings, tables, chairs, doorways, etc.).</a:t>
            </a:r>
          </a:p>
          <a:p>
            <a:pPr algn="just">
              <a:spcBef>
                <a:spcPct val="50000"/>
              </a:spcBef>
            </a:pPr>
            <a:r>
              <a:rPr lang="en-GB"/>
              <a:t>Once produced the designs can be viewed 2-dimensionally (as flat shapes) or 3-dimensionally (as solid forms) from many angles; changes can also be made to the designs quite easily, such as changing the dimensions or the surface texture.</a:t>
            </a:r>
          </a:p>
          <a:p>
            <a:pPr algn="just">
              <a:spcBef>
                <a:spcPct val="50000"/>
              </a:spcBef>
            </a:pPr>
            <a:r>
              <a:rPr lang="en-GB"/>
              <a:t>Professionals such as designers, architects and engineers, whose work involves draughting skills have improved their productivity by using Computer-Aided Design.</a:t>
            </a:r>
          </a:p>
        </p:txBody>
      </p:sp>
      <p:sp>
        <p:nvSpPr>
          <p:cNvPr id="4116" name="Text Box 20"/>
          <p:cNvSpPr txBox="1">
            <a:spLocks noChangeArrowheads="1"/>
          </p:cNvSpPr>
          <p:nvPr/>
        </p:nvSpPr>
        <p:spPr bwMode="auto">
          <a:xfrm>
            <a:off x="228600" y="4191000"/>
            <a:ext cx="6477000" cy="3840163"/>
          </a:xfrm>
          <a:prstGeom prst="rect">
            <a:avLst/>
          </a:prstGeom>
          <a:noFill/>
          <a:ln w="25400">
            <a:solidFill>
              <a:schemeClr val="tx1"/>
            </a:solidFill>
            <a:miter lim="800000"/>
            <a:headEnd/>
            <a:tailEnd/>
          </a:ln>
          <a:effectLst/>
        </p:spPr>
        <p:txBody>
          <a:bodyPr>
            <a:spAutoFit/>
          </a:bodyPr>
          <a:lstStyle/>
          <a:p>
            <a:pPr marL="457200" indent="-457200">
              <a:spcBef>
                <a:spcPct val="50000"/>
              </a:spcBef>
            </a:pPr>
            <a:r>
              <a:rPr lang="en-GB" b="1"/>
              <a:t>Advantages and disadvantages of CAD</a:t>
            </a:r>
          </a:p>
          <a:p>
            <a:pPr marL="457200" indent="-457200">
              <a:spcBef>
                <a:spcPct val="50000"/>
              </a:spcBef>
            </a:pPr>
            <a:endParaRPr lang="en-GB" b="1"/>
          </a:p>
          <a:p>
            <a:pPr marL="457200" indent="-457200">
              <a:spcBef>
                <a:spcPct val="50000"/>
              </a:spcBef>
            </a:pPr>
            <a:r>
              <a:rPr lang="en-GB"/>
              <a:t>Advantages				Disadvantages</a:t>
            </a:r>
          </a:p>
          <a:p>
            <a:pPr marL="457200" indent="-457200">
              <a:spcBef>
                <a:spcPct val="50000"/>
              </a:spcBef>
            </a:pPr>
            <a:endParaRPr lang="en-GB"/>
          </a:p>
          <a:p>
            <a:pPr marL="457200" indent="-457200">
              <a:spcBef>
                <a:spcPct val="50000"/>
              </a:spcBef>
              <a:buFontTx/>
              <a:buAutoNum type="arabicPeriod"/>
            </a:pPr>
            <a:r>
              <a:rPr lang="en-GB"/>
              <a:t>……………………………………	…………………………………...</a:t>
            </a:r>
          </a:p>
          <a:p>
            <a:pPr marL="457200" indent="-457200">
              <a:spcBef>
                <a:spcPct val="50000"/>
              </a:spcBef>
              <a:buFontTx/>
              <a:buAutoNum type="arabicPeriod"/>
            </a:pPr>
            <a:r>
              <a:rPr lang="en-GB"/>
              <a:t>……………………………………	…………………………………...</a:t>
            </a:r>
          </a:p>
          <a:p>
            <a:pPr marL="457200" indent="-457200">
              <a:spcBef>
                <a:spcPct val="50000"/>
              </a:spcBef>
              <a:buFontTx/>
              <a:buAutoNum type="arabicPeriod"/>
            </a:pPr>
            <a:r>
              <a:rPr lang="en-GB"/>
              <a:t>……………………………………	…………………………………...</a:t>
            </a:r>
          </a:p>
          <a:p>
            <a:pPr marL="457200" indent="-457200">
              <a:spcBef>
                <a:spcPct val="50000"/>
              </a:spcBef>
              <a:buFontTx/>
              <a:buAutoNum type="arabicPeriod"/>
            </a:pPr>
            <a:r>
              <a:rPr lang="en-GB"/>
              <a:t>……………………………………	…………………………………...</a:t>
            </a:r>
          </a:p>
          <a:p>
            <a:pPr marL="457200" indent="-457200">
              <a:spcBef>
                <a:spcPct val="50000"/>
              </a:spcBef>
              <a:buFontTx/>
              <a:buAutoNum type="arabicPeriod"/>
            </a:pPr>
            <a:r>
              <a:rPr lang="en-GB"/>
              <a:t>……………………………………	…………………………………...</a:t>
            </a:r>
          </a:p>
          <a:p>
            <a:pPr marL="457200" indent="-457200">
              <a:spcBef>
                <a:spcPct val="50000"/>
              </a:spcBef>
              <a:buFontTx/>
              <a:buAutoNum type="arabicPeriod"/>
            </a:pPr>
            <a:r>
              <a:rPr lang="en-GB"/>
              <a:t>……………………………………	…………………………………...</a:t>
            </a:r>
          </a:p>
          <a:p>
            <a:pPr marL="457200" indent="-457200">
              <a:spcBef>
                <a:spcPct val="50000"/>
              </a:spcBef>
              <a:buFontTx/>
              <a:buAutoNum type="arabicPeriod"/>
            </a:pPr>
            <a:endParaRPr lang="en-GB"/>
          </a:p>
          <a:p>
            <a:pPr marL="457200" indent="-457200">
              <a:spcBef>
                <a:spcPct val="50000"/>
              </a:spcBef>
              <a:buFontTx/>
              <a:buAutoNum type="arabicPeriod"/>
            </a:pPr>
            <a:endParaRPr lang="en-GB"/>
          </a:p>
        </p:txBody>
      </p:sp>
    </p:spTree>
  </p:cSld>
  <p:clrMapOvr>
    <a:masterClrMapping/>
  </p:clrMapOvr>
  <p:transition advTm="1000">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ooter Placeholder 1"/>
          <p:cNvSpPr>
            <a:spLocks noGrp="1"/>
          </p:cNvSpPr>
          <p:nvPr>
            <p:ph type="ftr" sz="quarter" idx="10"/>
          </p:nvPr>
        </p:nvSpPr>
        <p:spPr/>
        <p:txBody>
          <a:bodyPr/>
          <a:lstStyle/>
          <a:p>
            <a:r>
              <a:rPr lang="en-GB"/>
              <a:t>© Learning and Teaching Scotland 2006</a:t>
            </a:r>
          </a:p>
        </p:txBody>
      </p:sp>
      <p:sp>
        <p:nvSpPr>
          <p:cNvPr id="5122" name="Rectangle 2"/>
          <p:cNvSpPr>
            <a:spLocks noChangeArrowheads="1"/>
          </p:cNvSpPr>
          <p:nvPr/>
        </p:nvSpPr>
        <p:spPr bwMode="auto">
          <a:xfrm>
            <a:off x="304800" y="381000"/>
            <a:ext cx="6096000" cy="381000"/>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p>
            <a:endParaRPr lang="en-GB"/>
          </a:p>
        </p:txBody>
      </p:sp>
      <p:sp>
        <p:nvSpPr>
          <p:cNvPr id="5138" name="Text Box 18"/>
          <p:cNvSpPr txBox="1">
            <a:spLocks noChangeArrowheads="1"/>
          </p:cNvSpPr>
          <p:nvPr/>
        </p:nvSpPr>
        <p:spPr bwMode="auto">
          <a:xfrm>
            <a:off x="685800" y="381000"/>
            <a:ext cx="5486400" cy="396875"/>
          </a:xfrm>
          <a:prstGeom prst="rect">
            <a:avLst/>
          </a:prstGeom>
          <a:noFill/>
          <a:ln w="9525">
            <a:noFill/>
            <a:miter lim="800000"/>
            <a:headEnd/>
            <a:tailEnd/>
          </a:ln>
          <a:effectLst/>
        </p:spPr>
        <p:txBody>
          <a:bodyPr>
            <a:spAutoFit/>
          </a:bodyPr>
          <a:lstStyle/>
          <a:p>
            <a:pPr algn="ctr">
              <a:spcBef>
                <a:spcPct val="50000"/>
              </a:spcBef>
            </a:pPr>
            <a:r>
              <a:rPr lang="en-GB" sz="2000" b="1"/>
              <a:t>1: CAD (Computer-Aided Design)</a:t>
            </a:r>
          </a:p>
        </p:txBody>
      </p:sp>
      <p:sp>
        <p:nvSpPr>
          <p:cNvPr id="5141" name="Text Box 21"/>
          <p:cNvSpPr txBox="1">
            <a:spLocks noChangeArrowheads="1"/>
          </p:cNvSpPr>
          <p:nvPr/>
        </p:nvSpPr>
        <p:spPr bwMode="auto">
          <a:xfrm>
            <a:off x="304800" y="990600"/>
            <a:ext cx="6096000" cy="1900238"/>
          </a:xfrm>
          <a:prstGeom prst="rect">
            <a:avLst/>
          </a:prstGeom>
          <a:noFill/>
          <a:ln w="9525">
            <a:noFill/>
            <a:miter lim="800000"/>
            <a:headEnd/>
            <a:tailEnd/>
          </a:ln>
          <a:effectLst/>
        </p:spPr>
        <p:txBody>
          <a:bodyPr>
            <a:spAutoFit/>
          </a:bodyPr>
          <a:lstStyle/>
          <a:p>
            <a:pPr algn="just">
              <a:spcBef>
                <a:spcPct val="50000"/>
              </a:spcBef>
            </a:pPr>
            <a:r>
              <a:rPr lang="en-GB"/>
              <a:t>There are many different CAD packages available on the market and all have good points and bad points.  Some packages may be more suitable for some people and tasks than others, but a lot of the time it just comes down to what you are familiar with and what you prefer. </a:t>
            </a:r>
          </a:p>
          <a:p>
            <a:pPr algn="just">
              <a:spcBef>
                <a:spcPct val="50000"/>
              </a:spcBef>
            </a:pPr>
            <a:r>
              <a:rPr lang="en-GB"/>
              <a:t>A common and popular CAD package is Pro-Desktop; this is very useful because you can produce your design in it, produce an orthographic projection from it, and also render it within the same package. With some packages it is required that you export the design file into a separate rendering package.</a:t>
            </a:r>
          </a:p>
        </p:txBody>
      </p:sp>
      <p:pic>
        <p:nvPicPr>
          <p:cNvPr id="5142" name="Picture 22"/>
          <p:cNvPicPr>
            <a:picLocks noChangeAspect="1" noChangeArrowheads="1"/>
          </p:cNvPicPr>
          <p:nvPr/>
        </p:nvPicPr>
        <p:blipFill>
          <a:blip r:embed="rId3" cstate="print"/>
          <a:srcRect b="3751"/>
          <a:stretch>
            <a:fillRect/>
          </a:stretch>
        </p:blipFill>
        <p:spPr bwMode="auto">
          <a:xfrm>
            <a:off x="381000" y="3124200"/>
            <a:ext cx="3200400" cy="2309813"/>
          </a:xfrm>
          <a:prstGeom prst="rect">
            <a:avLst/>
          </a:prstGeom>
          <a:noFill/>
          <a:ln w="9525">
            <a:noFill/>
            <a:miter lim="800000"/>
            <a:headEnd/>
            <a:tailEnd/>
          </a:ln>
          <a:effectLst/>
        </p:spPr>
      </p:pic>
      <p:pic>
        <p:nvPicPr>
          <p:cNvPr id="5143" name="Picture 23" descr="Coffee table"/>
          <p:cNvPicPr>
            <a:picLocks noChangeAspect="1" noChangeArrowheads="1"/>
          </p:cNvPicPr>
          <p:nvPr/>
        </p:nvPicPr>
        <p:blipFill>
          <a:blip r:embed="rId4" cstate="print"/>
          <a:srcRect/>
          <a:stretch>
            <a:fillRect/>
          </a:stretch>
        </p:blipFill>
        <p:spPr bwMode="auto">
          <a:xfrm>
            <a:off x="3352800" y="4800600"/>
            <a:ext cx="3200400" cy="2400300"/>
          </a:xfrm>
          <a:prstGeom prst="rect">
            <a:avLst/>
          </a:prstGeom>
          <a:noFill/>
        </p:spPr>
      </p:pic>
      <p:pic>
        <p:nvPicPr>
          <p:cNvPr id="5144" name="Picture 24"/>
          <p:cNvPicPr>
            <a:picLocks noChangeAspect="1" noChangeArrowheads="1"/>
          </p:cNvPicPr>
          <p:nvPr/>
        </p:nvPicPr>
        <p:blipFill>
          <a:blip r:embed="rId5" cstate="print"/>
          <a:srcRect b="3334"/>
          <a:stretch>
            <a:fillRect/>
          </a:stretch>
        </p:blipFill>
        <p:spPr bwMode="auto">
          <a:xfrm>
            <a:off x="457200" y="7010400"/>
            <a:ext cx="3276600" cy="2376488"/>
          </a:xfrm>
          <a:prstGeom prst="rect">
            <a:avLst/>
          </a:prstGeom>
          <a:noFill/>
          <a:ln w="9525">
            <a:noFill/>
            <a:miter lim="800000"/>
            <a:headEnd/>
            <a:tailEnd/>
          </a:ln>
          <a:effectLst/>
        </p:spPr>
      </p:pic>
      <p:sp>
        <p:nvSpPr>
          <p:cNvPr id="5145" name="Text Box 25"/>
          <p:cNvSpPr txBox="1">
            <a:spLocks noChangeArrowheads="1"/>
          </p:cNvSpPr>
          <p:nvPr/>
        </p:nvSpPr>
        <p:spPr bwMode="auto">
          <a:xfrm>
            <a:off x="4114800" y="3444875"/>
            <a:ext cx="2133600" cy="517525"/>
          </a:xfrm>
          <a:prstGeom prst="rect">
            <a:avLst/>
          </a:prstGeom>
          <a:noFill/>
          <a:ln w="9525">
            <a:noFill/>
            <a:miter lim="800000"/>
            <a:headEnd/>
            <a:tailEnd/>
          </a:ln>
          <a:effectLst/>
        </p:spPr>
        <p:txBody>
          <a:bodyPr>
            <a:spAutoFit/>
          </a:bodyPr>
          <a:lstStyle/>
          <a:p>
            <a:pPr>
              <a:spcBef>
                <a:spcPct val="50000"/>
              </a:spcBef>
            </a:pPr>
            <a:r>
              <a:rPr lang="en-GB"/>
              <a:t>The design is produced from scratch</a:t>
            </a:r>
          </a:p>
        </p:txBody>
      </p:sp>
      <p:sp>
        <p:nvSpPr>
          <p:cNvPr id="5146" name="Text Box 26"/>
          <p:cNvSpPr txBox="1">
            <a:spLocks noChangeArrowheads="1"/>
          </p:cNvSpPr>
          <p:nvPr/>
        </p:nvSpPr>
        <p:spPr bwMode="auto">
          <a:xfrm>
            <a:off x="3962400" y="7848600"/>
            <a:ext cx="2514600" cy="942975"/>
          </a:xfrm>
          <a:prstGeom prst="rect">
            <a:avLst/>
          </a:prstGeom>
          <a:noFill/>
          <a:ln w="9525">
            <a:noFill/>
            <a:miter lim="800000"/>
            <a:headEnd/>
            <a:tailEnd/>
          </a:ln>
          <a:effectLst/>
        </p:spPr>
        <p:txBody>
          <a:bodyPr>
            <a:spAutoFit/>
          </a:bodyPr>
          <a:lstStyle/>
          <a:p>
            <a:pPr algn="just">
              <a:spcBef>
                <a:spcPct val="50000"/>
              </a:spcBef>
            </a:pPr>
            <a:r>
              <a:rPr lang="en-GB"/>
              <a:t>An orthographic projection is produced with dimensions on it that can be taken into the workshop or factory</a:t>
            </a:r>
          </a:p>
        </p:txBody>
      </p:sp>
      <p:sp>
        <p:nvSpPr>
          <p:cNvPr id="5147" name="Text Box 27"/>
          <p:cNvSpPr txBox="1">
            <a:spLocks noChangeArrowheads="1"/>
          </p:cNvSpPr>
          <p:nvPr/>
        </p:nvSpPr>
        <p:spPr bwMode="auto">
          <a:xfrm>
            <a:off x="457200" y="5791200"/>
            <a:ext cx="2743200" cy="730250"/>
          </a:xfrm>
          <a:prstGeom prst="rect">
            <a:avLst/>
          </a:prstGeom>
          <a:noFill/>
          <a:ln w="9525">
            <a:noFill/>
            <a:miter lim="800000"/>
            <a:headEnd/>
            <a:tailEnd/>
          </a:ln>
          <a:effectLst/>
        </p:spPr>
        <p:txBody>
          <a:bodyPr>
            <a:spAutoFit/>
          </a:bodyPr>
          <a:lstStyle/>
          <a:p>
            <a:pPr algn="just">
              <a:spcBef>
                <a:spcPct val="50000"/>
              </a:spcBef>
            </a:pPr>
            <a:r>
              <a:rPr lang="en-GB"/>
              <a:t>A presentation drawing is produced to show the client what their product will look like</a:t>
            </a:r>
          </a:p>
        </p:txBody>
      </p:sp>
      <p:sp>
        <p:nvSpPr>
          <p:cNvPr id="5148" name="Line 28"/>
          <p:cNvSpPr>
            <a:spLocks noChangeShapeType="1"/>
          </p:cNvSpPr>
          <p:nvPr/>
        </p:nvSpPr>
        <p:spPr bwMode="auto">
          <a:xfrm flipH="1">
            <a:off x="3886200" y="4191000"/>
            <a:ext cx="1143000" cy="0"/>
          </a:xfrm>
          <a:prstGeom prst="line">
            <a:avLst/>
          </a:prstGeom>
          <a:noFill/>
          <a:ln w="28575">
            <a:solidFill>
              <a:schemeClr val="tx1"/>
            </a:solidFill>
            <a:round/>
            <a:headEnd/>
            <a:tailEnd type="triangle" w="med" len="med"/>
          </a:ln>
          <a:effectLst/>
        </p:spPr>
        <p:txBody>
          <a:bodyPr/>
          <a:lstStyle/>
          <a:p>
            <a:endParaRPr lang="en-GB"/>
          </a:p>
        </p:txBody>
      </p:sp>
      <p:sp>
        <p:nvSpPr>
          <p:cNvPr id="5149" name="Line 29"/>
          <p:cNvSpPr>
            <a:spLocks noChangeShapeType="1"/>
          </p:cNvSpPr>
          <p:nvPr/>
        </p:nvSpPr>
        <p:spPr bwMode="auto">
          <a:xfrm>
            <a:off x="1219200" y="6629400"/>
            <a:ext cx="1828800" cy="0"/>
          </a:xfrm>
          <a:prstGeom prst="line">
            <a:avLst/>
          </a:prstGeom>
          <a:noFill/>
          <a:ln w="28575">
            <a:solidFill>
              <a:schemeClr val="tx1"/>
            </a:solidFill>
            <a:round/>
            <a:headEnd/>
            <a:tailEnd type="triangle" w="med" len="med"/>
          </a:ln>
          <a:effectLst/>
        </p:spPr>
        <p:txBody>
          <a:bodyPr/>
          <a:lstStyle/>
          <a:p>
            <a:endParaRPr lang="en-GB"/>
          </a:p>
        </p:txBody>
      </p:sp>
      <p:sp>
        <p:nvSpPr>
          <p:cNvPr id="5151" name="Line 31"/>
          <p:cNvSpPr>
            <a:spLocks noChangeShapeType="1"/>
          </p:cNvSpPr>
          <p:nvPr/>
        </p:nvSpPr>
        <p:spPr bwMode="auto">
          <a:xfrm flipH="1">
            <a:off x="4114800" y="9144000"/>
            <a:ext cx="1295400" cy="0"/>
          </a:xfrm>
          <a:prstGeom prst="line">
            <a:avLst/>
          </a:prstGeom>
          <a:noFill/>
          <a:ln w="28575">
            <a:solidFill>
              <a:schemeClr val="tx1"/>
            </a:solidFill>
            <a:round/>
            <a:headEnd/>
            <a:tailEnd type="triangle" w="med" len="med"/>
          </a:ln>
          <a:effectLst/>
        </p:spPr>
        <p:txBody>
          <a:bodyPr/>
          <a:lstStyle/>
          <a:p>
            <a:endParaRPr lang="en-GB"/>
          </a:p>
        </p:txBody>
      </p:sp>
    </p:spTree>
  </p:cSld>
  <p:clrMapOvr>
    <a:masterClrMapping/>
  </p:clrMapOvr>
  <p:transition advTm="1000">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1"/>
          <p:cNvSpPr>
            <a:spLocks noGrp="1"/>
          </p:cNvSpPr>
          <p:nvPr>
            <p:ph type="ftr" sz="quarter" idx="10"/>
          </p:nvPr>
        </p:nvSpPr>
        <p:spPr/>
        <p:txBody>
          <a:bodyPr/>
          <a:lstStyle/>
          <a:p>
            <a:r>
              <a:rPr lang="en-GB"/>
              <a:t>© Learning and Teaching Scotland 2006</a:t>
            </a:r>
          </a:p>
        </p:txBody>
      </p:sp>
      <p:sp>
        <p:nvSpPr>
          <p:cNvPr id="6146" name="Rectangle 2"/>
          <p:cNvSpPr>
            <a:spLocks noChangeArrowheads="1"/>
          </p:cNvSpPr>
          <p:nvPr/>
        </p:nvSpPr>
        <p:spPr bwMode="auto">
          <a:xfrm>
            <a:off x="304800" y="381000"/>
            <a:ext cx="6096000" cy="381000"/>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p>
            <a:endParaRPr lang="en-GB"/>
          </a:p>
        </p:txBody>
      </p:sp>
      <p:sp>
        <p:nvSpPr>
          <p:cNvPr id="6164" name="Text Box 20"/>
          <p:cNvSpPr txBox="1">
            <a:spLocks noChangeArrowheads="1"/>
          </p:cNvSpPr>
          <p:nvPr/>
        </p:nvSpPr>
        <p:spPr bwMode="auto">
          <a:xfrm>
            <a:off x="685800" y="381000"/>
            <a:ext cx="5486400" cy="396875"/>
          </a:xfrm>
          <a:prstGeom prst="rect">
            <a:avLst/>
          </a:prstGeom>
          <a:noFill/>
          <a:ln w="9525">
            <a:noFill/>
            <a:miter lim="800000"/>
            <a:headEnd/>
            <a:tailEnd/>
          </a:ln>
          <a:effectLst/>
        </p:spPr>
        <p:txBody>
          <a:bodyPr>
            <a:spAutoFit/>
          </a:bodyPr>
          <a:lstStyle/>
          <a:p>
            <a:pPr algn="ctr">
              <a:spcBef>
                <a:spcPct val="50000"/>
              </a:spcBef>
            </a:pPr>
            <a:r>
              <a:rPr lang="en-GB" sz="2000" b="1"/>
              <a:t>1: CAD (Computer-Aided Design)</a:t>
            </a:r>
          </a:p>
        </p:txBody>
      </p:sp>
      <p:sp>
        <p:nvSpPr>
          <p:cNvPr id="6165" name="Text Box 21"/>
          <p:cNvSpPr txBox="1">
            <a:spLocks noChangeArrowheads="1"/>
          </p:cNvSpPr>
          <p:nvPr/>
        </p:nvSpPr>
        <p:spPr bwMode="auto">
          <a:xfrm>
            <a:off x="381000" y="1295400"/>
            <a:ext cx="6019800" cy="517525"/>
          </a:xfrm>
          <a:prstGeom prst="rect">
            <a:avLst/>
          </a:prstGeom>
          <a:noFill/>
          <a:ln w="9525">
            <a:noFill/>
            <a:miter lim="800000"/>
            <a:headEnd/>
            <a:tailEnd/>
          </a:ln>
          <a:effectLst/>
        </p:spPr>
        <p:txBody>
          <a:bodyPr>
            <a:spAutoFit/>
          </a:bodyPr>
          <a:lstStyle/>
          <a:p>
            <a:pPr algn="just">
              <a:spcBef>
                <a:spcPct val="50000"/>
              </a:spcBef>
            </a:pPr>
            <a:r>
              <a:rPr lang="en-GB"/>
              <a:t>You do not need to have a specific CAD package to produce Computer-Aided Designs.</a:t>
            </a:r>
          </a:p>
        </p:txBody>
      </p:sp>
      <p:sp>
        <p:nvSpPr>
          <p:cNvPr id="6168" name="Text Box 24"/>
          <p:cNvSpPr txBox="1">
            <a:spLocks noChangeArrowheads="1"/>
          </p:cNvSpPr>
          <p:nvPr/>
        </p:nvSpPr>
        <p:spPr bwMode="auto">
          <a:xfrm>
            <a:off x="457200" y="2286000"/>
            <a:ext cx="5943600" cy="2538413"/>
          </a:xfrm>
          <a:prstGeom prst="rect">
            <a:avLst/>
          </a:prstGeom>
          <a:noFill/>
          <a:ln w="9525">
            <a:noFill/>
            <a:miter lim="800000"/>
            <a:headEnd/>
            <a:tailEnd/>
          </a:ln>
          <a:effectLst/>
        </p:spPr>
        <p:txBody>
          <a:bodyPr>
            <a:spAutoFit/>
          </a:bodyPr>
          <a:lstStyle/>
          <a:p>
            <a:pPr>
              <a:spcBef>
                <a:spcPct val="50000"/>
              </a:spcBef>
            </a:pPr>
            <a:r>
              <a:rPr lang="en-GB"/>
              <a:t>List at least 6 different packages that could help you produce CAD:</a:t>
            </a:r>
          </a:p>
          <a:p>
            <a:pPr>
              <a:spcBef>
                <a:spcPct val="50000"/>
              </a:spcBef>
            </a:pPr>
            <a:endParaRPr lang="en-GB"/>
          </a:p>
          <a:p>
            <a:pPr>
              <a:spcBef>
                <a:spcPct val="50000"/>
              </a:spcBef>
            </a:pPr>
            <a:r>
              <a:rPr lang="en-GB"/>
              <a:t>1. …………………………………</a:t>
            </a:r>
          </a:p>
          <a:p>
            <a:pPr>
              <a:spcBef>
                <a:spcPct val="50000"/>
              </a:spcBef>
            </a:pPr>
            <a:r>
              <a:rPr lang="en-GB"/>
              <a:t>2. …………………………………</a:t>
            </a:r>
          </a:p>
          <a:p>
            <a:pPr>
              <a:spcBef>
                <a:spcPct val="50000"/>
              </a:spcBef>
            </a:pPr>
            <a:r>
              <a:rPr lang="en-GB"/>
              <a:t>3. …………………………………</a:t>
            </a:r>
          </a:p>
          <a:p>
            <a:pPr>
              <a:spcBef>
                <a:spcPct val="50000"/>
              </a:spcBef>
            </a:pPr>
            <a:r>
              <a:rPr lang="en-GB"/>
              <a:t>4. …………………………………</a:t>
            </a:r>
          </a:p>
          <a:p>
            <a:pPr>
              <a:spcBef>
                <a:spcPct val="50000"/>
              </a:spcBef>
            </a:pPr>
            <a:r>
              <a:rPr lang="en-GB"/>
              <a:t>5. …………………………………</a:t>
            </a:r>
          </a:p>
          <a:p>
            <a:pPr>
              <a:spcBef>
                <a:spcPct val="50000"/>
              </a:spcBef>
            </a:pPr>
            <a:r>
              <a:rPr lang="en-GB"/>
              <a:t>6. …………………………………</a:t>
            </a:r>
          </a:p>
        </p:txBody>
      </p:sp>
      <p:pic>
        <p:nvPicPr>
          <p:cNvPr id="6169" name="Picture 25"/>
          <p:cNvPicPr>
            <a:picLocks noChangeAspect="1" noChangeArrowheads="1"/>
          </p:cNvPicPr>
          <p:nvPr/>
        </p:nvPicPr>
        <p:blipFill>
          <a:blip r:embed="rId3" cstate="print"/>
          <a:srcRect b="4878"/>
          <a:stretch>
            <a:fillRect/>
          </a:stretch>
        </p:blipFill>
        <p:spPr bwMode="auto">
          <a:xfrm>
            <a:off x="3657600" y="4703763"/>
            <a:ext cx="2743200" cy="1957387"/>
          </a:xfrm>
          <a:prstGeom prst="rect">
            <a:avLst/>
          </a:prstGeom>
          <a:noFill/>
          <a:ln w="9525">
            <a:noFill/>
            <a:miter lim="800000"/>
            <a:headEnd/>
            <a:tailEnd/>
          </a:ln>
          <a:effectLst/>
        </p:spPr>
      </p:pic>
      <p:pic>
        <p:nvPicPr>
          <p:cNvPr id="6170" name="Picture 26"/>
          <p:cNvPicPr>
            <a:picLocks noChangeAspect="1" noChangeArrowheads="1"/>
          </p:cNvPicPr>
          <p:nvPr/>
        </p:nvPicPr>
        <p:blipFill>
          <a:blip r:embed="rId4" cstate="print"/>
          <a:srcRect b="5263"/>
          <a:stretch>
            <a:fillRect/>
          </a:stretch>
        </p:blipFill>
        <p:spPr bwMode="auto">
          <a:xfrm>
            <a:off x="3657600" y="7194550"/>
            <a:ext cx="2743200" cy="1949450"/>
          </a:xfrm>
          <a:prstGeom prst="rect">
            <a:avLst/>
          </a:prstGeom>
          <a:noFill/>
          <a:ln w="9525">
            <a:noFill/>
            <a:miter lim="800000"/>
            <a:headEnd/>
            <a:tailEnd/>
          </a:ln>
          <a:effectLst/>
        </p:spPr>
      </p:pic>
      <p:sp>
        <p:nvSpPr>
          <p:cNvPr id="6171" name="Text Box 27"/>
          <p:cNvSpPr txBox="1">
            <a:spLocks noChangeArrowheads="1"/>
          </p:cNvSpPr>
          <p:nvPr/>
        </p:nvSpPr>
        <p:spPr bwMode="auto">
          <a:xfrm>
            <a:off x="381000" y="5613400"/>
            <a:ext cx="3048000" cy="2006600"/>
          </a:xfrm>
          <a:prstGeom prst="rect">
            <a:avLst/>
          </a:prstGeom>
          <a:noFill/>
          <a:ln w="9525">
            <a:noFill/>
            <a:miter lim="800000"/>
            <a:headEnd/>
            <a:tailEnd/>
          </a:ln>
          <a:effectLst/>
        </p:spPr>
        <p:txBody>
          <a:bodyPr>
            <a:spAutoFit/>
          </a:bodyPr>
          <a:lstStyle/>
          <a:p>
            <a:pPr algn="just">
              <a:spcBef>
                <a:spcPct val="50000"/>
              </a:spcBef>
            </a:pPr>
            <a:r>
              <a:rPr lang="en-GB"/>
              <a:t>Q. What function would you have to execute to make this rectangle shape (above) into the cuboid form (below)?</a:t>
            </a:r>
          </a:p>
          <a:p>
            <a:pPr algn="just">
              <a:spcBef>
                <a:spcPct val="50000"/>
              </a:spcBef>
            </a:pPr>
            <a:endParaRPr lang="en-GB"/>
          </a:p>
          <a:p>
            <a:pPr algn="just">
              <a:spcBef>
                <a:spcPct val="50000"/>
              </a:spcBef>
            </a:pPr>
            <a:endParaRPr lang="en-GB"/>
          </a:p>
          <a:p>
            <a:pPr algn="just">
              <a:spcBef>
                <a:spcPct val="50000"/>
              </a:spcBef>
            </a:pPr>
            <a:r>
              <a:rPr lang="en-GB"/>
              <a:t>A.  …………………………………….</a:t>
            </a:r>
          </a:p>
          <a:p>
            <a:pPr algn="just">
              <a:spcBef>
                <a:spcPct val="50000"/>
              </a:spcBef>
            </a:pPr>
            <a:endParaRPr lang="en-GB"/>
          </a:p>
        </p:txBody>
      </p:sp>
      <p:sp>
        <p:nvSpPr>
          <p:cNvPr id="6173" name="Text Box 29"/>
          <p:cNvSpPr txBox="1">
            <a:spLocks noChangeArrowheads="1"/>
          </p:cNvSpPr>
          <p:nvPr/>
        </p:nvSpPr>
        <p:spPr bwMode="auto">
          <a:xfrm>
            <a:off x="4419600" y="6324600"/>
            <a:ext cx="1447800" cy="304800"/>
          </a:xfrm>
          <a:prstGeom prst="rect">
            <a:avLst/>
          </a:prstGeom>
          <a:noFill/>
          <a:ln w="9525">
            <a:noFill/>
            <a:miter lim="800000"/>
            <a:headEnd/>
            <a:tailEnd/>
          </a:ln>
          <a:effectLst/>
        </p:spPr>
        <p:txBody>
          <a:bodyPr>
            <a:spAutoFit/>
          </a:bodyPr>
          <a:lstStyle/>
          <a:p>
            <a:pPr>
              <a:spcBef>
                <a:spcPct val="50000"/>
              </a:spcBef>
            </a:pPr>
            <a:r>
              <a:rPr lang="en-GB"/>
              <a:t>2D rectangle</a:t>
            </a:r>
          </a:p>
        </p:txBody>
      </p:sp>
      <p:sp>
        <p:nvSpPr>
          <p:cNvPr id="6174" name="Text Box 30"/>
          <p:cNvSpPr txBox="1">
            <a:spLocks noChangeArrowheads="1"/>
          </p:cNvSpPr>
          <p:nvPr/>
        </p:nvSpPr>
        <p:spPr bwMode="auto">
          <a:xfrm>
            <a:off x="4572000" y="8763000"/>
            <a:ext cx="1219200" cy="304800"/>
          </a:xfrm>
          <a:prstGeom prst="rect">
            <a:avLst/>
          </a:prstGeom>
          <a:noFill/>
          <a:ln w="9525">
            <a:noFill/>
            <a:miter lim="800000"/>
            <a:headEnd/>
            <a:tailEnd/>
          </a:ln>
          <a:effectLst/>
        </p:spPr>
        <p:txBody>
          <a:bodyPr>
            <a:spAutoFit/>
          </a:bodyPr>
          <a:lstStyle/>
          <a:p>
            <a:pPr>
              <a:spcBef>
                <a:spcPct val="50000"/>
              </a:spcBef>
            </a:pPr>
            <a:r>
              <a:rPr lang="en-GB"/>
              <a:t>3D cuboid</a:t>
            </a:r>
          </a:p>
        </p:txBody>
      </p:sp>
    </p:spTree>
  </p:cSld>
  <p:clrMapOvr>
    <a:masterClrMapping/>
  </p:clrMapOvr>
  <p:transition advTm="1000">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ooter Placeholder 1"/>
          <p:cNvSpPr>
            <a:spLocks noGrp="1"/>
          </p:cNvSpPr>
          <p:nvPr>
            <p:ph type="ftr" sz="quarter" idx="10"/>
          </p:nvPr>
        </p:nvSpPr>
        <p:spPr/>
        <p:txBody>
          <a:bodyPr/>
          <a:lstStyle/>
          <a:p>
            <a:r>
              <a:rPr lang="en-GB"/>
              <a:t>© Learning and Teaching Scotland 2006</a:t>
            </a:r>
          </a:p>
        </p:txBody>
      </p:sp>
      <p:sp>
        <p:nvSpPr>
          <p:cNvPr id="7170" name="Rectangle 2"/>
          <p:cNvSpPr>
            <a:spLocks noChangeArrowheads="1"/>
          </p:cNvSpPr>
          <p:nvPr/>
        </p:nvSpPr>
        <p:spPr bwMode="auto">
          <a:xfrm>
            <a:off x="304800" y="381000"/>
            <a:ext cx="6096000" cy="381000"/>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p>
            <a:endParaRPr lang="en-GB"/>
          </a:p>
        </p:txBody>
      </p:sp>
      <p:sp>
        <p:nvSpPr>
          <p:cNvPr id="7187" name="Text Box 19"/>
          <p:cNvSpPr txBox="1">
            <a:spLocks noChangeArrowheads="1"/>
          </p:cNvSpPr>
          <p:nvPr/>
        </p:nvSpPr>
        <p:spPr bwMode="auto">
          <a:xfrm>
            <a:off x="685800" y="381000"/>
            <a:ext cx="5486400" cy="396875"/>
          </a:xfrm>
          <a:prstGeom prst="rect">
            <a:avLst/>
          </a:prstGeom>
          <a:noFill/>
          <a:ln w="9525">
            <a:noFill/>
            <a:miter lim="800000"/>
            <a:headEnd/>
            <a:tailEnd/>
          </a:ln>
          <a:effectLst/>
        </p:spPr>
        <p:txBody>
          <a:bodyPr>
            <a:spAutoFit/>
          </a:bodyPr>
          <a:lstStyle/>
          <a:p>
            <a:pPr algn="ctr">
              <a:spcBef>
                <a:spcPct val="50000"/>
              </a:spcBef>
            </a:pPr>
            <a:r>
              <a:rPr lang="en-GB" sz="2000" b="1"/>
              <a:t>2: CAM (Computer-Aided Manufacture)</a:t>
            </a:r>
          </a:p>
        </p:txBody>
      </p:sp>
      <p:sp>
        <p:nvSpPr>
          <p:cNvPr id="7188" name="Text Box 20"/>
          <p:cNvSpPr txBox="1">
            <a:spLocks noChangeArrowheads="1"/>
          </p:cNvSpPr>
          <p:nvPr/>
        </p:nvSpPr>
        <p:spPr bwMode="auto">
          <a:xfrm>
            <a:off x="404813" y="992188"/>
            <a:ext cx="6172200" cy="2219325"/>
          </a:xfrm>
          <a:prstGeom prst="rect">
            <a:avLst/>
          </a:prstGeom>
          <a:noFill/>
          <a:ln w="9525">
            <a:noFill/>
            <a:miter lim="800000"/>
            <a:headEnd/>
            <a:tailEnd/>
          </a:ln>
          <a:effectLst/>
        </p:spPr>
        <p:txBody>
          <a:bodyPr>
            <a:spAutoFit/>
          </a:bodyPr>
          <a:lstStyle/>
          <a:p>
            <a:pPr algn="just">
              <a:spcBef>
                <a:spcPct val="50000"/>
              </a:spcBef>
            </a:pPr>
            <a:r>
              <a:rPr lang="en-GB"/>
              <a:t>CAM is a term used to describe production processes where machine tools and equipment are controlled by a computer.</a:t>
            </a:r>
          </a:p>
          <a:p>
            <a:pPr algn="just">
              <a:spcBef>
                <a:spcPct val="50000"/>
              </a:spcBef>
            </a:pPr>
            <a:r>
              <a:rPr lang="en-GB"/>
              <a:t>CNC machines or  ………………………………… machines were developed in the 1960s but due to the cost of the computers only large corporations could afford to invest in them. </a:t>
            </a:r>
          </a:p>
          <a:p>
            <a:pPr algn="just">
              <a:spcBef>
                <a:spcPct val="50000"/>
              </a:spcBef>
            </a:pPr>
            <a:r>
              <a:rPr lang="en-GB"/>
              <a:t>Nowadays, with the computer revolution well under way it is possible to power all of the machine tools at a relatively low cost. Electronic storage means that instructions for the machines can be downloaded very quickly and any changes to the instructions can be made quite easily.</a:t>
            </a:r>
          </a:p>
        </p:txBody>
      </p:sp>
      <p:grpSp>
        <p:nvGrpSpPr>
          <p:cNvPr id="7208" name="Group 40"/>
          <p:cNvGrpSpPr>
            <a:grpSpLocks/>
          </p:cNvGrpSpPr>
          <p:nvPr/>
        </p:nvGrpSpPr>
        <p:grpSpPr bwMode="auto">
          <a:xfrm>
            <a:off x="381000" y="3519488"/>
            <a:ext cx="6172200" cy="2652712"/>
            <a:chOff x="240" y="2217"/>
            <a:chExt cx="3888" cy="1671"/>
          </a:xfrm>
        </p:grpSpPr>
        <p:sp>
          <p:nvSpPr>
            <p:cNvPr id="7189" name="Rectangle 21"/>
            <p:cNvSpPr>
              <a:spLocks noChangeArrowheads="1"/>
            </p:cNvSpPr>
            <p:nvPr/>
          </p:nvSpPr>
          <p:spPr bwMode="auto">
            <a:xfrm>
              <a:off x="1749" y="2217"/>
              <a:ext cx="868" cy="399"/>
            </a:xfrm>
            <a:prstGeom prst="rect">
              <a:avLst/>
            </a:prstGeom>
            <a:solidFill>
              <a:srgbClr val="FFFF66"/>
            </a:solidFill>
            <a:ln w="9525">
              <a:solidFill>
                <a:schemeClr val="tx1"/>
              </a:solidFill>
              <a:miter lim="800000"/>
              <a:headEnd/>
              <a:tailEnd/>
            </a:ln>
            <a:effectLst/>
          </p:spPr>
          <p:txBody>
            <a:bodyPr wrap="none" anchor="ctr"/>
            <a:lstStyle/>
            <a:p>
              <a:endParaRPr lang="en-GB"/>
            </a:p>
          </p:txBody>
        </p:sp>
        <p:sp>
          <p:nvSpPr>
            <p:cNvPr id="7190" name="Text Box 22"/>
            <p:cNvSpPr txBox="1">
              <a:spLocks noChangeArrowheads="1"/>
            </p:cNvSpPr>
            <p:nvPr/>
          </p:nvSpPr>
          <p:spPr bwMode="auto">
            <a:xfrm>
              <a:off x="1657" y="2217"/>
              <a:ext cx="1052" cy="393"/>
            </a:xfrm>
            <a:prstGeom prst="rect">
              <a:avLst/>
            </a:prstGeom>
            <a:noFill/>
            <a:ln w="9525">
              <a:noFill/>
              <a:miter lim="800000"/>
              <a:headEnd/>
              <a:tailEnd/>
            </a:ln>
            <a:effectLst/>
          </p:spPr>
          <p:txBody>
            <a:bodyPr>
              <a:spAutoFit/>
            </a:bodyPr>
            <a:lstStyle/>
            <a:p>
              <a:pPr algn="ctr">
                <a:spcBef>
                  <a:spcPct val="50000"/>
                </a:spcBef>
              </a:pPr>
              <a:r>
                <a:rPr lang="en-GB"/>
                <a:t>Machine</a:t>
              </a:r>
            </a:p>
            <a:p>
              <a:pPr algn="ctr">
                <a:spcBef>
                  <a:spcPct val="50000"/>
                </a:spcBef>
              </a:pPr>
              <a:r>
                <a:rPr lang="en-GB"/>
                <a:t>program input</a:t>
              </a:r>
            </a:p>
          </p:txBody>
        </p:sp>
        <p:sp>
          <p:nvSpPr>
            <p:cNvPr id="7191" name="Rectangle 23"/>
            <p:cNvSpPr>
              <a:spLocks noChangeArrowheads="1"/>
            </p:cNvSpPr>
            <p:nvPr/>
          </p:nvSpPr>
          <p:spPr bwMode="auto">
            <a:xfrm>
              <a:off x="377" y="2882"/>
              <a:ext cx="869" cy="400"/>
            </a:xfrm>
            <a:prstGeom prst="rect">
              <a:avLst/>
            </a:prstGeom>
            <a:solidFill>
              <a:srgbClr val="FFFF66"/>
            </a:solidFill>
            <a:ln w="9525">
              <a:solidFill>
                <a:schemeClr val="tx1"/>
              </a:solidFill>
              <a:miter lim="800000"/>
              <a:headEnd/>
              <a:tailEnd/>
            </a:ln>
            <a:effectLst/>
          </p:spPr>
          <p:txBody>
            <a:bodyPr wrap="none" anchor="ctr"/>
            <a:lstStyle/>
            <a:p>
              <a:endParaRPr lang="en-GB"/>
            </a:p>
          </p:txBody>
        </p:sp>
        <p:sp>
          <p:nvSpPr>
            <p:cNvPr id="7192" name="Text Box 24"/>
            <p:cNvSpPr txBox="1">
              <a:spLocks noChangeArrowheads="1"/>
            </p:cNvSpPr>
            <p:nvPr/>
          </p:nvSpPr>
          <p:spPr bwMode="auto">
            <a:xfrm>
              <a:off x="286" y="2971"/>
              <a:ext cx="1051" cy="192"/>
            </a:xfrm>
            <a:prstGeom prst="rect">
              <a:avLst/>
            </a:prstGeom>
            <a:noFill/>
            <a:ln w="9525">
              <a:noFill/>
              <a:miter lim="800000"/>
              <a:headEnd/>
              <a:tailEnd/>
            </a:ln>
            <a:effectLst/>
          </p:spPr>
          <p:txBody>
            <a:bodyPr>
              <a:spAutoFit/>
            </a:bodyPr>
            <a:lstStyle/>
            <a:p>
              <a:pPr algn="ctr">
                <a:spcBef>
                  <a:spcPct val="50000"/>
                </a:spcBef>
              </a:pPr>
              <a:r>
                <a:rPr lang="en-GB"/>
                <a:t>CAD system</a:t>
              </a:r>
            </a:p>
          </p:txBody>
        </p:sp>
        <p:sp>
          <p:nvSpPr>
            <p:cNvPr id="7193" name="Rectangle 25"/>
            <p:cNvSpPr>
              <a:spLocks noChangeArrowheads="1"/>
            </p:cNvSpPr>
            <p:nvPr/>
          </p:nvSpPr>
          <p:spPr bwMode="auto">
            <a:xfrm>
              <a:off x="1749" y="2882"/>
              <a:ext cx="868" cy="400"/>
            </a:xfrm>
            <a:prstGeom prst="rect">
              <a:avLst/>
            </a:prstGeom>
            <a:solidFill>
              <a:srgbClr val="FFFF66"/>
            </a:solidFill>
            <a:ln w="9525">
              <a:solidFill>
                <a:schemeClr val="tx1"/>
              </a:solidFill>
              <a:miter lim="800000"/>
              <a:headEnd/>
              <a:tailEnd/>
            </a:ln>
            <a:effectLst/>
          </p:spPr>
          <p:txBody>
            <a:bodyPr wrap="none" anchor="ctr"/>
            <a:lstStyle/>
            <a:p>
              <a:endParaRPr lang="en-GB"/>
            </a:p>
          </p:txBody>
        </p:sp>
        <p:sp>
          <p:nvSpPr>
            <p:cNvPr id="7194" name="Text Box 26"/>
            <p:cNvSpPr txBox="1">
              <a:spLocks noChangeArrowheads="1"/>
            </p:cNvSpPr>
            <p:nvPr/>
          </p:nvSpPr>
          <p:spPr bwMode="auto">
            <a:xfrm>
              <a:off x="1657" y="2882"/>
              <a:ext cx="1052" cy="393"/>
            </a:xfrm>
            <a:prstGeom prst="rect">
              <a:avLst/>
            </a:prstGeom>
            <a:noFill/>
            <a:ln w="9525">
              <a:noFill/>
              <a:miter lim="800000"/>
              <a:headEnd/>
              <a:tailEnd/>
            </a:ln>
            <a:effectLst/>
          </p:spPr>
          <p:txBody>
            <a:bodyPr>
              <a:spAutoFit/>
            </a:bodyPr>
            <a:lstStyle/>
            <a:p>
              <a:pPr algn="ctr">
                <a:spcBef>
                  <a:spcPct val="50000"/>
                </a:spcBef>
              </a:pPr>
              <a:r>
                <a:rPr lang="en-GB"/>
                <a:t>Computer</a:t>
              </a:r>
            </a:p>
            <a:p>
              <a:pPr algn="ctr">
                <a:spcBef>
                  <a:spcPct val="50000"/>
                </a:spcBef>
              </a:pPr>
              <a:r>
                <a:rPr lang="en-GB"/>
                <a:t>(controller)</a:t>
              </a:r>
            </a:p>
          </p:txBody>
        </p:sp>
        <p:sp>
          <p:nvSpPr>
            <p:cNvPr id="7195" name="Rectangle 27"/>
            <p:cNvSpPr>
              <a:spLocks noChangeArrowheads="1"/>
            </p:cNvSpPr>
            <p:nvPr/>
          </p:nvSpPr>
          <p:spPr bwMode="auto">
            <a:xfrm>
              <a:off x="3120" y="2882"/>
              <a:ext cx="869" cy="400"/>
            </a:xfrm>
            <a:prstGeom prst="rect">
              <a:avLst/>
            </a:prstGeom>
            <a:solidFill>
              <a:srgbClr val="FFFF66"/>
            </a:solidFill>
            <a:ln w="9525">
              <a:solidFill>
                <a:schemeClr val="tx1"/>
              </a:solidFill>
              <a:miter lim="800000"/>
              <a:headEnd/>
              <a:tailEnd/>
            </a:ln>
            <a:effectLst/>
          </p:spPr>
          <p:txBody>
            <a:bodyPr wrap="none" anchor="ctr"/>
            <a:lstStyle/>
            <a:p>
              <a:endParaRPr lang="en-GB"/>
            </a:p>
          </p:txBody>
        </p:sp>
        <p:sp>
          <p:nvSpPr>
            <p:cNvPr id="7196" name="Text Box 28"/>
            <p:cNvSpPr txBox="1">
              <a:spLocks noChangeArrowheads="1"/>
            </p:cNvSpPr>
            <p:nvPr/>
          </p:nvSpPr>
          <p:spPr bwMode="auto">
            <a:xfrm>
              <a:off x="3029" y="2971"/>
              <a:ext cx="1051" cy="192"/>
            </a:xfrm>
            <a:prstGeom prst="rect">
              <a:avLst/>
            </a:prstGeom>
            <a:noFill/>
            <a:ln w="9525">
              <a:noFill/>
              <a:miter lim="800000"/>
              <a:headEnd/>
              <a:tailEnd/>
            </a:ln>
            <a:effectLst/>
          </p:spPr>
          <p:txBody>
            <a:bodyPr>
              <a:spAutoFit/>
            </a:bodyPr>
            <a:lstStyle/>
            <a:p>
              <a:pPr algn="ctr">
                <a:spcBef>
                  <a:spcPct val="50000"/>
                </a:spcBef>
              </a:pPr>
              <a:r>
                <a:rPr lang="en-GB"/>
                <a:t>Machine tools</a:t>
              </a:r>
            </a:p>
          </p:txBody>
        </p:sp>
        <p:sp>
          <p:nvSpPr>
            <p:cNvPr id="7197" name="Line 29"/>
            <p:cNvSpPr>
              <a:spLocks noChangeShapeType="1"/>
            </p:cNvSpPr>
            <p:nvPr/>
          </p:nvSpPr>
          <p:spPr bwMode="auto">
            <a:xfrm>
              <a:off x="1246" y="3104"/>
              <a:ext cx="503" cy="0"/>
            </a:xfrm>
            <a:prstGeom prst="line">
              <a:avLst/>
            </a:prstGeom>
            <a:noFill/>
            <a:ln w="9525">
              <a:solidFill>
                <a:schemeClr val="tx1"/>
              </a:solidFill>
              <a:round/>
              <a:headEnd/>
              <a:tailEnd type="triangle" w="med" len="med"/>
            </a:ln>
            <a:effectLst/>
          </p:spPr>
          <p:txBody>
            <a:bodyPr/>
            <a:lstStyle/>
            <a:p>
              <a:endParaRPr lang="en-GB"/>
            </a:p>
          </p:txBody>
        </p:sp>
        <p:sp>
          <p:nvSpPr>
            <p:cNvPr id="7198" name="Line 30"/>
            <p:cNvSpPr>
              <a:spLocks noChangeShapeType="1"/>
            </p:cNvSpPr>
            <p:nvPr/>
          </p:nvSpPr>
          <p:spPr bwMode="auto">
            <a:xfrm>
              <a:off x="2617" y="3104"/>
              <a:ext cx="503" cy="0"/>
            </a:xfrm>
            <a:prstGeom prst="line">
              <a:avLst/>
            </a:prstGeom>
            <a:noFill/>
            <a:ln w="9525">
              <a:solidFill>
                <a:schemeClr val="tx1"/>
              </a:solidFill>
              <a:round/>
              <a:headEnd/>
              <a:tailEnd type="triangle" w="med" len="med"/>
            </a:ln>
            <a:effectLst/>
          </p:spPr>
          <p:txBody>
            <a:bodyPr/>
            <a:lstStyle/>
            <a:p>
              <a:endParaRPr lang="en-GB"/>
            </a:p>
          </p:txBody>
        </p:sp>
        <p:sp>
          <p:nvSpPr>
            <p:cNvPr id="7199" name="Line 31"/>
            <p:cNvSpPr>
              <a:spLocks noChangeShapeType="1"/>
            </p:cNvSpPr>
            <p:nvPr/>
          </p:nvSpPr>
          <p:spPr bwMode="auto">
            <a:xfrm>
              <a:off x="2206" y="2616"/>
              <a:ext cx="0" cy="266"/>
            </a:xfrm>
            <a:prstGeom prst="line">
              <a:avLst/>
            </a:prstGeom>
            <a:noFill/>
            <a:ln w="9525">
              <a:solidFill>
                <a:schemeClr val="tx1"/>
              </a:solidFill>
              <a:round/>
              <a:headEnd/>
              <a:tailEnd type="triangle" w="med" len="med"/>
            </a:ln>
            <a:effectLst/>
          </p:spPr>
          <p:txBody>
            <a:bodyPr/>
            <a:lstStyle/>
            <a:p>
              <a:endParaRPr lang="en-GB"/>
            </a:p>
          </p:txBody>
        </p:sp>
        <p:sp>
          <p:nvSpPr>
            <p:cNvPr id="7200" name="Text Box 32"/>
            <p:cNvSpPr txBox="1">
              <a:spLocks noChangeArrowheads="1"/>
            </p:cNvSpPr>
            <p:nvPr/>
          </p:nvSpPr>
          <p:spPr bwMode="auto">
            <a:xfrm>
              <a:off x="240" y="2661"/>
              <a:ext cx="1296" cy="173"/>
            </a:xfrm>
            <a:prstGeom prst="rect">
              <a:avLst/>
            </a:prstGeom>
            <a:noFill/>
            <a:ln w="9525">
              <a:noFill/>
              <a:miter lim="800000"/>
              <a:headEnd/>
              <a:tailEnd/>
            </a:ln>
            <a:effectLst/>
          </p:spPr>
          <p:txBody>
            <a:bodyPr>
              <a:spAutoFit/>
            </a:bodyPr>
            <a:lstStyle/>
            <a:p>
              <a:pPr>
                <a:spcBef>
                  <a:spcPct val="50000"/>
                </a:spcBef>
              </a:pPr>
              <a:r>
                <a:rPr lang="en-GB" sz="1200"/>
                <a:t>Detailed working  drawings</a:t>
              </a:r>
            </a:p>
          </p:txBody>
        </p:sp>
        <p:sp>
          <p:nvSpPr>
            <p:cNvPr id="7201" name="Line 33"/>
            <p:cNvSpPr>
              <a:spLocks noChangeShapeType="1"/>
            </p:cNvSpPr>
            <p:nvPr/>
          </p:nvSpPr>
          <p:spPr bwMode="auto">
            <a:xfrm>
              <a:off x="3303" y="3282"/>
              <a:ext cx="0" cy="222"/>
            </a:xfrm>
            <a:prstGeom prst="line">
              <a:avLst/>
            </a:prstGeom>
            <a:noFill/>
            <a:ln w="9525">
              <a:solidFill>
                <a:schemeClr val="tx1"/>
              </a:solidFill>
              <a:round/>
              <a:headEnd/>
              <a:tailEnd type="triangle" w="med" len="med"/>
            </a:ln>
            <a:effectLst/>
          </p:spPr>
          <p:txBody>
            <a:bodyPr/>
            <a:lstStyle/>
            <a:p>
              <a:endParaRPr lang="en-GB"/>
            </a:p>
          </p:txBody>
        </p:sp>
        <p:sp>
          <p:nvSpPr>
            <p:cNvPr id="7202" name="Line 34"/>
            <p:cNvSpPr>
              <a:spLocks noChangeShapeType="1"/>
            </p:cNvSpPr>
            <p:nvPr/>
          </p:nvSpPr>
          <p:spPr bwMode="auto">
            <a:xfrm>
              <a:off x="3806" y="3282"/>
              <a:ext cx="0" cy="222"/>
            </a:xfrm>
            <a:prstGeom prst="line">
              <a:avLst/>
            </a:prstGeom>
            <a:noFill/>
            <a:ln w="9525">
              <a:solidFill>
                <a:schemeClr val="tx1"/>
              </a:solidFill>
              <a:round/>
              <a:headEnd/>
              <a:tailEnd type="triangle" w="med" len="med"/>
            </a:ln>
            <a:effectLst/>
          </p:spPr>
          <p:txBody>
            <a:bodyPr/>
            <a:lstStyle/>
            <a:p>
              <a:endParaRPr lang="en-GB"/>
            </a:p>
          </p:txBody>
        </p:sp>
        <p:sp>
          <p:nvSpPr>
            <p:cNvPr id="7203" name="Line 35"/>
            <p:cNvSpPr>
              <a:spLocks noChangeShapeType="1"/>
            </p:cNvSpPr>
            <p:nvPr/>
          </p:nvSpPr>
          <p:spPr bwMode="auto">
            <a:xfrm>
              <a:off x="3577" y="3282"/>
              <a:ext cx="0" cy="222"/>
            </a:xfrm>
            <a:prstGeom prst="line">
              <a:avLst/>
            </a:prstGeom>
            <a:noFill/>
            <a:ln w="9525">
              <a:solidFill>
                <a:schemeClr val="tx1"/>
              </a:solidFill>
              <a:round/>
              <a:headEnd/>
              <a:tailEnd type="triangle" w="med" len="med"/>
            </a:ln>
            <a:effectLst/>
          </p:spPr>
          <p:txBody>
            <a:bodyPr/>
            <a:lstStyle/>
            <a:p>
              <a:endParaRPr lang="en-GB"/>
            </a:p>
          </p:txBody>
        </p:sp>
        <p:sp>
          <p:nvSpPr>
            <p:cNvPr id="7204" name="Text Box 36"/>
            <p:cNvSpPr txBox="1">
              <a:spLocks noChangeArrowheads="1"/>
            </p:cNvSpPr>
            <p:nvPr/>
          </p:nvSpPr>
          <p:spPr bwMode="auto">
            <a:xfrm>
              <a:off x="3211" y="3504"/>
              <a:ext cx="917" cy="173"/>
            </a:xfrm>
            <a:prstGeom prst="rect">
              <a:avLst/>
            </a:prstGeom>
            <a:noFill/>
            <a:ln w="9525">
              <a:noFill/>
              <a:miter lim="800000"/>
              <a:headEnd/>
              <a:tailEnd/>
            </a:ln>
            <a:effectLst/>
          </p:spPr>
          <p:txBody>
            <a:bodyPr>
              <a:spAutoFit/>
            </a:bodyPr>
            <a:lstStyle/>
            <a:p>
              <a:pPr>
                <a:spcBef>
                  <a:spcPct val="50000"/>
                </a:spcBef>
              </a:pPr>
              <a:r>
                <a:rPr lang="en-GB" sz="1200"/>
                <a:t>Production output</a:t>
              </a:r>
            </a:p>
          </p:txBody>
        </p:sp>
        <p:sp>
          <p:nvSpPr>
            <p:cNvPr id="7205" name="Text Box 37"/>
            <p:cNvSpPr txBox="1">
              <a:spLocks noChangeArrowheads="1"/>
            </p:cNvSpPr>
            <p:nvPr/>
          </p:nvSpPr>
          <p:spPr bwMode="auto">
            <a:xfrm>
              <a:off x="1337" y="3370"/>
              <a:ext cx="1737" cy="518"/>
            </a:xfrm>
            <a:prstGeom prst="rect">
              <a:avLst/>
            </a:prstGeom>
            <a:noFill/>
            <a:ln w="9525">
              <a:noFill/>
              <a:miter lim="800000"/>
              <a:headEnd/>
              <a:tailEnd/>
            </a:ln>
            <a:effectLst/>
          </p:spPr>
          <p:txBody>
            <a:bodyPr>
              <a:spAutoFit/>
            </a:bodyPr>
            <a:lstStyle/>
            <a:p>
              <a:pPr algn="just">
                <a:spcBef>
                  <a:spcPct val="50000"/>
                </a:spcBef>
              </a:pPr>
              <a:r>
                <a:rPr lang="en-GB" sz="1200"/>
                <a:t>The computer has the ability to accept information from different sources and to control more than one machine at the same time.</a:t>
              </a:r>
            </a:p>
          </p:txBody>
        </p:sp>
      </p:grpSp>
      <p:sp>
        <p:nvSpPr>
          <p:cNvPr id="7207" name="Text Box 39"/>
          <p:cNvSpPr txBox="1">
            <a:spLocks noChangeArrowheads="1"/>
          </p:cNvSpPr>
          <p:nvPr/>
        </p:nvSpPr>
        <p:spPr bwMode="auto">
          <a:xfrm>
            <a:off x="228600" y="6399213"/>
            <a:ext cx="6477000" cy="2882900"/>
          </a:xfrm>
          <a:prstGeom prst="rect">
            <a:avLst/>
          </a:prstGeom>
          <a:noFill/>
          <a:ln w="25400">
            <a:solidFill>
              <a:schemeClr val="tx1"/>
            </a:solidFill>
            <a:miter lim="800000"/>
            <a:headEnd/>
            <a:tailEnd/>
          </a:ln>
          <a:effectLst/>
        </p:spPr>
        <p:txBody>
          <a:bodyPr>
            <a:spAutoFit/>
          </a:bodyPr>
          <a:lstStyle/>
          <a:p>
            <a:pPr marL="457200" indent="-457200">
              <a:spcBef>
                <a:spcPct val="50000"/>
              </a:spcBef>
            </a:pPr>
            <a:r>
              <a:rPr lang="en-GB" b="1"/>
              <a:t>Advantages and disadvantages of CAM</a:t>
            </a:r>
          </a:p>
          <a:p>
            <a:pPr marL="457200" indent="-457200">
              <a:spcBef>
                <a:spcPct val="50000"/>
              </a:spcBef>
            </a:pPr>
            <a:r>
              <a:rPr lang="en-GB"/>
              <a:t>Advantages				Disadvantages</a:t>
            </a:r>
          </a:p>
          <a:p>
            <a:pPr marL="457200" indent="-457200">
              <a:spcBef>
                <a:spcPct val="50000"/>
              </a:spcBef>
            </a:pPr>
            <a:endParaRPr lang="en-GB"/>
          </a:p>
          <a:p>
            <a:pPr marL="457200" indent="-457200">
              <a:spcBef>
                <a:spcPct val="50000"/>
              </a:spcBef>
              <a:buFontTx/>
              <a:buAutoNum type="arabicPeriod"/>
            </a:pPr>
            <a:r>
              <a:rPr lang="en-GB"/>
              <a:t>……………………………………	…………………………………...</a:t>
            </a:r>
          </a:p>
          <a:p>
            <a:pPr marL="457200" indent="-457200">
              <a:spcBef>
                <a:spcPct val="50000"/>
              </a:spcBef>
              <a:buFontTx/>
              <a:buAutoNum type="arabicPeriod"/>
            </a:pPr>
            <a:r>
              <a:rPr lang="en-GB"/>
              <a:t>……………………………………	…………………………………...</a:t>
            </a:r>
          </a:p>
          <a:p>
            <a:pPr marL="457200" indent="-457200">
              <a:spcBef>
                <a:spcPct val="50000"/>
              </a:spcBef>
              <a:buFontTx/>
              <a:buAutoNum type="arabicPeriod"/>
            </a:pPr>
            <a:r>
              <a:rPr lang="en-GB"/>
              <a:t>……………………………………	…………………………………...</a:t>
            </a:r>
          </a:p>
          <a:p>
            <a:pPr marL="457200" indent="-457200">
              <a:spcBef>
                <a:spcPct val="50000"/>
              </a:spcBef>
              <a:buFontTx/>
              <a:buAutoNum type="arabicPeriod"/>
            </a:pPr>
            <a:r>
              <a:rPr lang="en-GB"/>
              <a:t>……………………………………	…………………………………...</a:t>
            </a:r>
          </a:p>
          <a:p>
            <a:pPr marL="457200" indent="-457200">
              <a:spcBef>
                <a:spcPct val="50000"/>
              </a:spcBef>
              <a:buFontTx/>
              <a:buAutoNum type="arabicPeriod"/>
            </a:pPr>
            <a:r>
              <a:rPr lang="en-GB"/>
              <a:t>……………………………………	…………………………………...</a:t>
            </a:r>
          </a:p>
          <a:p>
            <a:pPr marL="457200" indent="-457200">
              <a:spcBef>
                <a:spcPct val="50000"/>
              </a:spcBef>
              <a:buFontTx/>
              <a:buAutoNum type="arabicPeriod"/>
            </a:pPr>
            <a:r>
              <a:rPr lang="en-GB"/>
              <a:t>……………………………………	…………………………………...</a:t>
            </a:r>
          </a:p>
        </p:txBody>
      </p:sp>
    </p:spTree>
  </p:cSld>
  <p:clrMapOvr>
    <a:masterClrMapping/>
  </p:clrMapOvr>
  <p:transition advTm="1000">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1"/>
          <p:cNvSpPr>
            <a:spLocks noGrp="1"/>
          </p:cNvSpPr>
          <p:nvPr>
            <p:ph type="ftr" sz="quarter" idx="10"/>
          </p:nvPr>
        </p:nvSpPr>
        <p:spPr/>
        <p:txBody>
          <a:bodyPr/>
          <a:lstStyle/>
          <a:p>
            <a:r>
              <a:rPr lang="en-GB"/>
              <a:t>© Learning and Teaching Scotland 2006</a:t>
            </a:r>
          </a:p>
        </p:txBody>
      </p:sp>
      <p:sp>
        <p:nvSpPr>
          <p:cNvPr id="8194" name="Rectangle 2"/>
          <p:cNvSpPr>
            <a:spLocks noChangeArrowheads="1"/>
          </p:cNvSpPr>
          <p:nvPr/>
        </p:nvSpPr>
        <p:spPr bwMode="auto">
          <a:xfrm>
            <a:off x="304800" y="381000"/>
            <a:ext cx="6096000" cy="381000"/>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p>
            <a:endParaRPr lang="en-GB"/>
          </a:p>
        </p:txBody>
      </p:sp>
      <p:sp>
        <p:nvSpPr>
          <p:cNvPr id="8223" name="Text Box 31"/>
          <p:cNvSpPr txBox="1">
            <a:spLocks noChangeArrowheads="1"/>
          </p:cNvSpPr>
          <p:nvPr/>
        </p:nvSpPr>
        <p:spPr bwMode="auto">
          <a:xfrm>
            <a:off x="685800" y="381000"/>
            <a:ext cx="5486400" cy="396875"/>
          </a:xfrm>
          <a:prstGeom prst="rect">
            <a:avLst/>
          </a:prstGeom>
          <a:noFill/>
          <a:ln w="9525">
            <a:noFill/>
            <a:miter lim="800000"/>
            <a:headEnd/>
            <a:tailEnd/>
          </a:ln>
          <a:effectLst/>
        </p:spPr>
        <p:txBody>
          <a:bodyPr>
            <a:spAutoFit/>
          </a:bodyPr>
          <a:lstStyle/>
          <a:p>
            <a:pPr algn="ctr">
              <a:spcBef>
                <a:spcPct val="50000"/>
              </a:spcBef>
            </a:pPr>
            <a:r>
              <a:rPr lang="en-GB" sz="2000" b="1"/>
              <a:t>2: CAM (Computer-Aided Manufacture)</a:t>
            </a:r>
          </a:p>
        </p:txBody>
      </p:sp>
      <p:sp>
        <p:nvSpPr>
          <p:cNvPr id="8224" name="Text Box 32"/>
          <p:cNvSpPr txBox="1">
            <a:spLocks noChangeArrowheads="1"/>
          </p:cNvSpPr>
          <p:nvPr/>
        </p:nvSpPr>
        <p:spPr bwMode="auto">
          <a:xfrm>
            <a:off x="304800" y="1219200"/>
            <a:ext cx="6096000" cy="730250"/>
          </a:xfrm>
          <a:prstGeom prst="rect">
            <a:avLst/>
          </a:prstGeom>
          <a:noFill/>
          <a:ln w="9525">
            <a:noFill/>
            <a:miter lim="800000"/>
            <a:headEnd/>
            <a:tailEnd/>
          </a:ln>
          <a:effectLst/>
        </p:spPr>
        <p:txBody>
          <a:bodyPr>
            <a:spAutoFit/>
          </a:bodyPr>
          <a:lstStyle/>
          <a:p>
            <a:pPr algn="just">
              <a:spcBef>
                <a:spcPct val="50000"/>
              </a:spcBef>
            </a:pPr>
            <a:r>
              <a:rPr lang="en-GB"/>
              <a:t>There are many different types of CAM machine in industry, from a CNC lathe to an embroidery machine that would sew the design of a club or school badge onto a sports shirt.</a:t>
            </a:r>
          </a:p>
        </p:txBody>
      </p:sp>
      <p:pic>
        <p:nvPicPr>
          <p:cNvPr id="8226" name="Picture 34" descr="CNC%20lathe"/>
          <p:cNvPicPr>
            <a:picLocks noChangeAspect="1" noChangeArrowheads="1"/>
          </p:cNvPicPr>
          <p:nvPr/>
        </p:nvPicPr>
        <p:blipFill>
          <a:blip r:embed="rId3" cstate="print"/>
          <a:srcRect/>
          <a:stretch>
            <a:fillRect/>
          </a:stretch>
        </p:blipFill>
        <p:spPr bwMode="auto">
          <a:xfrm>
            <a:off x="3886200" y="4724400"/>
            <a:ext cx="2438400" cy="1828800"/>
          </a:xfrm>
          <a:prstGeom prst="rect">
            <a:avLst/>
          </a:prstGeom>
          <a:noFill/>
        </p:spPr>
      </p:pic>
      <p:pic>
        <p:nvPicPr>
          <p:cNvPr id="8228" name="Picture 36" descr="machine1"/>
          <p:cNvPicPr>
            <a:picLocks noChangeAspect="1" noChangeArrowheads="1"/>
          </p:cNvPicPr>
          <p:nvPr/>
        </p:nvPicPr>
        <p:blipFill>
          <a:blip r:embed="rId4" cstate="print"/>
          <a:srcRect/>
          <a:stretch>
            <a:fillRect/>
          </a:stretch>
        </p:blipFill>
        <p:spPr bwMode="auto">
          <a:xfrm>
            <a:off x="533400" y="2743200"/>
            <a:ext cx="1770063" cy="2362200"/>
          </a:xfrm>
          <a:prstGeom prst="rect">
            <a:avLst/>
          </a:prstGeom>
          <a:noFill/>
        </p:spPr>
      </p:pic>
      <p:pic>
        <p:nvPicPr>
          <p:cNvPr id="8230" name="Picture 38" descr="07310307"/>
          <p:cNvPicPr>
            <a:picLocks noChangeAspect="1" noChangeArrowheads="1"/>
          </p:cNvPicPr>
          <p:nvPr/>
        </p:nvPicPr>
        <p:blipFill>
          <a:blip r:embed="rId5" cstate="print"/>
          <a:srcRect/>
          <a:stretch>
            <a:fillRect/>
          </a:stretch>
        </p:blipFill>
        <p:spPr bwMode="auto">
          <a:xfrm>
            <a:off x="3429000" y="2743200"/>
            <a:ext cx="2933700" cy="1824038"/>
          </a:xfrm>
          <a:prstGeom prst="rect">
            <a:avLst/>
          </a:prstGeom>
          <a:noFill/>
        </p:spPr>
      </p:pic>
      <p:sp>
        <p:nvSpPr>
          <p:cNvPr id="8231" name="Text Box 39"/>
          <p:cNvSpPr txBox="1">
            <a:spLocks noChangeArrowheads="1"/>
          </p:cNvSpPr>
          <p:nvPr/>
        </p:nvSpPr>
        <p:spPr bwMode="auto">
          <a:xfrm>
            <a:off x="1066800" y="5410200"/>
            <a:ext cx="2514600" cy="942975"/>
          </a:xfrm>
          <a:prstGeom prst="rect">
            <a:avLst/>
          </a:prstGeom>
          <a:noFill/>
          <a:ln w="9525">
            <a:noFill/>
            <a:miter lim="800000"/>
            <a:headEnd/>
            <a:tailEnd/>
          </a:ln>
          <a:effectLst/>
        </p:spPr>
        <p:txBody>
          <a:bodyPr>
            <a:spAutoFit/>
          </a:bodyPr>
          <a:lstStyle/>
          <a:p>
            <a:pPr>
              <a:spcBef>
                <a:spcPct val="50000"/>
              </a:spcBef>
            </a:pPr>
            <a:r>
              <a:rPr lang="en-GB" b="1"/>
              <a:t>CNC embroidery machine</a:t>
            </a:r>
          </a:p>
          <a:p>
            <a:pPr>
              <a:spcBef>
                <a:spcPct val="50000"/>
              </a:spcBef>
            </a:pPr>
            <a:r>
              <a:rPr lang="en-GB" b="1"/>
              <a:t>CNC lathe</a:t>
            </a:r>
          </a:p>
          <a:p>
            <a:pPr>
              <a:spcBef>
                <a:spcPct val="50000"/>
              </a:spcBef>
            </a:pPr>
            <a:r>
              <a:rPr lang="en-GB" b="1"/>
              <a:t>CNC milling machine</a:t>
            </a:r>
          </a:p>
        </p:txBody>
      </p:sp>
      <p:sp>
        <p:nvSpPr>
          <p:cNvPr id="8233" name="Text Box 41"/>
          <p:cNvSpPr txBox="1">
            <a:spLocks noChangeArrowheads="1"/>
          </p:cNvSpPr>
          <p:nvPr/>
        </p:nvSpPr>
        <p:spPr bwMode="auto">
          <a:xfrm>
            <a:off x="381000" y="2133600"/>
            <a:ext cx="6019800" cy="304800"/>
          </a:xfrm>
          <a:prstGeom prst="rect">
            <a:avLst/>
          </a:prstGeom>
          <a:noFill/>
          <a:ln w="9525">
            <a:noFill/>
            <a:miter lim="800000"/>
            <a:headEnd/>
            <a:tailEnd/>
          </a:ln>
          <a:effectLst/>
        </p:spPr>
        <p:txBody>
          <a:bodyPr>
            <a:spAutoFit/>
          </a:bodyPr>
          <a:lstStyle/>
          <a:p>
            <a:pPr>
              <a:spcBef>
                <a:spcPct val="50000"/>
              </a:spcBef>
            </a:pPr>
            <a:r>
              <a:rPr lang="en-GB"/>
              <a:t>Use arrows to correctly join each machine name with its picture.</a:t>
            </a:r>
          </a:p>
        </p:txBody>
      </p:sp>
      <p:sp>
        <p:nvSpPr>
          <p:cNvPr id="8234" name="Text Box 42"/>
          <p:cNvSpPr txBox="1">
            <a:spLocks noChangeArrowheads="1"/>
          </p:cNvSpPr>
          <p:nvPr/>
        </p:nvSpPr>
        <p:spPr bwMode="auto">
          <a:xfrm>
            <a:off x="533400" y="7086600"/>
            <a:ext cx="5943600" cy="1900238"/>
          </a:xfrm>
          <a:prstGeom prst="rect">
            <a:avLst/>
          </a:prstGeom>
          <a:noFill/>
          <a:ln w="9525">
            <a:noFill/>
            <a:miter lim="800000"/>
            <a:headEnd/>
            <a:tailEnd/>
          </a:ln>
          <a:effectLst/>
        </p:spPr>
        <p:txBody>
          <a:bodyPr>
            <a:spAutoFit/>
          </a:bodyPr>
          <a:lstStyle/>
          <a:p>
            <a:pPr>
              <a:spcBef>
                <a:spcPct val="50000"/>
              </a:spcBef>
            </a:pPr>
            <a:r>
              <a:rPr lang="en-GB"/>
              <a:t>Using research techniques, find at least 4 more CNC machines:</a:t>
            </a:r>
          </a:p>
          <a:p>
            <a:pPr>
              <a:spcBef>
                <a:spcPct val="50000"/>
              </a:spcBef>
            </a:pPr>
            <a:endParaRPr lang="en-GB"/>
          </a:p>
          <a:p>
            <a:pPr>
              <a:spcBef>
                <a:spcPct val="50000"/>
              </a:spcBef>
            </a:pPr>
            <a:r>
              <a:rPr lang="en-GB"/>
              <a:t>1. …………………………………………</a:t>
            </a:r>
          </a:p>
          <a:p>
            <a:pPr>
              <a:spcBef>
                <a:spcPct val="50000"/>
              </a:spcBef>
            </a:pPr>
            <a:r>
              <a:rPr lang="en-GB"/>
              <a:t>2. …………………………………………</a:t>
            </a:r>
          </a:p>
          <a:p>
            <a:pPr>
              <a:spcBef>
                <a:spcPct val="50000"/>
              </a:spcBef>
            </a:pPr>
            <a:r>
              <a:rPr lang="en-GB"/>
              <a:t>3. …………………………………………</a:t>
            </a:r>
          </a:p>
          <a:p>
            <a:pPr>
              <a:spcBef>
                <a:spcPct val="50000"/>
              </a:spcBef>
            </a:pPr>
            <a:r>
              <a:rPr lang="en-GB"/>
              <a:t>4. ………………………………………...</a:t>
            </a:r>
          </a:p>
        </p:txBody>
      </p:sp>
    </p:spTree>
  </p:cSld>
  <p:clrMapOvr>
    <a:masterClrMapping/>
  </p:clrMapOvr>
  <p:transition advTm="1000">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ooter Placeholder 1"/>
          <p:cNvSpPr>
            <a:spLocks noGrp="1"/>
          </p:cNvSpPr>
          <p:nvPr>
            <p:ph type="ftr" sz="quarter" idx="10"/>
          </p:nvPr>
        </p:nvSpPr>
        <p:spPr/>
        <p:txBody>
          <a:bodyPr/>
          <a:lstStyle/>
          <a:p>
            <a:r>
              <a:rPr lang="en-GB"/>
              <a:t>© Learning and Teaching Scotland 2006</a:t>
            </a:r>
          </a:p>
        </p:txBody>
      </p:sp>
      <p:sp>
        <p:nvSpPr>
          <p:cNvPr id="10242" name="Rectangle 2"/>
          <p:cNvSpPr>
            <a:spLocks noChangeArrowheads="1"/>
          </p:cNvSpPr>
          <p:nvPr/>
        </p:nvSpPr>
        <p:spPr bwMode="auto">
          <a:xfrm>
            <a:off x="304800" y="381000"/>
            <a:ext cx="6096000" cy="381000"/>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p>
            <a:endParaRPr lang="en-GB"/>
          </a:p>
        </p:txBody>
      </p:sp>
      <p:sp>
        <p:nvSpPr>
          <p:cNvPr id="10261" name="Text Box 21"/>
          <p:cNvSpPr txBox="1">
            <a:spLocks noChangeArrowheads="1"/>
          </p:cNvSpPr>
          <p:nvPr/>
        </p:nvSpPr>
        <p:spPr bwMode="auto">
          <a:xfrm>
            <a:off x="3148013" y="2820988"/>
            <a:ext cx="561975" cy="227012"/>
          </a:xfrm>
          <a:prstGeom prst="rect">
            <a:avLst/>
          </a:prstGeom>
          <a:noFill/>
          <a:ln w="9525">
            <a:noFill/>
            <a:miter lim="800000"/>
            <a:headEnd/>
            <a:tailEnd/>
          </a:ln>
          <a:effectLst/>
        </p:spPr>
        <p:txBody>
          <a:bodyPr>
            <a:spAutoFit/>
          </a:bodyPr>
          <a:lstStyle/>
          <a:p>
            <a:pPr>
              <a:spcBef>
                <a:spcPct val="50000"/>
              </a:spcBef>
            </a:pPr>
            <a:endParaRPr lang="en-US" sz="900"/>
          </a:p>
        </p:txBody>
      </p:sp>
      <p:sp>
        <p:nvSpPr>
          <p:cNvPr id="10271" name="Text Box 31"/>
          <p:cNvSpPr txBox="1">
            <a:spLocks noChangeArrowheads="1"/>
          </p:cNvSpPr>
          <p:nvPr/>
        </p:nvSpPr>
        <p:spPr bwMode="auto">
          <a:xfrm>
            <a:off x="304800" y="1006475"/>
            <a:ext cx="6096000" cy="517525"/>
          </a:xfrm>
          <a:prstGeom prst="rect">
            <a:avLst/>
          </a:prstGeom>
          <a:noFill/>
          <a:ln w="9525">
            <a:noFill/>
            <a:miter lim="800000"/>
            <a:headEnd/>
            <a:tailEnd/>
          </a:ln>
          <a:effectLst/>
        </p:spPr>
        <p:txBody>
          <a:bodyPr>
            <a:spAutoFit/>
          </a:bodyPr>
          <a:lstStyle/>
          <a:p>
            <a:pPr algn="just">
              <a:spcBef>
                <a:spcPct val="50000"/>
              </a:spcBef>
            </a:pPr>
            <a:r>
              <a:rPr lang="en-GB"/>
              <a:t>Some schools are lucky enough to have CAM machines in their D&amp;T departments. Here is a Roland STIKA machine and a Roland MODELA.</a:t>
            </a:r>
          </a:p>
        </p:txBody>
      </p:sp>
      <p:pic>
        <p:nvPicPr>
          <p:cNvPr id="10272" name="Picture 32" descr="MODELA"/>
          <p:cNvPicPr>
            <a:picLocks noChangeAspect="1" noChangeArrowheads="1"/>
          </p:cNvPicPr>
          <p:nvPr/>
        </p:nvPicPr>
        <p:blipFill>
          <a:blip r:embed="rId3" cstate="print"/>
          <a:srcRect l="12666" t="21111" r="19333" b="5112"/>
          <a:stretch>
            <a:fillRect/>
          </a:stretch>
        </p:blipFill>
        <p:spPr bwMode="auto">
          <a:xfrm>
            <a:off x="457200" y="4724400"/>
            <a:ext cx="2057400" cy="1673225"/>
          </a:xfrm>
          <a:prstGeom prst="rect">
            <a:avLst/>
          </a:prstGeom>
          <a:noFill/>
        </p:spPr>
      </p:pic>
      <p:pic>
        <p:nvPicPr>
          <p:cNvPr id="10273" name="Picture 33" descr="STIKA"/>
          <p:cNvPicPr>
            <a:picLocks noChangeAspect="1" noChangeArrowheads="1"/>
          </p:cNvPicPr>
          <p:nvPr/>
        </p:nvPicPr>
        <p:blipFill>
          <a:blip r:embed="rId4" cstate="print"/>
          <a:srcRect l="13667" t="33112" r="16667" b="16222"/>
          <a:stretch>
            <a:fillRect/>
          </a:stretch>
        </p:blipFill>
        <p:spPr bwMode="auto">
          <a:xfrm>
            <a:off x="381000" y="1828800"/>
            <a:ext cx="2362200" cy="1287463"/>
          </a:xfrm>
          <a:prstGeom prst="rect">
            <a:avLst/>
          </a:prstGeom>
          <a:noFill/>
        </p:spPr>
      </p:pic>
      <p:pic>
        <p:nvPicPr>
          <p:cNvPr id="10274" name="Picture 34" descr="STIKA2"/>
          <p:cNvPicPr>
            <a:picLocks noChangeAspect="1" noChangeArrowheads="1"/>
          </p:cNvPicPr>
          <p:nvPr/>
        </p:nvPicPr>
        <p:blipFill>
          <a:blip r:embed="rId5" cstate="print"/>
          <a:srcRect l="14333" t="26889" r="12666" b="13110"/>
          <a:stretch>
            <a:fillRect/>
          </a:stretch>
        </p:blipFill>
        <p:spPr bwMode="auto">
          <a:xfrm>
            <a:off x="4572000" y="3048000"/>
            <a:ext cx="1752600" cy="990600"/>
          </a:xfrm>
          <a:prstGeom prst="rect">
            <a:avLst/>
          </a:prstGeom>
          <a:noFill/>
        </p:spPr>
      </p:pic>
      <p:pic>
        <p:nvPicPr>
          <p:cNvPr id="10275" name="Picture 35" descr="Airhockpuk"/>
          <p:cNvPicPr>
            <a:picLocks noChangeAspect="1" noChangeArrowheads="1"/>
          </p:cNvPicPr>
          <p:nvPr/>
        </p:nvPicPr>
        <p:blipFill>
          <a:blip r:embed="rId6" cstate="print"/>
          <a:srcRect l="37000" t="21111" r="20000" b="24222"/>
          <a:stretch>
            <a:fillRect/>
          </a:stretch>
        </p:blipFill>
        <p:spPr bwMode="auto">
          <a:xfrm>
            <a:off x="4419600" y="7010400"/>
            <a:ext cx="1524000" cy="1452563"/>
          </a:xfrm>
          <a:prstGeom prst="rect">
            <a:avLst/>
          </a:prstGeom>
          <a:noFill/>
        </p:spPr>
      </p:pic>
      <p:pic>
        <p:nvPicPr>
          <p:cNvPr id="10276" name="Picture 36" descr="Doorplates"/>
          <p:cNvPicPr>
            <a:picLocks noChangeAspect="1" noChangeArrowheads="1"/>
          </p:cNvPicPr>
          <p:nvPr/>
        </p:nvPicPr>
        <p:blipFill>
          <a:blip r:embed="rId7" cstate="print"/>
          <a:srcRect l="20000" t="33556" r="17667" b="17111"/>
          <a:stretch>
            <a:fillRect/>
          </a:stretch>
        </p:blipFill>
        <p:spPr bwMode="auto">
          <a:xfrm>
            <a:off x="1066800" y="7010400"/>
            <a:ext cx="2344738" cy="1392238"/>
          </a:xfrm>
          <a:prstGeom prst="rect">
            <a:avLst/>
          </a:prstGeom>
          <a:noFill/>
        </p:spPr>
      </p:pic>
      <p:sp>
        <p:nvSpPr>
          <p:cNvPr id="10277" name="Text Box 37"/>
          <p:cNvSpPr txBox="1">
            <a:spLocks noChangeArrowheads="1"/>
          </p:cNvSpPr>
          <p:nvPr/>
        </p:nvSpPr>
        <p:spPr bwMode="auto">
          <a:xfrm>
            <a:off x="2895600" y="1905000"/>
            <a:ext cx="3505200" cy="1155700"/>
          </a:xfrm>
          <a:prstGeom prst="rect">
            <a:avLst/>
          </a:prstGeom>
          <a:noFill/>
          <a:ln w="9525">
            <a:noFill/>
            <a:miter lim="800000"/>
            <a:headEnd/>
            <a:tailEnd/>
          </a:ln>
          <a:effectLst/>
        </p:spPr>
        <p:txBody>
          <a:bodyPr>
            <a:spAutoFit/>
          </a:bodyPr>
          <a:lstStyle/>
          <a:p>
            <a:pPr algn="just">
              <a:spcBef>
                <a:spcPct val="50000"/>
              </a:spcBef>
            </a:pPr>
            <a:r>
              <a:rPr lang="en-GB"/>
              <a:t>This is the STIKA machine.  It etches out shapes and words accurately onto a roll of plastic sticker. This is a very useful tool to have in a department. It is also known as a </a:t>
            </a:r>
            <a:r>
              <a:rPr lang="en-GB" b="1" i="1"/>
              <a:t>vinyl cutter.</a:t>
            </a:r>
          </a:p>
        </p:txBody>
      </p:sp>
      <p:sp>
        <p:nvSpPr>
          <p:cNvPr id="10278" name="Text Box 38"/>
          <p:cNvSpPr txBox="1">
            <a:spLocks noChangeArrowheads="1"/>
          </p:cNvSpPr>
          <p:nvPr/>
        </p:nvSpPr>
        <p:spPr bwMode="auto">
          <a:xfrm>
            <a:off x="2895600" y="4953000"/>
            <a:ext cx="3733800" cy="1368425"/>
          </a:xfrm>
          <a:prstGeom prst="rect">
            <a:avLst/>
          </a:prstGeom>
          <a:noFill/>
          <a:ln w="9525">
            <a:noFill/>
            <a:miter lim="800000"/>
            <a:headEnd/>
            <a:tailEnd/>
          </a:ln>
          <a:effectLst/>
        </p:spPr>
        <p:txBody>
          <a:bodyPr>
            <a:spAutoFit/>
          </a:bodyPr>
          <a:lstStyle/>
          <a:p>
            <a:pPr algn="just">
              <a:spcBef>
                <a:spcPct val="50000"/>
              </a:spcBef>
            </a:pPr>
            <a:r>
              <a:rPr lang="en-GB"/>
              <a:t>The Roland MODELA is a more expensive machine but it too is a very useful design tool to have. It can produce detailed and intricate engravings such as the ones below or even produce complex 3D models out of materials such as </a:t>
            </a:r>
            <a:r>
              <a:rPr lang="en-GB" i="1"/>
              <a:t>styrofoam.</a:t>
            </a:r>
          </a:p>
        </p:txBody>
      </p:sp>
      <p:sp>
        <p:nvSpPr>
          <p:cNvPr id="10279" name="Text Box 39"/>
          <p:cNvSpPr txBox="1">
            <a:spLocks noChangeArrowheads="1"/>
          </p:cNvSpPr>
          <p:nvPr/>
        </p:nvSpPr>
        <p:spPr bwMode="auto">
          <a:xfrm>
            <a:off x="1600200" y="8610600"/>
            <a:ext cx="1892300" cy="304800"/>
          </a:xfrm>
          <a:prstGeom prst="rect">
            <a:avLst/>
          </a:prstGeom>
          <a:noFill/>
          <a:ln w="9525">
            <a:noFill/>
            <a:miter lim="800000"/>
            <a:headEnd/>
            <a:tailEnd/>
          </a:ln>
          <a:effectLst/>
        </p:spPr>
        <p:txBody>
          <a:bodyPr>
            <a:spAutoFit/>
          </a:bodyPr>
          <a:lstStyle/>
          <a:p>
            <a:pPr>
              <a:spcBef>
                <a:spcPct val="50000"/>
              </a:spcBef>
            </a:pPr>
            <a:r>
              <a:rPr lang="en-GB"/>
              <a:t>Door name-plates</a:t>
            </a:r>
          </a:p>
        </p:txBody>
      </p:sp>
      <p:sp>
        <p:nvSpPr>
          <p:cNvPr id="10280" name="Text Box 40"/>
          <p:cNvSpPr txBox="1">
            <a:spLocks noChangeArrowheads="1"/>
          </p:cNvSpPr>
          <p:nvPr/>
        </p:nvSpPr>
        <p:spPr bwMode="auto">
          <a:xfrm>
            <a:off x="4308475" y="8610600"/>
            <a:ext cx="1787525" cy="517525"/>
          </a:xfrm>
          <a:prstGeom prst="rect">
            <a:avLst/>
          </a:prstGeom>
          <a:noFill/>
          <a:ln w="9525">
            <a:noFill/>
            <a:miter lim="800000"/>
            <a:headEnd/>
            <a:tailEnd/>
          </a:ln>
          <a:effectLst/>
        </p:spPr>
        <p:txBody>
          <a:bodyPr>
            <a:spAutoFit/>
          </a:bodyPr>
          <a:lstStyle/>
          <a:p>
            <a:pPr algn="ctr">
              <a:spcBef>
                <a:spcPct val="50000"/>
              </a:spcBef>
            </a:pPr>
            <a:r>
              <a:rPr lang="en-GB"/>
              <a:t>Air hockey mallet model</a:t>
            </a:r>
          </a:p>
        </p:txBody>
      </p:sp>
      <p:sp>
        <p:nvSpPr>
          <p:cNvPr id="10281" name="Text Box 41"/>
          <p:cNvSpPr txBox="1">
            <a:spLocks noChangeArrowheads="1"/>
          </p:cNvSpPr>
          <p:nvPr/>
        </p:nvSpPr>
        <p:spPr bwMode="auto">
          <a:xfrm>
            <a:off x="3276600" y="3581400"/>
            <a:ext cx="1295400" cy="274638"/>
          </a:xfrm>
          <a:prstGeom prst="rect">
            <a:avLst/>
          </a:prstGeom>
          <a:noFill/>
          <a:ln w="9525">
            <a:noFill/>
            <a:miter lim="800000"/>
            <a:headEnd/>
            <a:tailEnd/>
          </a:ln>
          <a:effectLst/>
        </p:spPr>
        <p:txBody>
          <a:bodyPr>
            <a:spAutoFit/>
          </a:bodyPr>
          <a:lstStyle/>
          <a:p>
            <a:pPr>
              <a:spcBef>
                <a:spcPct val="50000"/>
              </a:spcBef>
            </a:pPr>
            <a:r>
              <a:rPr lang="en-GB" sz="1200"/>
              <a:t>STIKA in action</a:t>
            </a:r>
          </a:p>
        </p:txBody>
      </p:sp>
      <p:sp>
        <p:nvSpPr>
          <p:cNvPr id="10283" name="Text Box 43"/>
          <p:cNvSpPr txBox="1">
            <a:spLocks noChangeArrowheads="1"/>
          </p:cNvSpPr>
          <p:nvPr/>
        </p:nvSpPr>
        <p:spPr bwMode="auto">
          <a:xfrm>
            <a:off x="685800" y="381000"/>
            <a:ext cx="5486400" cy="396875"/>
          </a:xfrm>
          <a:prstGeom prst="rect">
            <a:avLst/>
          </a:prstGeom>
          <a:noFill/>
          <a:ln w="9525">
            <a:noFill/>
            <a:miter lim="800000"/>
            <a:headEnd/>
            <a:tailEnd/>
          </a:ln>
          <a:effectLst/>
        </p:spPr>
        <p:txBody>
          <a:bodyPr>
            <a:spAutoFit/>
          </a:bodyPr>
          <a:lstStyle/>
          <a:p>
            <a:pPr algn="ctr">
              <a:spcBef>
                <a:spcPct val="50000"/>
              </a:spcBef>
            </a:pPr>
            <a:r>
              <a:rPr lang="en-GB" sz="2000" b="1"/>
              <a:t>2: CAM (Computer-Aided Manufacture)</a:t>
            </a:r>
          </a:p>
        </p:txBody>
      </p:sp>
    </p:spTree>
  </p:cSld>
  <p:clrMapOvr>
    <a:masterClrMapping/>
  </p:clrMapOvr>
  <p:transition advTm="1000">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ooter Placeholder 1"/>
          <p:cNvSpPr>
            <a:spLocks noGrp="1"/>
          </p:cNvSpPr>
          <p:nvPr>
            <p:ph type="ftr" sz="quarter" idx="10"/>
          </p:nvPr>
        </p:nvSpPr>
        <p:spPr/>
        <p:txBody>
          <a:bodyPr/>
          <a:lstStyle/>
          <a:p>
            <a:r>
              <a:rPr lang="en-GB"/>
              <a:t>© Learning and Teaching Scotland 2006</a:t>
            </a:r>
          </a:p>
        </p:txBody>
      </p:sp>
      <p:sp>
        <p:nvSpPr>
          <p:cNvPr id="11266" name="Rectangle 2"/>
          <p:cNvSpPr>
            <a:spLocks noChangeArrowheads="1"/>
          </p:cNvSpPr>
          <p:nvPr/>
        </p:nvSpPr>
        <p:spPr bwMode="auto">
          <a:xfrm>
            <a:off x="304800" y="381000"/>
            <a:ext cx="6096000" cy="381000"/>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p>
            <a:endParaRPr lang="en-GB"/>
          </a:p>
        </p:txBody>
      </p:sp>
      <p:sp>
        <p:nvSpPr>
          <p:cNvPr id="11274" name="Text Box 10"/>
          <p:cNvSpPr txBox="1">
            <a:spLocks noChangeArrowheads="1"/>
          </p:cNvSpPr>
          <p:nvPr/>
        </p:nvSpPr>
        <p:spPr bwMode="auto">
          <a:xfrm>
            <a:off x="3068638" y="2787650"/>
            <a:ext cx="511175" cy="228600"/>
          </a:xfrm>
          <a:prstGeom prst="rect">
            <a:avLst/>
          </a:prstGeom>
          <a:noFill/>
          <a:ln w="9525">
            <a:noFill/>
            <a:miter lim="800000"/>
            <a:headEnd/>
            <a:tailEnd/>
          </a:ln>
          <a:effectLst>
            <a:outerShdw dist="107763" dir="2700000" algn="ctr" rotWithShape="0">
              <a:schemeClr val="bg2"/>
            </a:outerShdw>
          </a:effectLst>
        </p:spPr>
        <p:txBody>
          <a:bodyPr>
            <a:spAutoFit/>
          </a:bodyPr>
          <a:lstStyle/>
          <a:p>
            <a:pPr>
              <a:spcBef>
                <a:spcPct val="50000"/>
              </a:spcBef>
            </a:pPr>
            <a:endParaRPr lang="en-US" sz="900"/>
          </a:p>
        </p:txBody>
      </p:sp>
      <p:sp>
        <p:nvSpPr>
          <p:cNvPr id="11283" name="Text Box 19"/>
          <p:cNvSpPr txBox="1">
            <a:spLocks noChangeArrowheads="1"/>
          </p:cNvSpPr>
          <p:nvPr/>
        </p:nvSpPr>
        <p:spPr bwMode="auto">
          <a:xfrm>
            <a:off x="823913" y="2786063"/>
            <a:ext cx="1319212" cy="517525"/>
          </a:xfrm>
          <a:prstGeom prst="rect">
            <a:avLst/>
          </a:prstGeom>
          <a:noFill/>
          <a:ln w="9525">
            <a:noFill/>
            <a:miter lim="800000"/>
            <a:headEnd/>
            <a:tailEnd/>
          </a:ln>
          <a:effectLst/>
        </p:spPr>
        <p:txBody>
          <a:bodyPr>
            <a:spAutoFit/>
          </a:bodyPr>
          <a:lstStyle/>
          <a:p>
            <a:pPr>
              <a:spcBef>
                <a:spcPct val="50000"/>
              </a:spcBef>
            </a:pPr>
            <a:r>
              <a:rPr lang="en-GB">
                <a:solidFill>
                  <a:schemeClr val="bg1"/>
                </a:solidFill>
              </a:rPr>
              <a:t>Spur Gear Drive</a:t>
            </a:r>
          </a:p>
        </p:txBody>
      </p:sp>
      <p:sp>
        <p:nvSpPr>
          <p:cNvPr id="11286" name="Text Box 22"/>
          <p:cNvSpPr txBox="1">
            <a:spLocks noChangeArrowheads="1"/>
          </p:cNvSpPr>
          <p:nvPr/>
        </p:nvSpPr>
        <p:spPr bwMode="auto">
          <a:xfrm>
            <a:off x="593725" y="5268913"/>
            <a:ext cx="5959475" cy="304800"/>
          </a:xfrm>
          <a:prstGeom prst="rect">
            <a:avLst/>
          </a:prstGeom>
          <a:noFill/>
          <a:ln w="9525">
            <a:noFill/>
            <a:miter lim="800000"/>
            <a:headEnd/>
            <a:tailEnd/>
          </a:ln>
          <a:effectLst/>
        </p:spPr>
        <p:txBody>
          <a:bodyPr>
            <a:spAutoFit/>
          </a:bodyPr>
          <a:lstStyle/>
          <a:p>
            <a:endParaRPr lang="en-US"/>
          </a:p>
        </p:txBody>
      </p:sp>
      <p:sp>
        <p:nvSpPr>
          <p:cNvPr id="11289" name="Text Box 25"/>
          <p:cNvSpPr txBox="1">
            <a:spLocks noChangeArrowheads="1"/>
          </p:cNvSpPr>
          <p:nvPr/>
        </p:nvSpPr>
        <p:spPr bwMode="auto">
          <a:xfrm>
            <a:off x="304800" y="914400"/>
            <a:ext cx="6096000" cy="730250"/>
          </a:xfrm>
          <a:prstGeom prst="rect">
            <a:avLst/>
          </a:prstGeom>
          <a:noFill/>
          <a:ln w="9525">
            <a:noFill/>
            <a:miter lim="800000"/>
            <a:headEnd/>
            <a:tailEnd/>
          </a:ln>
          <a:effectLst/>
        </p:spPr>
        <p:txBody>
          <a:bodyPr>
            <a:spAutoFit/>
          </a:bodyPr>
          <a:lstStyle/>
          <a:p>
            <a:pPr algn="just">
              <a:spcBef>
                <a:spcPct val="50000"/>
              </a:spcBef>
            </a:pPr>
            <a:r>
              <a:rPr lang="en-GB"/>
              <a:t>A styrofoam model can be produced quite quickly and very accurately using the Roland Modela. Once you have designed your product on Pro-Desktop or another CAD package you must save it as a Stereo Lithography File or a .stl</a:t>
            </a:r>
          </a:p>
        </p:txBody>
      </p:sp>
      <p:pic>
        <p:nvPicPr>
          <p:cNvPr id="11290" name="Picture 26"/>
          <p:cNvPicPr>
            <a:picLocks noChangeAspect="1" noChangeArrowheads="1"/>
          </p:cNvPicPr>
          <p:nvPr/>
        </p:nvPicPr>
        <p:blipFill>
          <a:blip r:embed="rId3" cstate="print"/>
          <a:srcRect l="2344" t="4167" r="22852" b="27083"/>
          <a:stretch>
            <a:fillRect/>
          </a:stretch>
        </p:blipFill>
        <p:spPr bwMode="auto">
          <a:xfrm>
            <a:off x="457200" y="4903788"/>
            <a:ext cx="3276600" cy="2259012"/>
          </a:xfrm>
          <a:prstGeom prst="rect">
            <a:avLst/>
          </a:prstGeom>
          <a:noFill/>
          <a:ln w="9525">
            <a:noFill/>
            <a:miter lim="800000"/>
            <a:headEnd/>
            <a:tailEnd/>
          </a:ln>
          <a:effectLst/>
        </p:spPr>
      </p:pic>
      <p:pic>
        <p:nvPicPr>
          <p:cNvPr id="11291" name="Picture 27"/>
          <p:cNvPicPr>
            <a:picLocks noChangeAspect="1" noChangeArrowheads="1"/>
          </p:cNvPicPr>
          <p:nvPr/>
        </p:nvPicPr>
        <p:blipFill>
          <a:blip r:embed="rId4" cstate="print"/>
          <a:srcRect l="6250" t="11458" r="18750" b="19792"/>
          <a:stretch>
            <a:fillRect/>
          </a:stretch>
        </p:blipFill>
        <p:spPr bwMode="auto">
          <a:xfrm>
            <a:off x="457200" y="2057400"/>
            <a:ext cx="3276600" cy="2252663"/>
          </a:xfrm>
          <a:prstGeom prst="rect">
            <a:avLst/>
          </a:prstGeom>
          <a:noFill/>
          <a:ln w="9525">
            <a:noFill/>
            <a:miter lim="800000"/>
            <a:headEnd/>
            <a:tailEnd/>
          </a:ln>
          <a:effectLst/>
        </p:spPr>
      </p:pic>
      <p:pic>
        <p:nvPicPr>
          <p:cNvPr id="11292" name="Picture 28"/>
          <p:cNvPicPr>
            <a:picLocks noChangeAspect="1" noChangeArrowheads="1"/>
          </p:cNvPicPr>
          <p:nvPr/>
        </p:nvPicPr>
        <p:blipFill>
          <a:blip r:embed="rId5" cstate="print"/>
          <a:srcRect/>
          <a:stretch>
            <a:fillRect/>
          </a:stretch>
        </p:blipFill>
        <p:spPr bwMode="auto">
          <a:xfrm>
            <a:off x="381000" y="7391400"/>
            <a:ext cx="3581400" cy="1927225"/>
          </a:xfrm>
          <a:prstGeom prst="rect">
            <a:avLst/>
          </a:prstGeom>
          <a:noFill/>
          <a:ln w="9525">
            <a:noFill/>
            <a:miter lim="800000"/>
            <a:headEnd/>
            <a:tailEnd/>
          </a:ln>
          <a:effectLst/>
        </p:spPr>
      </p:pic>
      <p:sp>
        <p:nvSpPr>
          <p:cNvPr id="11293" name="Text Box 29"/>
          <p:cNvSpPr txBox="1">
            <a:spLocks noChangeArrowheads="1"/>
          </p:cNvSpPr>
          <p:nvPr/>
        </p:nvSpPr>
        <p:spPr bwMode="auto">
          <a:xfrm>
            <a:off x="3962400" y="4864100"/>
            <a:ext cx="2667000" cy="1155700"/>
          </a:xfrm>
          <a:prstGeom prst="rect">
            <a:avLst/>
          </a:prstGeom>
          <a:noFill/>
          <a:ln w="9525">
            <a:noFill/>
            <a:miter lim="800000"/>
            <a:headEnd/>
            <a:tailEnd/>
          </a:ln>
          <a:effectLst/>
        </p:spPr>
        <p:txBody>
          <a:bodyPr>
            <a:spAutoFit/>
          </a:bodyPr>
          <a:lstStyle/>
          <a:p>
            <a:pPr>
              <a:spcBef>
                <a:spcPct val="50000"/>
              </a:spcBef>
            </a:pPr>
            <a:r>
              <a:rPr lang="en-GB"/>
              <a:t>Generate a tool path after having set the resolution to fine. It will take a minute for the computer to calculate the path and draw it on the screen.</a:t>
            </a:r>
          </a:p>
        </p:txBody>
      </p:sp>
      <p:sp>
        <p:nvSpPr>
          <p:cNvPr id="11294" name="Text Box 30"/>
          <p:cNvSpPr txBox="1">
            <a:spLocks noChangeArrowheads="1"/>
          </p:cNvSpPr>
          <p:nvPr/>
        </p:nvSpPr>
        <p:spPr bwMode="auto">
          <a:xfrm>
            <a:off x="3981450" y="7658100"/>
            <a:ext cx="2743200" cy="1368425"/>
          </a:xfrm>
          <a:prstGeom prst="rect">
            <a:avLst/>
          </a:prstGeom>
          <a:noFill/>
          <a:ln w="9525">
            <a:noFill/>
            <a:miter lim="800000"/>
            <a:headEnd/>
            <a:tailEnd/>
          </a:ln>
          <a:effectLst/>
        </p:spPr>
        <p:txBody>
          <a:bodyPr>
            <a:spAutoFit/>
          </a:bodyPr>
          <a:lstStyle/>
          <a:p>
            <a:pPr>
              <a:spcBef>
                <a:spcPct val="50000"/>
              </a:spcBef>
            </a:pPr>
            <a:r>
              <a:rPr lang="en-GB"/>
              <a:t>Go to FILE – OUTPUT PREVIEW, and VIRTUAL MODELA will automatically start, and produce a graphic image of what the MODELA-MDX20 will produce.</a:t>
            </a:r>
          </a:p>
        </p:txBody>
      </p:sp>
      <p:sp>
        <p:nvSpPr>
          <p:cNvPr id="11295" name="Text Box 31"/>
          <p:cNvSpPr txBox="1">
            <a:spLocks noChangeArrowheads="1"/>
          </p:cNvSpPr>
          <p:nvPr/>
        </p:nvSpPr>
        <p:spPr bwMode="auto">
          <a:xfrm>
            <a:off x="3962400" y="1981200"/>
            <a:ext cx="2590800" cy="2706688"/>
          </a:xfrm>
          <a:prstGeom prst="rect">
            <a:avLst/>
          </a:prstGeom>
          <a:noFill/>
          <a:ln w="9525">
            <a:noFill/>
            <a:miter lim="800000"/>
            <a:headEnd/>
            <a:tailEnd/>
          </a:ln>
          <a:effectLst/>
        </p:spPr>
        <p:txBody>
          <a:bodyPr>
            <a:spAutoFit/>
          </a:bodyPr>
          <a:lstStyle/>
          <a:p>
            <a:pPr>
              <a:spcBef>
                <a:spcPct val="50000"/>
              </a:spcBef>
            </a:pPr>
            <a:r>
              <a:rPr lang="en-GB"/>
              <a:t>Save your ProDesktop drawing as a stereo lithography file by using the FILE menu and EXPORT option.</a:t>
            </a:r>
          </a:p>
          <a:p>
            <a:pPr>
              <a:spcBef>
                <a:spcPct val="50000"/>
              </a:spcBef>
            </a:pPr>
            <a:r>
              <a:rPr lang="en-GB"/>
              <a:t>Open VIRTUAL MODELA PLAYER and then open the .stl file that you saved from ProDesktop.</a:t>
            </a:r>
          </a:p>
          <a:p>
            <a:pPr>
              <a:spcBef>
                <a:spcPct val="50000"/>
              </a:spcBef>
            </a:pPr>
            <a:r>
              <a:rPr lang="en-GB"/>
              <a:t>It will create an image similar to the one on the left.</a:t>
            </a:r>
          </a:p>
          <a:p>
            <a:pPr>
              <a:spcBef>
                <a:spcPct val="50000"/>
              </a:spcBef>
            </a:pPr>
            <a:r>
              <a:rPr lang="en-GB" sz="1200"/>
              <a:t> </a:t>
            </a:r>
          </a:p>
        </p:txBody>
      </p:sp>
      <p:sp>
        <p:nvSpPr>
          <p:cNvPr id="11296" name="Text Box 32"/>
          <p:cNvSpPr txBox="1">
            <a:spLocks noChangeArrowheads="1"/>
          </p:cNvSpPr>
          <p:nvPr/>
        </p:nvSpPr>
        <p:spPr bwMode="auto">
          <a:xfrm>
            <a:off x="685800" y="381000"/>
            <a:ext cx="5486400" cy="396875"/>
          </a:xfrm>
          <a:prstGeom prst="rect">
            <a:avLst/>
          </a:prstGeom>
          <a:noFill/>
          <a:ln w="9525">
            <a:noFill/>
            <a:miter lim="800000"/>
            <a:headEnd/>
            <a:tailEnd/>
          </a:ln>
          <a:effectLst/>
        </p:spPr>
        <p:txBody>
          <a:bodyPr>
            <a:spAutoFit/>
          </a:bodyPr>
          <a:lstStyle/>
          <a:p>
            <a:pPr algn="ctr">
              <a:spcBef>
                <a:spcPct val="50000"/>
              </a:spcBef>
            </a:pPr>
            <a:r>
              <a:rPr lang="en-GB" sz="2000" b="1"/>
              <a:t>2: CAM (Computer-Aided Manufacture)</a:t>
            </a:r>
          </a:p>
        </p:txBody>
      </p:sp>
    </p:spTree>
  </p:cSld>
  <p:clrMapOvr>
    <a:masterClrMapping/>
  </p:clrMapOvr>
  <p:transition advTm="1000">
    <p:dissolve/>
  </p:transition>
</p:sld>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0000FF"/>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2501</TotalTime>
  <Words>2176</Words>
  <Application>Microsoft Office PowerPoint</Application>
  <PresentationFormat>A4 Paper (210x297 mm)</PresentationFormat>
  <Paragraphs>278</Paragraphs>
  <Slides>17</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Times New Roman</vt:lpstr>
      <vt:lpstr>Arial</vt:lpstr>
      <vt:lpstr>Brush Script MT</vt:lpstr>
      <vt:lpstr>Comic Sans MS</vt:lpstr>
      <vt:lpstr>Wingdings</vt:lpstr>
      <vt:lpstr>Arial Unicode MS</vt: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Stephen</cp:lastModifiedBy>
  <cp:revision>119</cp:revision>
  <dcterms:created xsi:type="dcterms:W3CDTF">2003-01-02T19:09:37Z</dcterms:created>
  <dcterms:modified xsi:type="dcterms:W3CDTF">2015-05-20T18:23:40Z</dcterms:modified>
</cp:coreProperties>
</file>