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4" r:id="rId3"/>
    <p:sldId id="257" r:id="rId4"/>
    <p:sldId id="266" r:id="rId5"/>
    <p:sldId id="267" r:id="rId6"/>
    <p:sldId id="268" r:id="rId7"/>
    <p:sldId id="265"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735" autoAdjust="0"/>
  </p:normalViewPr>
  <p:slideViewPr>
    <p:cSldViewPr>
      <p:cViewPr>
        <p:scale>
          <a:sx n="54" d="100"/>
          <a:sy n="54" d="100"/>
        </p:scale>
        <p:origin x="-966"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2F42AB-105C-4EB3-945A-3B083EFE92E3}" type="datetimeFigureOut">
              <a:rPr lang="en-GB" smtClean="0"/>
              <a:t>14/03/2016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57373-8FC5-4AAE-94A4-B95C112DC6D7}" type="slidenum">
              <a:rPr lang="en-GB" smtClean="0"/>
              <a:t>‹#›</a:t>
            </a:fld>
            <a:endParaRPr lang="en-GB"/>
          </a:p>
        </p:txBody>
      </p:sp>
    </p:spTree>
    <p:extLst>
      <p:ext uri="{BB962C8B-B14F-4D97-AF65-F5344CB8AC3E}">
        <p14:creationId xmlns:p14="http://schemas.microsoft.com/office/powerpoint/2010/main" val="76008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rgbClr val="00B050"/>
                </a:solidFill>
                <a:effectLst/>
                <a:latin typeface="+mn-lt"/>
                <a:ea typeface="+mn-ea"/>
                <a:cs typeface="+mn-cs"/>
              </a:rPr>
              <a:t>PROS</a:t>
            </a:r>
          </a:p>
          <a:p>
            <a:r>
              <a:rPr lang="en-US" sz="1200" b="0" i="0" kern="1200" dirty="0" smtClean="0">
                <a:solidFill>
                  <a:srgbClr val="00B050"/>
                </a:solidFill>
                <a:effectLst/>
                <a:latin typeface="+mn-lt"/>
                <a:ea typeface="+mn-ea"/>
                <a:cs typeface="+mn-cs"/>
              </a:rPr>
              <a:t>How can manufacturing companies stay competitive and lean in the current manufacturing and economical climates. CAD/CAM is used to make things and technology has everything to do with how consumer products are being designed and made faster, smarter and more affordable than ever before. </a:t>
            </a:r>
            <a:r>
              <a:rPr lang="en-US" dirty="0" smtClean="0"/>
              <a:t/>
            </a:r>
            <a:br>
              <a:rPr lang="en-US" dirty="0" smtClean="0"/>
            </a:br>
            <a:r>
              <a:rPr lang="en-US" dirty="0" smtClean="0"/>
              <a:t>CONS</a:t>
            </a:r>
          </a:p>
          <a:p>
            <a:endParaRPr lang="en-GB" dirty="0"/>
          </a:p>
        </p:txBody>
      </p:sp>
      <p:sp>
        <p:nvSpPr>
          <p:cNvPr id="4" name="Slide Number Placeholder 3"/>
          <p:cNvSpPr>
            <a:spLocks noGrp="1"/>
          </p:cNvSpPr>
          <p:nvPr>
            <p:ph type="sldNum" sz="quarter" idx="10"/>
          </p:nvPr>
        </p:nvSpPr>
        <p:spPr/>
        <p:txBody>
          <a:bodyPr/>
          <a:lstStyle/>
          <a:p>
            <a:fld id="{00157373-8FC5-4AAE-94A4-B95C112DC6D7}" type="slidenum">
              <a:rPr lang="en-GB" smtClean="0"/>
              <a:t>3</a:t>
            </a:fld>
            <a:endParaRPr lang="en-GB"/>
          </a:p>
        </p:txBody>
      </p:sp>
    </p:spTree>
    <p:extLst>
      <p:ext uri="{BB962C8B-B14F-4D97-AF65-F5344CB8AC3E}">
        <p14:creationId xmlns:p14="http://schemas.microsoft.com/office/powerpoint/2010/main" val="2793670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157373-8FC5-4AAE-94A4-B95C112DC6D7}" type="slidenum">
              <a:rPr lang="en-GB" smtClean="0"/>
              <a:t>5</a:t>
            </a:fld>
            <a:endParaRPr lang="en-GB"/>
          </a:p>
        </p:txBody>
      </p:sp>
    </p:spTree>
    <p:extLst>
      <p:ext uri="{BB962C8B-B14F-4D97-AF65-F5344CB8AC3E}">
        <p14:creationId xmlns:p14="http://schemas.microsoft.com/office/powerpoint/2010/main" val="3946352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http://www.instructables.com/id/How-to-Use-a-Laser-Cutter/step7/Vector-vs-Raster/</a:t>
            </a:r>
            <a:endParaRPr lang="en-GB" dirty="0"/>
          </a:p>
        </p:txBody>
      </p:sp>
      <p:sp>
        <p:nvSpPr>
          <p:cNvPr id="4" name="Slide Number Placeholder 3"/>
          <p:cNvSpPr>
            <a:spLocks noGrp="1"/>
          </p:cNvSpPr>
          <p:nvPr>
            <p:ph type="sldNum" sz="quarter" idx="10"/>
          </p:nvPr>
        </p:nvSpPr>
        <p:spPr/>
        <p:txBody>
          <a:bodyPr/>
          <a:lstStyle/>
          <a:p>
            <a:fld id="{00157373-8FC5-4AAE-94A4-B95C112DC6D7}" type="slidenum">
              <a:rPr lang="en-GB" smtClean="0"/>
              <a:t>6</a:t>
            </a:fld>
            <a:endParaRPr lang="en-GB"/>
          </a:p>
        </p:txBody>
      </p:sp>
    </p:spTree>
    <p:extLst>
      <p:ext uri="{BB962C8B-B14F-4D97-AF65-F5344CB8AC3E}">
        <p14:creationId xmlns:p14="http://schemas.microsoft.com/office/powerpoint/2010/main" val="420276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Qualification of Datum</a:t>
            </a:r>
            <a:r>
              <a:rPr lang="en-GB" baseline="0" dirty="0" smtClean="0"/>
              <a:t> Features</a:t>
            </a:r>
          </a:p>
          <a:p>
            <a:r>
              <a:rPr lang="en-GB" baseline="0" dirty="0" smtClean="0"/>
              <a:t>Two Holes as Datum Features</a:t>
            </a:r>
            <a:endParaRPr lang="en-GB" dirty="0"/>
          </a:p>
        </p:txBody>
      </p:sp>
      <p:sp>
        <p:nvSpPr>
          <p:cNvPr id="4" name="Slide Number Placeholder 3"/>
          <p:cNvSpPr>
            <a:spLocks noGrp="1"/>
          </p:cNvSpPr>
          <p:nvPr>
            <p:ph type="sldNum" sz="quarter" idx="10"/>
          </p:nvPr>
        </p:nvSpPr>
        <p:spPr/>
        <p:txBody>
          <a:bodyPr/>
          <a:lstStyle/>
          <a:p>
            <a:fld id="{00157373-8FC5-4AAE-94A4-B95C112DC6D7}" type="slidenum">
              <a:rPr lang="en-GB" smtClean="0"/>
              <a:t>10</a:t>
            </a:fld>
            <a:endParaRPr lang="en-GB"/>
          </a:p>
        </p:txBody>
      </p:sp>
    </p:spTree>
    <p:extLst>
      <p:ext uri="{BB962C8B-B14F-4D97-AF65-F5344CB8AC3E}">
        <p14:creationId xmlns:p14="http://schemas.microsoft.com/office/powerpoint/2010/main" val="850779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http://www.lcm-wci.com/product/triple-crown-bop-xsport/</a:t>
            </a:r>
            <a:endParaRPr lang="en-GB" dirty="0"/>
          </a:p>
        </p:txBody>
      </p:sp>
      <p:sp>
        <p:nvSpPr>
          <p:cNvPr id="4" name="Slide Number Placeholder 3"/>
          <p:cNvSpPr>
            <a:spLocks noGrp="1"/>
          </p:cNvSpPr>
          <p:nvPr>
            <p:ph type="sldNum" sz="quarter" idx="10"/>
          </p:nvPr>
        </p:nvSpPr>
        <p:spPr/>
        <p:txBody>
          <a:bodyPr/>
          <a:lstStyle/>
          <a:p>
            <a:fld id="{00157373-8FC5-4AAE-94A4-B95C112DC6D7}" type="slidenum">
              <a:rPr lang="en-GB" smtClean="0"/>
              <a:t>13</a:t>
            </a:fld>
            <a:endParaRPr lang="en-GB"/>
          </a:p>
        </p:txBody>
      </p:sp>
    </p:spTree>
    <p:extLst>
      <p:ext uri="{BB962C8B-B14F-4D97-AF65-F5344CB8AC3E}">
        <p14:creationId xmlns:p14="http://schemas.microsoft.com/office/powerpoint/2010/main" val="3948384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D819EF1-FF0D-4AE3-84D9-0599A76DF062}" type="datetimeFigureOut">
              <a:rPr lang="en-GB" smtClean="0"/>
              <a:t>14/03/2016</a:t>
            </a:fld>
            <a:endParaRPr lang="en-GB"/>
          </a:p>
        </p:txBody>
      </p:sp>
      <p:sp>
        <p:nvSpPr>
          <p:cNvPr id="8" name="Slide Number Placeholder 7"/>
          <p:cNvSpPr>
            <a:spLocks noGrp="1"/>
          </p:cNvSpPr>
          <p:nvPr>
            <p:ph type="sldNum" sz="quarter" idx="11"/>
          </p:nvPr>
        </p:nvSpPr>
        <p:spPr/>
        <p:txBody>
          <a:bodyPr/>
          <a:lstStyle/>
          <a:p>
            <a:fld id="{02B07F08-3723-4F74-8760-7D4B9C7B506C}"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19EF1-FF0D-4AE3-84D9-0599A76DF062}" type="datetimeFigureOut">
              <a:rPr lang="en-GB" smtClean="0"/>
              <a:t>14/03/2016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07F08-3723-4F74-8760-7D4B9C7B50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19EF1-FF0D-4AE3-84D9-0599A76DF062}" type="datetimeFigureOut">
              <a:rPr lang="en-GB" smtClean="0"/>
              <a:t>14/03/2016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07F08-3723-4F74-8760-7D4B9C7B50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D819EF1-FF0D-4AE3-84D9-0599A76DF062}" type="datetimeFigureOut">
              <a:rPr lang="en-GB" smtClean="0"/>
              <a:t>14/03/2016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07F08-3723-4F74-8760-7D4B9C7B50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19EF1-FF0D-4AE3-84D9-0599A76DF062}" type="datetimeFigureOut">
              <a:rPr lang="en-GB" smtClean="0"/>
              <a:t>14/03/2016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07F08-3723-4F74-8760-7D4B9C7B506C}"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D819EF1-FF0D-4AE3-84D9-0599A76DF062}" type="datetimeFigureOut">
              <a:rPr lang="en-GB" smtClean="0"/>
              <a:t>14/03/2016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07F08-3723-4F74-8760-7D4B9C7B506C}"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D819EF1-FF0D-4AE3-84D9-0599A76DF062}" type="datetimeFigureOut">
              <a:rPr lang="en-GB" smtClean="0"/>
              <a:t>14/03/2016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B07F08-3723-4F74-8760-7D4B9C7B506C}"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819EF1-FF0D-4AE3-84D9-0599A76DF062}" type="datetimeFigureOut">
              <a:rPr lang="en-GB" smtClean="0"/>
              <a:t>14/03/2016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B07F08-3723-4F74-8760-7D4B9C7B50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19EF1-FF0D-4AE3-84D9-0599A76DF062}" type="datetimeFigureOut">
              <a:rPr lang="en-GB" smtClean="0"/>
              <a:t>14/03/2016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B07F08-3723-4F74-8760-7D4B9C7B50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19EF1-FF0D-4AE3-84D9-0599A76DF062}" type="datetimeFigureOut">
              <a:rPr lang="en-GB" smtClean="0"/>
              <a:t>14/03/2016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07F08-3723-4F74-8760-7D4B9C7B506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19EF1-FF0D-4AE3-84D9-0599A76DF062}" type="datetimeFigureOut">
              <a:rPr lang="en-GB" smtClean="0"/>
              <a:t>14/03/2016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07F08-3723-4F74-8760-7D4B9C7B50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D819EF1-FF0D-4AE3-84D9-0599A76DF062}" type="datetimeFigureOut">
              <a:rPr lang="en-GB" smtClean="0"/>
              <a:t>14/03/2016</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2B07F08-3723-4F74-8760-7D4B9C7B506C}"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CAD CAM</a:t>
            </a:r>
            <a:endParaRPr lang="en-GB" dirty="0"/>
          </a:p>
        </p:txBody>
      </p:sp>
      <p:sp>
        <p:nvSpPr>
          <p:cNvPr id="3" name="Subtitle 2"/>
          <p:cNvSpPr>
            <a:spLocks noGrp="1"/>
          </p:cNvSpPr>
          <p:nvPr>
            <p:ph type="subTitle" idx="1"/>
          </p:nvPr>
        </p:nvSpPr>
        <p:spPr/>
        <p:txBody>
          <a:bodyPr/>
          <a:lstStyle/>
          <a:p>
            <a:r>
              <a:rPr lang="en-GB" dirty="0" smtClean="0"/>
              <a:t>Computer Aided Design </a:t>
            </a:r>
          </a:p>
          <a:p>
            <a:r>
              <a:rPr lang="en-GB" dirty="0" smtClean="0"/>
              <a:t>Computer Aided Manufacture</a:t>
            </a:r>
            <a:endParaRPr lang="en-GB" dirty="0"/>
          </a:p>
        </p:txBody>
      </p:sp>
    </p:spTree>
    <p:extLst>
      <p:ext uri="{BB962C8B-B14F-4D97-AF65-F5344CB8AC3E}">
        <p14:creationId xmlns:p14="http://schemas.microsoft.com/office/powerpoint/2010/main" val="64898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urface Finish &amp; </a:t>
            </a:r>
            <a:r>
              <a:rPr lang="en-US" dirty="0" err="1" smtClean="0"/>
              <a:t>Datums</a:t>
            </a:r>
            <a:endParaRPr lang="en-GB" dirty="0"/>
          </a:p>
        </p:txBody>
      </p:sp>
      <p:sp>
        <p:nvSpPr>
          <p:cNvPr id="3" name="Content Placeholder 2"/>
          <p:cNvSpPr>
            <a:spLocks noGrp="1"/>
          </p:cNvSpPr>
          <p:nvPr>
            <p:ph idx="1"/>
          </p:nvPr>
        </p:nvSpPr>
        <p:spPr/>
        <p:txBody>
          <a:bodyPr>
            <a:normAutofit/>
          </a:bodyPr>
          <a:lstStyle/>
          <a:p>
            <a:pPr marL="0" indent="0">
              <a:buNone/>
            </a:pPr>
            <a:r>
              <a:rPr lang="en-US" b="1" dirty="0"/>
              <a:t>What is it?</a:t>
            </a:r>
          </a:p>
          <a:p>
            <a:pPr marL="0" indent="0">
              <a:buNone/>
            </a:pPr>
            <a:r>
              <a:rPr lang="en-US" dirty="0" smtClean="0"/>
              <a:t>During </a:t>
            </a:r>
            <a:r>
              <a:rPr lang="en-US" dirty="0"/>
              <a:t>the production process it is necessary to ensure that the tolerance between </a:t>
            </a:r>
            <a:r>
              <a:rPr lang="en-US" dirty="0" smtClean="0"/>
              <a:t>features remains </a:t>
            </a:r>
            <a:r>
              <a:rPr lang="en-US" dirty="0"/>
              <a:t>within prescribed limits. To ensure this happens, a working drawing will </a:t>
            </a:r>
            <a:r>
              <a:rPr lang="en-US" dirty="0" smtClean="0"/>
              <a:t>have additional </a:t>
            </a:r>
            <a:r>
              <a:rPr lang="en-US" dirty="0"/>
              <a:t>features added along with the original dimensions. These are datum features </a:t>
            </a:r>
            <a:r>
              <a:rPr lang="en-US" dirty="0" smtClean="0"/>
              <a:t>and control </a:t>
            </a:r>
            <a:r>
              <a:rPr lang="en-US" dirty="0"/>
              <a:t>boxes as well as surface finish </a:t>
            </a:r>
            <a:r>
              <a:rPr lang="en-US" dirty="0" smtClean="0"/>
              <a:t>symbols</a:t>
            </a:r>
            <a:r>
              <a:rPr lang="en-US" dirty="0"/>
              <a:t>.</a:t>
            </a:r>
            <a:endParaRPr lang="en-GB" dirty="0"/>
          </a:p>
        </p:txBody>
      </p:sp>
      <p:pic>
        <p:nvPicPr>
          <p:cNvPr id="3074" name="Picture 2" descr="http://fcsuper.com/images/Blog/DwgAnno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365104"/>
            <a:ext cx="619125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385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urface Finish &amp; </a:t>
            </a:r>
            <a:r>
              <a:rPr lang="en-US" dirty="0" err="1" smtClean="0"/>
              <a:t>Datums</a:t>
            </a:r>
            <a:endParaRPr lang="en-GB" dirty="0"/>
          </a:p>
        </p:txBody>
      </p:sp>
      <p:sp>
        <p:nvSpPr>
          <p:cNvPr id="3" name="Content Placeholder 2"/>
          <p:cNvSpPr>
            <a:spLocks noGrp="1"/>
          </p:cNvSpPr>
          <p:nvPr>
            <p:ph idx="1"/>
          </p:nvPr>
        </p:nvSpPr>
        <p:spPr/>
        <p:txBody>
          <a:bodyPr>
            <a:normAutofit/>
          </a:bodyPr>
          <a:lstStyle/>
          <a:p>
            <a:pPr marL="0" indent="0">
              <a:buNone/>
            </a:pPr>
            <a:r>
              <a:rPr lang="en-US" b="1" dirty="0"/>
              <a:t>How does it work?</a:t>
            </a:r>
          </a:p>
          <a:p>
            <a:pPr marL="0" indent="0">
              <a:buNone/>
            </a:pPr>
            <a:r>
              <a:rPr lang="en-US" dirty="0" smtClean="0"/>
              <a:t>The </a:t>
            </a:r>
            <a:r>
              <a:rPr lang="en-US" dirty="0"/>
              <a:t>Datum feature such as concentricity, parallel, flatness and perpendicularity can </a:t>
            </a:r>
            <a:r>
              <a:rPr lang="en-US" dirty="0" smtClean="0"/>
              <a:t>be added </a:t>
            </a:r>
            <a:r>
              <a:rPr lang="en-US" dirty="0"/>
              <a:t>to a dimensioned surface then the corresponding surface has a control box that </a:t>
            </a:r>
            <a:r>
              <a:rPr lang="en-US" dirty="0" smtClean="0"/>
              <a:t>has the </a:t>
            </a:r>
            <a:r>
              <a:rPr lang="en-US" dirty="0"/>
              <a:t>values and tolerance connected to that face.</a:t>
            </a:r>
            <a:endParaRPr lang="en-GB" dirty="0"/>
          </a:p>
        </p:txBody>
      </p:sp>
    </p:spTree>
    <p:extLst>
      <p:ext uri="{BB962C8B-B14F-4D97-AF65-F5344CB8AC3E}">
        <p14:creationId xmlns:p14="http://schemas.microsoft.com/office/powerpoint/2010/main" val="3005248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Gathering model information on volume, </a:t>
            </a:r>
            <a:r>
              <a:rPr lang="en-US" sz="3200" dirty="0" err="1"/>
              <a:t>centre</a:t>
            </a:r>
            <a:r>
              <a:rPr lang="en-US" sz="3200" dirty="0"/>
              <a:t> of mass and mass of the model.</a:t>
            </a:r>
            <a:endParaRPr lang="en-GB" sz="3200" dirty="0"/>
          </a:p>
        </p:txBody>
      </p:sp>
      <p:sp>
        <p:nvSpPr>
          <p:cNvPr id="3" name="Content Placeholder 2"/>
          <p:cNvSpPr>
            <a:spLocks noGrp="1"/>
          </p:cNvSpPr>
          <p:nvPr>
            <p:ph idx="1"/>
          </p:nvPr>
        </p:nvSpPr>
        <p:spPr/>
        <p:txBody>
          <a:bodyPr>
            <a:normAutofit/>
          </a:bodyPr>
          <a:lstStyle/>
          <a:p>
            <a:pPr marL="0" indent="0">
              <a:buNone/>
            </a:pPr>
            <a:r>
              <a:rPr lang="en-US" b="1" dirty="0"/>
              <a:t>What is it?</a:t>
            </a:r>
          </a:p>
          <a:p>
            <a:pPr marL="0" indent="0">
              <a:buNone/>
            </a:pPr>
            <a:r>
              <a:rPr lang="en-US" dirty="0" smtClean="0"/>
              <a:t>Within </a:t>
            </a:r>
            <a:r>
              <a:rPr lang="en-US" dirty="0"/>
              <a:t>the engineering industry, there will be occasions when the mass of a </a:t>
            </a:r>
            <a:r>
              <a:rPr lang="en-US" dirty="0" smtClean="0"/>
              <a:t>finished assembly </a:t>
            </a:r>
            <a:r>
              <a:rPr lang="en-US" dirty="0"/>
              <a:t>or volume of a casting is required. This will allow the weight of this object to </a:t>
            </a:r>
            <a:r>
              <a:rPr lang="en-US" dirty="0" smtClean="0"/>
              <a:t>be determined</a:t>
            </a:r>
            <a:r>
              <a:rPr lang="en-US" dirty="0"/>
              <a:t>. If the assembly is a large piece of equipment, the manufacturer may require </a:t>
            </a:r>
            <a:r>
              <a:rPr lang="en-US" dirty="0" smtClean="0"/>
              <a:t>the total </a:t>
            </a:r>
            <a:r>
              <a:rPr lang="en-US" dirty="0"/>
              <a:t>mass for shipping purposes or handling.</a:t>
            </a:r>
            <a:endParaRPr lang="en-GB" dirty="0"/>
          </a:p>
        </p:txBody>
      </p:sp>
      <p:pic>
        <p:nvPicPr>
          <p:cNvPr id="4098" name="Picture 2" descr="http://www.iti-global.com/uploadIMG/moxie/CADfix/CAM/repair-simplif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365104"/>
            <a:ext cx="6048672" cy="2263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80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Gathering model information on volume, </a:t>
            </a:r>
            <a:r>
              <a:rPr lang="en-US" sz="3200" dirty="0" err="1"/>
              <a:t>centre</a:t>
            </a:r>
            <a:r>
              <a:rPr lang="en-US" sz="3200" dirty="0"/>
              <a:t> of mass and mass of the model.</a:t>
            </a:r>
            <a:endParaRPr lang="en-GB" sz="3200" dirty="0"/>
          </a:p>
        </p:txBody>
      </p:sp>
      <p:sp>
        <p:nvSpPr>
          <p:cNvPr id="3" name="Content Placeholder 2"/>
          <p:cNvSpPr>
            <a:spLocks noGrp="1"/>
          </p:cNvSpPr>
          <p:nvPr>
            <p:ph idx="1"/>
          </p:nvPr>
        </p:nvSpPr>
        <p:spPr>
          <a:xfrm>
            <a:off x="457200" y="1600200"/>
            <a:ext cx="5338936" cy="4525963"/>
          </a:xfrm>
        </p:spPr>
        <p:txBody>
          <a:bodyPr>
            <a:normAutofit lnSpcReduction="10000"/>
          </a:bodyPr>
          <a:lstStyle/>
          <a:p>
            <a:pPr marL="0" indent="0">
              <a:buNone/>
            </a:pPr>
            <a:r>
              <a:rPr lang="en-US" b="1" dirty="0"/>
              <a:t>How does it work?</a:t>
            </a:r>
          </a:p>
          <a:p>
            <a:pPr marL="0" indent="0">
              <a:buNone/>
            </a:pPr>
            <a:r>
              <a:rPr lang="en-US" dirty="0" smtClean="0"/>
              <a:t>CAD </a:t>
            </a:r>
            <a:r>
              <a:rPr lang="en-US" dirty="0"/>
              <a:t>software allows us to quickly establish the total mass of irregular shapes once </a:t>
            </a:r>
            <a:r>
              <a:rPr lang="en-US" dirty="0" smtClean="0"/>
              <a:t>the specific </a:t>
            </a:r>
            <a:r>
              <a:rPr lang="en-US" dirty="0"/>
              <a:t>material has been </a:t>
            </a:r>
            <a:r>
              <a:rPr lang="en-US" dirty="0" smtClean="0"/>
              <a:t>established.  The </a:t>
            </a:r>
            <a:r>
              <a:rPr lang="en-US" dirty="0"/>
              <a:t>software will also determine the </a:t>
            </a:r>
            <a:r>
              <a:rPr lang="en-US" dirty="0" err="1"/>
              <a:t>centre</a:t>
            </a:r>
            <a:r>
              <a:rPr lang="en-US" dirty="0"/>
              <a:t> of gravity for an irregular shape which will </a:t>
            </a:r>
            <a:r>
              <a:rPr lang="en-US" dirty="0" smtClean="0"/>
              <a:t>allow the </a:t>
            </a:r>
            <a:r>
              <a:rPr lang="en-US" dirty="0"/>
              <a:t>fixing of lifting eyes and also informs engineers if a particular assembly requires </a:t>
            </a:r>
            <a:r>
              <a:rPr lang="en-US" dirty="0" smtClean="0"/>
              <a:t>a counter </a:t>
            </a:r>
            <a:r>
              <a:rPr lang="en-US" dirty="0"/>
              <a:t>balance weight.</a:t>
            </a:r>
            <a:endParaRPr lang="en-GB" dirty="0"/>
          </a:p>
        </p:txBody>
      </p:sp>
      <p:pic>
        <p:nvPicPr>
          <p:cNvPr id="3074" name="Picture 2" descr="http://fastorqllc.com/image/equipment/bop-photo-cutou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59" y="1772816"/>
            <a:ext cx="2613151" cy="2377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96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Basics</a:t>
            </a:r>
            <a:endParaRPr lang="en-GB" dirty="0"/>
          </a:p>
        </p:txBody>
      </p:sp>
      <p:sp>
        <p:nvSpPr>
          <p:cNvPr id="3" name="Content Placeholder 2"/>
          <p:cNvSpPr>
            <a:spLocks noGrp="1"/>
          </p:cNvSpPr>
          <p:nvPr>
            <p:ph idx="1"/>
          </p:nvPr>
        </p:nvSpPr>
        <p:spPr/>
        <p:txBody>
          <a:bodyPr/>
          <a:lstStyle/>
          <a:p>
            <a:r>
              <a:rPr lang="en-GB" dirty="0" smtClean="0"/>
              <a:t>What do the letters stand for?</a:t>
            </a:r>
          </a:p>
          <a:p>
            <a:r>
              <a:rPr lang="en-GB" dirty="0" smtClean="0"/>
              <a:t>The Pro’s and Cons</a:t>
            </a:r>
          </a:p>
          <a:p>
            <a:r>
              <a:rPr lang="en-GB" dirty="0" smtClean="0"/>
              <a:t>Different Machines involved in CADCAM</a:t>
            </a:r>
          </a:p>
          <a:p>
            <a:r>
              <a:rPr lang="en-GB" dirty="0" smtClean="0"/>
              <a:t>File Types</a:t>
            </a:r>
            <a:endParaRPr lang="en-GB" dirty="0"/>
          </a:p>
        </p:txBody>
      </p:sp>
    </p:spTree>
    <p:extLst>
      <p:ext uri="{BB962C8B-B14F-4D97-AF65-F5344CB8AC3E}">
        <p14:creationId xmlns:p14="http://schemas.microsoft.com/office/powerpoint/2010/main" val="1704807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1"/>
            <a:ext cx="8229600" cy="1600200"/>
          </a:xfrm>
        </p:spPr>
        <p:txBody>
          <a:bodyPr/>
          <a:lstStyle/>
          <a:p>
            <a:r>
              <a:rPr lang="en-GB" dirty="0" smtClean="0"/>
              <a:t/>
            </a:r>
            <a:br>
              <a:rPr lang="en-GB" dirty="0" smtClean="0"/>
            </a:br>
            <a:r>
              <a:rPr lang="en-GB" dirty="0" smtClean="0"/>
              <a:t>CAD CAM</a:t>
            </a:r>
            <a:endParaRPr lang="en-GB" dirty="0"/>
          </a:p>
        </p:txBody>
      </p:sp>
      <p:sp>
        <p:nvSpPr>
          <p:cNvPr id="3" name="Content Placeholder 2"/>
          <p:cNvSpPr>
            <a:spLocks noGrp="1"/>
          </p:cNvSpPr>
          <p:nvPr>
            <p:ph idx="1"/>
          </p:nvPr>
        </p:nvSpPr>
        <p:spPr>
          <a:xfrm>
            <a:off x="457200" y="1600200"/>
            <a:ext cx="3970784" cy="4525963"/>
          </a:xfrm>
        </p:spPr>
        <p:txBody>
          <a:bodyPr/>
          <a:lstStyle/>
          <a:p>
            <a:pPr marL="0" indent="0">
              <a:buNone/>
            </a:pPr>
            <a:r>
              <a:rPr lang="en-GB" b="1" u="sng" dirty="0" smtClean="0">
                <a:solidFill>
                  <a:srgbClr val="00B050"/>
                </a:solidFill>
              </a:rPr>
              <a:t>Pros</a:t>
            </a:r>
          </a:p>
          <a:p>
            <a:r>
              <a:rPr lang="en-GB" dirty="0">
                <a:solidFill>
                  <a:srgbClr val="00B050"/>
                </a:solidFill>
              </a:rPr>
              <a:t>Streamline CNC Programming </a:t>
            </a:r>
            <a:r>
              <a:rPr lang="en-GB" dirty="0" smtClean="0">
                <a:solidFill>
                  <a:srgbClr val="00B050"/>
                </a:solidFill>
              </a:rPr>
              <a:t>Workflow</a:t>
            </a:r>
          </a:p>
          <a:p>
            <a:r>
              <a:rPr lang="en-GB" dirty="0">
                <a:solidFill>
                  <a:srgbClr val="00B050"/>
                </a:solidFill>
              </a:rPr>
              <a:t>Increase CNC </a:t>
            </a:r>
            <a:r>
              <a:rPr lang="en-GB" dirty="0" err="1">
                <a:solidFill>
                  <a:srgbClr val="00B050"/>
                </a:solidFill>
              </a:rPr>
              <a:t>Partmaking</a:t>
            </a:r>
            <a:r>
              <a:rPr lang="en-GB" dirty="0">
                <a:solidFill>
                  <a:srgbClr val="00B050"/>
                </a:solidFill>
              </a:rPr>
              <a:t> </a:t>
            </a:r>
            <a:r>
              <a:rPr lang="en-GB" dirty="0" smtClean="0">
                <a:solidFill>
                  <a:srgbClr val="00B050"/>
                </a:solidFill>
              </a:rPr>
              <a:t>Potential</a:t>
            </a:r>
          </a:p>
          <a:p>
            <a:r>
              <a:rPr lang="en-GB" dirty="0" smtClean="0">
                <a:solidFill>
                  <a:srgbClr val="00B050"/>
                </a:solidFill>
              </a:rPr>
              <a:t>Customisable </a:t>
            </a:r>
          </a:p>
          <a:p>
            <a:r>
              <a:rPr lang="en-US" dirty="0" smtClean="0">
                <a:solidFill>
                  <a:srgbClr val="00B050"/>
                </a:solidFill>
              </a:rPr>
              <a:t>Eliminates </a:t>
            </a:r>
            <a:r>
              <a:rPr lang="en-US" dirty="0">
                <a:solidFill>
                  <a:srgbClr val="00B050"/>
                </a:solidFill>
              </a:rPr>
              <a:t>Waste &amp; Costly </a:t>
            </a:r>
            <a:r>
              <a:rPr lang="en-US" dirty="0" smtClean="0">
                <a:solidFill>
                  <a:srgbClr val="00B050"/>
                </a:solidFill>
              </a:rPr>
              <a:t>Errors</a:t>
            </a:r>
          </a:p>
          <a:p>
            <a:r>
              <a:rPr lang="en-US" dirty="0" smtClean="0">
                <a:solidFill>
                  <a:srgbClr val="00B050"/>
                </a:solidFill>
              </a:rPr>
              <a:t>Stay Competitive</a:t>
            </a:r>
            <a:endParaRPr lang="en-GB" dirty="0">
              <a:solidFill>
                <a:srgbClr val="00B050"/>
              </a:solidFill>
            </a:endParaRPr>
          </a:p>
        </p:txBody>
      </p:sp>
      <p:sp>
        <p:nvSpPr>
          <p:cNvPr id="4" name="Content Placeholder 2"/>
          <p:cNvSpPr txBox="1">
            <a:spLocks/>
          </p:cNvSpPr>
          <p:nvPr/>
        </p:nvSpPr>
        <p:spPr>
          <a:xfrm>
            <a:off x="4716016" y="1639341"/>
            <a:ext cx="3970784"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GB" b="1" u="sng" dirty="0" smtClean="0">
                <a:solidFill>
                  <a:srgbClr val="FF0000"/>
                </a:solidFill>
              </a:rPr>
              <a:t>Cons</a:t>
            </a:r>
          </a:p>
          <a:p>
            <a:r>
              <a:rPr lang="en-GB" dirty="0" smtClean="0">
                <a:solidFill>
                  <a:srgbClr val="FF0000"/>
                </a:solidFill>
              </a:rPr>
              <a:t>Expensive to install</a:t>
            </a:r>
          </a:p>
          <a:p>
            <a:r>
              <a:rPr lang="en-GB" dirty="0" smtClean="0">
                <a:solidFill>
                  <a:srgbClr val="FF0000"/>
                </a:solidFill>
              </a:rPr>
              <a:t>High maintenance cost</a:t>
            </a:r>
          </a:p>
          <a:p>
            <a:r>
              <a:rPr lang="en-GB" dirty="0" smtClean="0">
                <a:solidFill>
                  <a:srgbClr val="FF0000"/>
                </a:solidFill>
              </a:rPr>
              <a:t>Loss of skilled work force</a:t>
            </a:r>
            <a:endParaRPr lang="en-GB" dirty="0">
              <a:solidFill>
                <a:srgbClr val="FF0000"/>
              </a:solidFill>
            </a:endParaRPr>
          </a:p>
        </p:txBody>
      </p:sp>
    </p:spTree>
    <p:extLst>
      <p:ext uri="{BB962C8B-B14F-4D97-AF65-F5344CB8AC3E}">
        <p14:creationId xmlns:p14="http://schemas.microsoft.com/office/powerpoint/2010/main" val="1660181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Machines</a:t>
            </a:r>
            <a:endParaRPr lang="en-GB" dirty="0"/>
          </a:p>
        </p:txBody>
      </p:sp>
      <p:sp>
        <p:nvSpPr>
          <p:cNvPr id="3" name="Content Placeholder 2"/>
          <p:cNvSpPr>
            <a:spLocks noGrp="1"/>
          </p:cNvSpPr>
          <p:nvPr>
            <p:ph idx="1"/>
          </p:nvPr>
        </p:nvSpPr>
        <p:spPr/>
        <p:txBody>
          <a:bodyPr/>
          <a:lstStyle/>
          <a:p>
            <a:r>
              <a:rPr lang="en-GB" dirty="0" smtClean="0"/>
              <a:t>3D Printer</a:t>
            </a:r>
          </a:p>
          <a:p>
            <a:r>
              <a:rPr lang="en-GB" dirty="0"/>
              <a:t>3D </a:t>
            </a:r>
            <a:r>
              <a:rPr lang="en-GB" dirty="0" smtClean="0"/>
              <a:t>Scanner</a:t>
            </a:r>
          </a:p>
          <a:p>
            <a:r>
              <a:rPr lang="en-GB" dirty="0" smtClean="0"/>
              <a:t>Laser Cutter</a:t>
            </a:r>
          </a:p>
          <a:p>
            <a:r>
              <a:rPr lang="en-GB" dirty="0" smtClean="0"/>
              <a:t>CNC Lathe</a:t>
            </a:r>
          </a:p>
          <a:p>
            <a:r>
              <a:rPr lang="en-GB" dirty="0" smtClean="0"/>
              <a:t>CNC </a:t>
            </a:r>
            <a:r>
              <a:rPr lang="en-GB" dirty="0"/>
              <a:t>Router</a:t>
            </a:r>
          </a:p>
          <a:p>
            <a:endParaRPr lang="en-GB" dirty="0" smtClean="0"/>
          </a:p>
          <a:p>
            <a:endParaRPr lang="en-GB" dirty="0" smtClean="0"/>
          </a:p>
        </p:txBody>
      </p:sp>
      <p:pic>
        <p:nvPicPr>
          <p:cNvPr id="1026" name="Picture 2" descr="3D Pri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3010" y="1766899"/>
            <a:ext cx="3171825"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canners &amp; Softw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3923" y="1647179"/>
            <a:ext cx="3809998"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aser Cutting Machin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3923" y="1735606"/>
            <a:ext cx="3942183" cy="394218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NC Lath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6435" y="1735606"/>
            <a:ext cx="4078038" cy="407804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technologysupplies.co.uk/media/catalog/product/i/m/image_34846_1_3551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6224" y="1647179"/>
            <a:ext cx="4514006" cy="3543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8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par>
                                <p:cTn id="20" presetID="10" presetClass="entr" presetSubtype="0" fill="hold" nodeType="with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fade">
                                      <p:cBhvr>
                                        <p:cTn id="22" dur="5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32"/>
                                        </p:tgtEl>
                                        <p:attrNameLst>
                                          <p:attrName>style.visibility</p:attrName>
                                        </p:attrNameLst>
                                      </p:cBhvr>
                                      <p:to>
                                        <p:strVal val="visible"/>
                                      </p:to>
                                    </p:set>
                                    <p:animEffect transition="in" filter="fade">
                                      <p:cBhvr>
                                        <p:cTn id="30" dur="500"/>
                                        <p:tgtEl>
                                          <p:spTgt spid="103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0" presetClass="entr" presetSubtype="0" fill="hold" nodeType="withEffect">
                                  <p:stCondLst>
                                    <p:cond delay="0"/>
                                  </p:stCondLst>
                                  <p:childTnLst>
                                    <p:set>
                                      <p:cBhvr>
                                        <p:cTn id="36" dur="1" fill="hold">
                                          <p:stCondLst>
                                            <p:cond delay="0"/>
                                          </p:stCondLst>
                                        </p:cTn>
                                        <p:tgtEl>
                                          <p:spTgt spid="1034"/>
                                        </p:tgtEl>
                                        <p:attrNameLst>
                                          <p:attrName>style.visibility</p:attrName>
                                        </p:attrNameLst>
                                      </p:cBhvr>
                                      <p:to>
                                        <p:strVal val="visible"/>
                                      </p:to>
                                    </p:set>
                                    <p:animEffect transition="in" filter="fade">
                                      <p:cBhvr>
                                        <p:cTn id="37" dur="5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File Types</a:t>
            </a:r>
            <a:endParaRPr lang="en-GB" dirty="0"/>
          </a:p>
        </p:txBody>
      </p:sp>
      <p:sp>
        <p:nvSpPr>
          <p:cNvPr id="3" name="Content Placeholder 2"/>
          <p:cNvSpPr>
            <a:spLocks noGrp="1"/>
          </p:cNvSpPr>
          <p:nvPr>
            <p:ph idx="1"/>
          </p:nvPr>
        </p:nvSpPr>
        <p:spPr/>
        <p:txBody>
          <a:bodyPr/>
          <a:lstStyle/>
          <a:p>
            <a:pPr marL="0" indent="0">
              <a:buNone/>
            </a:pPr>
            <a:r>
              <a:rPr lang="en-GB" dirty="0" smtClean="0"/>
              <a:t>The best option is a neutral file type that can be read by a variety of different software:</a:t>
            </a:r>
          </a:p>
          <a:p>
            <a:pPr marL="0" indent="0">
              <a:buNone/>
            </a:pPr>
            <a:endParaRPr lang="en-GB" dirty="0" smtClean="0"/>
          </a:p>
          <a:p>
            <a:r>
              <a:rPr lang="en-GB" dirty="0" smtClean="0">
                <a:solidFill>
                  <a:srgbClr val="00B050"/>
                </a:solidFill>
              </a:rPr>
              <a:t>STL</a:t>
            </a:r>
            <a:r>
              <a:rPr lang="en-US" dirty="0"/>
              <a:t> </a:t>
            </a:r>
            <a:r>
              <a:rPr lang="en-US" sz="2000" dirty="0" smtClean="0"/>
              <a:t>is </a:t>
            </a:r>
            <a:r>
              <a:rPr lang="en-US" sz="2000" dirty="0"/>
              <a:t>the standard file type used by most </a:t>
            </a:r>
            <a:r>
              <a:rPr lang="en-US" sz="2000" dirty="0" smtClean="0"/>
              <a:t>additive manufacturing </a:t>
            </a:r>
            <a:r>
              <a:rPr lang="en-US" sz="2000" dirty="0"/>
              <a:t>systems. </a:t>
            </a:r>
            <a:endParaRPr lang="en-GB" sz="2000" dirty="0" smtClean="0"/>
          </a:p>
          <a:p>
            <a:r>
              <a:rPr lang="en-GB" dirty="0" smtClean="0">
                <a:solidFill>
                  <a:srgbClr val="00B050"/>
                </a:solidFill>
              </a:rPr>
              <a:t>DXF</a:t>
            </a:r>
            <a:r>
              <a:rPr lang="en-GB" dirty="0" smtClean="0"/>
              <a:t> </a:t>
            </a:r>
            <a:r>
              <a:rPr lang="en-US" sz="2000" dirty="0" smtClean="0"/>
              <a:t>are </a:t>
            </a:r>
            <a:r>
              <a:rPr lang="en-US" sz="2000" dirty="0"/>
              <a:t>commonly used to in 2D manufacture such as plasma cutting and laser cutting.</a:t>
            </a:r>
            <a:endParaRPr lang="en-GB" sz="2000" dirty="0"/>
          </a:p>
        </p:txBody>
      </p:sp>
      <p:sp>
        <p:nvSpPr>
          <p:cNvPr id="4" name="AutoShape 2" descr="https://upload.wikimedia.org/wikipedia/commons/thumb/a/a6/The_differences_between_CAD_and_STL_Models.svg/740px-The_differences_between_CAD_and_STL_Models.svg.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4133056"/>
            <a:ext cx="2413774" cy="2413774"/>
          </a:xfrm>
          <a:prstGeom prst="rect">
            <a:avLst/>
          </a:prstGeom>
        </p:spPr>
      </p:pic>
    </p:spTree>
    <p:extLst>
      <p:ext uri="{BB962C8B-B14F-4D97-AF65-F5344CB8AC3E}">
        <p14:creationId xmlns:p14="http://schemas.microsoft.com/office/powerpoint/2010/main" val="317514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File Types</a:t>
            </a:r>
            <a:endParaRPr lang="en-GB" dirty="0"/>
          </a:p>
        </p:txBody>
      </p:sp>
      <p:sp>
        <p:nvSpPr>
          <p:cNvPr id="3" name="Content Placeholder 2"/>
          <p:cNvSpPr>
            <a:spLocks noGrp="1"/>
          </p:cNvSpPr>
          <p:nvPr>
            <p:ph idx="1"/>
          </p:nvPr>
        </p:nvSpPr>
        <p:spPr/>
        <p:txBody>
          <a:bodyPr/>
          <a:lstStyle/>
          <a:p>
            <a:pPr marL="0" indent="0">
              <a:buNone/>
            </a:pPr>
            <a:r>
              <a:rPr lang="en-GB" dirty="0" smtClean="0"/>
              <a:t>For laser cutting a vector or raster image can be used.</a:t>
            </a:r>
            <a:endParaRPr lang="en-GB" dirty="0"/>
          </a:p>
        </p:txBody>
      </p:sp>
      <p:pic>
        <p:nvPicPr>
          <p:cNvPr id="1026" name="Picture 2" descr="Picture of Vector vs. Ras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728" y="4519757"/>
            <a:ext cx="5040560" cy="15121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cdn.instructables.com/FSN/W3SN/FSSIHXYD/FSNW3SNFSSIHXYD.MEDIU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59" y="2473887"/>
            <a:ext cx="2347157" cy="35580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75556" y="2204864"/>
            <a:ext cx="5004556" cy="2308324"/>
          </a:xfrm>
          <a:prstGeom prst="rect">
            <a:avLst/>
          </a:prstGeom>
          <a:noFill/>
        </p:spPr>
        <p:txBody>
          <a:bodyPr wrap="square" rtlCol="0">
            <a:spAutoFit/>
          </a:bodyPr>
          <a:lstStyle/>
          <a:p>
            <a:r>
              <a:rPr lang="en-GB" dirty="0" smtClean="0">
                <a:latin typeface="+mj-lt"/>
              </a:rPr>
              <a:t>If using a VECTOR, The laser can cut all the way through the material.  With RASTER it can only etch on to the materials surface.</a:t>
            </a:r>
          </a:p>
          <a:p>
            <a:endParaRPr lang="en-GB" dirty="0">
              <a:latin typeface="+mj-lt"/>
            </a:endParaRPr>
          </a:p>
          <a:p>
            <a:r>
              <a:rPr lang="en-GB" dirty="0" smtClean="0">
                <a:latin typeface="+mj-lt"/>
              </a:rPr>
              <a:t>Vector file requires the laser to always be on and will cut out where as a Raster </a:t>
            </a:r>
            <a:r>
              <a:rPr lang="en-GB" dirty="0" err="1" smtClean="0">
                <a:latin typeface="+mj-lt"/>
              </a:rPr>
              <a:t>wil</a:t>
            </a:r>
            <a:r>
              <a:rPr lang="en-GB" dirty="0" smtClean="0">
                <a:latin typeface="+mj-lt"/>
              </a:rPr>
              <a:t> work like an inkjet printer stopping and starting.  This is why it is used for etching.</a:t>
            </a:r>
            <a:endParaRPr lang="en-GB" dirty="0">
              <a:latin typeface="+mj-lt"/>
            </a:endParaRPr>
          </a:p>
        </p:txBody>
      </p:sp>
    </p:spTree>
    <p:extLst>
      <p:ext uri="{BB962C8B-B14F-4D97-AF65-F5344CB8AC3E}">
        <p14:creationId xmlns:p14="http://schemas.microsoft.com/office/powerpoint/2010/main" val="3726789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Advanced Knowledge</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Preparing for CAM</a:t>
            </a:r>
          </a:p>
          <a:p>
            <a:r>
              <a:rPr lang="en-GB" dirty="0" smtClean="0"/>
              <a:t>Surface Finish and </a:t>
            </a:r>
            <a:r>
              <a:rPr lang="en-GB" dirty="0" err="1" smtClean="0"/>
              <a:t>Datums</a:t>
            </a:r>
            <a:endParaRPr lang="en-GB" dirty="0" smtClean="0"/>
          </a:p>
          <a:p>
            <a:r>
              <a:rPr lang="en-GB" dirty="0" smtClean="0"/>
              <a:t>Volume, Mass</a:t>
            </a:r>
          </a:p>
          <a:p>
            <a:endParaRPr lang="en-GB" dirty="0"/>
          </a:p>
        </p:txBody>
      </p:sp>
    </p:spTree>
    <p:extLst>
      <p:ext uri="{BB962C8B-B14F-4D97-AF65-F5344CB8AC3E}">
        <p14:creationId xmlns:p14="http://schemas.microsoft.com/office/powerpoint/2010/main" val="346911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a:t>
            </a:r>
            <a:r>
              <a:rPr lang="en-US" sz="4800" dirty="0" smtClean="0"/>
              <a:t>Prepare </a:t>
            </a:r>
            <a:r>
              <a:rPr lang="en-US" sz="4800" dirty="0"/>
              <a:t>for CAM production</a:t>
            </a:r>
            <a:endParaRPr lang="en-GB" sz="4800" dirty="0"/>
          </a:p>
        </p:txBody>
      </p:sp>
      <p:sp>
        <p:nvSpPr>
          <p:cNvPr id="3" name="Content Placeholder 2"/>
          <p:cNvSpPr>
            <a:spLocks noGrp="1"/>
          </p:cNvSpPr>
          <p:nvPr>
            <p:ph idx="1"/>
          </p:nvPr>
        </p:nvSpPr>
        <p:spPr>
          <a:xfrm>
            <a:off x="457200" y="1600201"/>
            <a:ext cx="5266928" cy="1756792"/>
          </a:xfrm>
        </p:spPr>
        <p:txBody>
          <a:bodyPr>
            <a:normAutofit/>
          </a:bodyPr>
          <a:lstStyle/>
          <a:p>
            <a:pPr marL="0" indent="0">
              <a:buNone/>
            </a:pPr>
            <a:r>
              <a:rPr lang="en-GB" b="1" dirty="0" smtClean="0"/>
              <a:t>What is it?</a:t>
            </a:r>
          </a:p>
          <a:p>
            <a:pPr marL="0" indent="0">
              <a:buNone/>
            </a:pPr>
            <a:r>
              <a:rPr lang="en-US" sz="1600" dirty="0"/>
              <a:t>During the manufacturing process, production engineers will use the models </a:t>
            </a:r>
            <a:r>
              <a:rPr lang="en-US" sz="1600" dirty="0" smtClean="0"/>
              <a:t>and CAD drawings that </a:t>
            </a:r>
            <a:r>
              <a:rPr lang="en-US" sz="1600" dirty="0"/>
              <a:t>have been produced by the </a:t>
            </a:r>
            <a:r>
              <a:rPr lang="en-US" sz="1600" dirty="0" err="1"/>
              <a:t>draughtperson</a:t>
            </a:r>
            <a:r>
              <a:rPr lang="en-US" dirty="0"/>
              <a:t>. </a:t>
            </a:r>
            <a:r>
              <a:rPr lang="en-US" dirty="0" smtClean="0"/>
              <a:t> </a:t>
            </a:r>
          </a:p>
        </p:txBody>
      </p:sp>
      <p:sp>
        <p:nvSpPr>
          <p:cNvPr id="4" name="TextBox 3"/>
          <p:cNvSpPr txBox="1"/>
          <p:nvPr/>
        </p:nvSpPr>
        <p:spPr>
          <a:xfrm>
            <a:off x="459305" y="3284984"/>
            <a:ext cx="5256584" cy="1077218"/>
          </a:xfrm>
          <a:prstGeom prst="rect">
            <a:avLst/>
          </a:prstGeom>
          <a:noFill/>
        </p:spPr>
        <p:txBody>
          <a:bodyPr wrap="square" rtlCol="0">
            <a:spAutoFit/>
          </a:bodyPr>
          <a:lstStyle/>
          <a:p>
            <a:r>
              <a:rPr lang="en-US" sz="1600" dirty="0" smtClean="0">
                <a:solidFill>
                  <a:schemeClr val="bg1">
                    <a:lumMod val="50000"/>
                  </a:schemeClr>
                </a:solidFill>
                <a:latin typeface="+mj-lt"/>
              </a:rPr>
              <a:t>For this to work correctly, the CAD technician will be required to follow strict protocols when producing the models so that all the data required is set to the same layer. </a:t>
            </a:r>
            <a:endParaRPr lang="en-GB" dirty="0"/>
          </a:p>
        </p:txBody>
      </p:sp>
      <p:sp>
        <p:nvSpPr>
          <p:cNvPr id="5" name="TextBox 4"/>
          <p:cNvSpPr txBox="1"/>
          <p:nvPr/>
        </p:nvSpPr>
        <p:spPr>
          <a:xfrm>
            <a:off x="459305" y="4611414"/>
            <a:ext cx="8064896" cy="1354217"/>
          </a:xfrm>
          <a:prstGeom prst="rect">
            <a:avLst/>
          </a:prstGeom>
          <a:noFill/>
        </p:spPr>
        <p:txBody>
          <a:bodyPr wrap="square" rtlCol="0">
            <a:spAutoFit/>
          </a:bodyPr>
          <a:lstStyle/>
          <a:p>
            <a:r>
              <a:rPr lang="en-US" sz="1600" dirty="0" smtClean="0">
                <a:solidFill>
                  <a:schemeClr val="bg1">
                    <a:lumMod val="50000"/>
                  </a:schemeClr>
                </a:solidFill>
                <a:latin typeface="+mj-lt"/>
              </a:rPr>
              <a:t>3D CAD models must also be drawn to mid tolerance; once again, there must be a clean shape without additional features such as text or borders. This model will be used by the production engineer to convert the model into the required tool paths for the specific machine that will be used.</a:t>
            </a:r>
            <a:endParaRPr lang="en-GB" sz="1600" dirty="0" smtClean="0">
              <a:solidFill>
                <a:schemeClr val="bg1">
                  <a:lumMod val="50000"/>
                </a:schemeClr>
              </a:solidFill>
              <a:latin typeface="+mj-lt"/>
            </a:endParaRPr>
          </a:p>
          <a:p>
            <a:endParaRPr lang="en-GB" dirty="0"/>
          </a:p>
        </p:txBody>
      </p:sp>
      <p:pic>
        <p:nvPicPr>
          <p:cNvPr id="2050" name="Picture 2" descr="http://dolphincadcamusa.com/wp-content/uploads/2014/10/cad-cam-software-for-cnc-lathe-and-turning-center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564904"/>
            <a:ext cx="285750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27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a:t>
            </a:r>
            <a:r>
              <a:rPr lang="en-US" sz="4800" dirty="0" smtClean="0"/>
              <a:t>Prepare </a:t>
            </a:r>
            <a:r>
              <a:rPr lang="en-US" sz="4800" dirty="0"/>
              <a:t>for CAM production</a:t>
            </a:r>
            <a:endParaRPr lang="en-GB" sz="4800" dirty="0"/>
          </a:p>
        </p:txBody>
      </p:sp>
      <p:sp>
        <p:nvSpPr>
          <p:cNvPr id="3" name="Content Placeholder 2"/>
          <p:cNvSpPr>
            <a:spLocks noGrp="1"/>
          </p:cNvSpPr>
          <p:nvPr>
            <p:ph idx="1"/>
          </p:nvPr>
        </p:nvSpPr>
        <p:spPr>
          <a:xfrm>
            <a:off x="457200" y="1600200"/>
            <a:ext cx="4546848" cy="4781128"/>
          </a:xfrm>
        </p:spPr>
        <p:txBody>
          <a:bodyPr>
            <a:noAutofit/>
          </a:bodyPr>
          <a:lstStyle/>
          <a:p>
            <a:pPr marL="0" indent="0">
              <a:buNone/>
            </a:pPr>
            <a:r>
              <a:rPr lang="en-US" b="1" dirty="0"/>
              <a:t>How does it work?</a:t>
            </a:r>
          </a:p>
          <a:p>
            <a:pPr marL="0" indent="0">
              <a:buNone/>
            </a:pPr>
            <a:endParaRPr lang="en-US" sz="2000" dirty="0"/>
          </a:p>
          <a:p>
            <a:pPr marL="0" indent="0">
              <a:buNone/>
            </a:pPr>
            <a:r>
              <a:rPr lang="en-US" sz="2000" dirty="0"/>
              <a:t>The model that is produced during the design process is used for the purpose of </a:t>
            </a:r>
            <a:r>
              <a:rPr lang="en-US" sz="2000" dirty="0" smtClean="0"/>
              <a:t>producing the </a:t>
            </a:r>
            <a:r>
              <a:rPr lang="en-US" sz="2000" dirty="0"/>
              <a:t>CNC program to save on time and the reproduction of work. By producing the </a:t>
            </a:r>
            <a:r>
              <a:rPr lang="en-US" sz="2000" dirty="0" smtClean="0"/>
              <a:t>original model </a:t>
            </a:r>
            <a:r>
              <a:rPr lang="en-US" sz="2000" dirty="0"/>
              <a:t>to mid tolerance, the production department can ensure that the finished model </a:t>
            </a:r>
            <a:r>
              <a:rPr lang="en-US" sz="2000" dirty="0" smtClean="0"/>
              <a:t>will be </a:t>
            </a:r>
            <a:r>
              <a:rPr lang="en-US" sz="2000" dirty="0"/>
              <a:t>produced at the desired size.</a:t>
            </a:r>
            <a:endParaRPr lang="en-US" sz="2000" dirty="0" smtClean="0"/>
          </a:p>
        </p:txBody>
      </p:sp>
      <p:sp>
        <p:nvSpPr>
          <p:cNvPr id="4" name="AutoShape 2" descr="https://cadcamredcoatengineering.files.wordpress.com/2015/02/flage-2d-drawing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http://www.aps.anl.gov/APS_Engineering_Support_Division/Design_and_Drafting/DDStandards/fig6_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8934" y="2564904"/>
            <a:ext cx="4112977"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783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241</TotalTime>
  <Words>725</Words>
  <Application>Microsoft Office PowerPoint</Application>
  <PresentationFormat>On-screen Show (4:3)</PresentationFormat>
  <Paragraphs>73</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CAD CAM</vt:lpstr>
      <vt:lpstr>The Basics</vt:lpstr>
      <vt:lpstr> CAD CAM</vt:lpstr>
      <vt:lpstr>The Machines</vt:lpstr>
      <vt:lpstr>File Types</vt:lpstr>
      <vt:lpstr>File Types</vt:lpstr>
      <vt:lpstr>Advanced Knowledge</vt:lpstr>
      <vt:lpstr> Prepare for CAM production</vt:lpstr>
      <vt:lpstr> Prepare for CAM production</vt:lpstr>
      <vt:lpstr>Surface Finish &amp; Datums</vt:lpstr>
      <vt:lpstr>Surface Finish &amp; Datums</vt:lpstr>
      <vt:lpstr>Gathering model information on volume, centre of mass and mass of the model.</vt:lpstr>
      <vt:lpstr>Gathering model information on volume, centre of mass and mass of the model.</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 CAM</dc:title>
  <dc:creator>TannerN</dc:creator>
  <cp:lastModifiedBy>TannerN</cp:lastModifiedBy>
  <cp:revision>19</cp:revision>
  <dcterms:created xsi:type="dcterms:W3CDTF">2016-03-01T10:09:02Z</dcterms:created>
  <dcterms:modified xsi:type="dcterms:W3CDTF">2016-03-14T08:19:28Z</dcterms:modified>
</cp:coreProperties>
</file>