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0E3502-83AA-43FC-9CDD-008A18CA65A2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5C0104-CCBD-4B3A-8CED-A22F9C43785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British Standards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BS8888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7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BS8888?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The conformity to which we draw our production drawings.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073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these conformities?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Drawing Types</a:t>
            </a:r>
          </a:p>
          <a:p>
            <a:r>
              <a:rPr lang="en-GB" sz="3200" dirty="0" smtClean="0"/>
              <a:t>Line Types</a:t>
            </a:r>
          </a:p>
          <a:p>
            <a:r>
              <a:rPr lang="en-GB" sz="3200" dirty="0" smtClean="0"/>
              <a:t>Detail</a:t>
            </a:r>
          </a:p>
          <a:p>
            <a:r>
              <a:rPr lang="en-GB" sz="3200" dirty="0" smtClean="0"/>
              <a:t>Annotation</a:t>
            </a:r>
          </a:p>
          <a:p>
            <a:r>
              <a:rPr lang="en-GB" sz="3200" dirty="0" smtClean="0"/>
              <a:t>Title Block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56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Orthographic Assembled</a:t>
            </a:r>
          </a:p>
          <a:p>
            <a:r>
              <a:rPr lang="en-GB" dirty="0" smtClean="0"/>
              <a:t>Component </a:t>
            </a:r>
            <a:r>
              <a:rPr lang="en-GB" dirty="0" err="1" smtClean="0"/>
              <a:t>Orthographics</a:t>
            </a:r>
            <a:endParaRPr lang="en-GB" dirty="0" smtClean="0"/>
          </a:p>
          <a:p>
            <a:r>
              <a:rPr lang="en-GB" dirty="0" smtClean="0"/>
              <a:t>Exploded Elevation</a:t>
            </a:r>
          </a:p>
          <a:p>
            <a:r>
              <a:rPr lang="en-GB" dirty="0" smtClean="0"/>
              <a:t>Isometric</a:t>
            </a:r>
          </a:p>
          <a:p>
            <a:r>
              <a:rPr lang="en-GB" dirty="0" smtClean="0"/>
              <a:t>Oblique</a:t>
            </a:r>
          </a:p>
          <a:p>
            <a:r>
              <a:rPr lang="en-GB" dirty="0" smtClean="0"/>
              <a:t>Perspective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693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 Types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Construction</a:t>
            </a:r>
          </a:p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Outline</a:t>
            </a:r>
          </a:p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Hidden</a:t>
            </a:r>
          </a:p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Centre</a:t>
            </a:r>
          </a:p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Folding</a:t>
            </a:r>
          </a:p>
          <a:p>
            <a:pPr marL="274320" indent="-274320">
              <a:buFont typeface="Wingdings"/>
              <a:buNone/>
              <a:defRPr/>
            </a:pPr>
            <a:endParaRPr lang="en-GB" dirty="0" smtClean="0"/>
          </a:p>
          <a:p>
            <a:pPr marL="274320" indent="-274320">
              <a:buFont typeface="Wingdings"/>
              <a:buNone/>
              <a:defRPr/>
            </a:pPr>
            <a:r>
              <a:rPr lang="en-GB" dirty="0" smtClean="0"/>
              <a:t>Cutting Plane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73998" y="2204863"/>
            <a:ext cx="3611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73998" y="2879173"/>
            <a:ext cx="361106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73998" y="3671776"/>
            <a:ext cx="3611067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2612" y="4542941"/>
            <a:ext cx="3612836" cy="0"/>
          </a:xfrm>
          <a:prstGeom prst="line">
            <a:avLst/>
          </a:prstGeom>
          <a:ln w="28575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92612" y="5414104"/>
            <a:ext cx="3612836" cy="0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2612" y="6206707"/>
            <a:ext cx="3612836" cy="0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92758" y="6206707"/>
            <a:ext cx="39985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05447" y="6206707"/>
            <a:ext cx="39985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64681" y="5730099"/>
            <a:ext cx="0" cy="39630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51992" y="5730099"/>
            <a:ext cx="0" cy="39630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Drawings Detail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Sectional View</a:t>
            </a:r>
          </a:p>
          <a:p>
            <a:r>
              <a:rPr lang="en-GB" dirty="0" smtClean="0"/>
              <a:t>Enlarged View</a:t>
            </a:r>
          </a:p>
          <a:p>
            <a:r>
              <a:rPr lang="en-GB" dirty="0" smtClean="0"/>
              <a:t>Surface Development</a:t>
            </a:r>
          </a:p>
          <a:p>
            <a:r>
              <a:rPr lang="en-GB" dirty="0" smtClean="0"/>
              <a:t>Angle of Movement</a:t>
            </a:r>
          </a:p>
          <a:p>
            <a:r>
              <a:rPr lang="en-GB" dirty="0" smtClean="0"/>
              <a:t>Threading</a:t>
            </a:r>
          </a:p>
          <a:p>
            <a:r>
              <a:rPr lang="en-GB" dirty="0" smtClean="0"/>
              <a:t>Parts/Material List</a:t>
            </a:r>
          </a:p>
          <a:p>
            <a:r>
              <a:rPr lang="en-GB" dirty="0" smtClean="0"/>
              <a:t>Break Lines</a:t>
            </a:r>
          </a:p>
          <a:p>
            <a:r>
              <a:rPr lang="en-GB" dirty="0" smtClean="0"/>
              <a:t>Surface Finish – Knurl, smooth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1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</a:t>
            </a:r>
            <a:br>
              <a:rPr lang="en-GB" dirty="0" smtClean="0"/>
            </a:br>
            <a:r>
              <a:rPr lang="en-GB" dirty="0" smtClean="0"/>
              <a:t>Annotation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Label Parts</a:t>
            </a:r>
          </a:p>
          <a:p>
            <a:r>
              <a:rPr lang="en-GB" dirty="0" smtClean="0"/>
              <a:t>Label View</a:t>
            </a:r>
          </a:p>
          <a:p>
            <a:r>
              <a:rPr lang="en-GB" dirty="0" smtClean="0"/>
              <a:t>Dimensioning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Tolerances</a:t>
            </a:r>
          </a:p>
          <a:p>
            <a:r>
              <a:rPr lang="en-GB" dirty="0" smtClean="0"/>
              <a:t>Additional Information</a:t>
            </a:r>
          </a:p>
          <a:p>
            <a:pPr marL="0" indent="0">
              <a:buNone/>
            </a:pPr>
            <a:r>
              <a:rPr lang="en-GB" dirty="0" smtClean="0"/>
              <a:t> 	to support assembly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682454" y="1766331"/>
            <a:ext cx="4248150" cy="3465513"/>
            <a:chOff x="3492500" y="1692275"/>
            <a:chExt cx="4248150" cy="3465513"/>
          </a:xfrm>
        </p:grpSpPr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492500" y="1844675"/>
              <a:ext cx="4248150" cy="3313113"/>
              <a:chOff x="1763688" y="1448895"/>
              <a:chExt cx="5040560" cy="4068337"/>
            </a:xfrm>
          </p:grpSpPr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763688" y="2780928"/>
                <a:ext cx="5040560" cy="2736304"/>
                <a:chOff x="1763688" y="2780928"/>
                <a:chExt cx="5040560" cy="2736304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1763688" y="2780315"/>
                  <a:ext cx="0" cy="2736917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763688" y="5517232"/>
                  <a:ext cx="504056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6804248" y="4148774"/>
                  <a:ext cx="0" cy="136845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662776" y="4148774"/>
                  <a:ext cx="114147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3475897" y="3213076"/>
                  <a:ext cx="15069" cy="59455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651474" y="3213076"/>
                  <a:ext cx="11302" cy="93569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490966" y="3213076"/>
                  <a:ext cx="2188763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2809096" y="3807633"/>
                  <a:ext cx="666801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763688" y="2780315"/>
                  <a:ext cx="104540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809096" y="2780315"/>
                  <a:ext cx="0" cy="102731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1763688" y="1448895"/>
                <a:ext cx="5040560" cy="2628177"/>
                <a:chOff x="1763688" y="1448895"/>
                <a:chExt cx="5040560" cy="2628177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1763688" y="1448895"/>
                  <a:ext cx="0" cy="12592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2771424" y="2060997"/>
                  <a:ext cx="0" cy="64719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3490966" y="2060997"/>
                  <a:ext cx="0" cy="107995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651474" y="2060997"/>
                  <a:ext cx="0" cy="107995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6804248" y="1448895"/>
                  <a:ext cx="0" cy="262775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1763688" y="2277378"/>
                  <a:ext cx="1007736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771424" y="2277378"/>
                  <a:ext cx="719542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3490966" y="2277378"/>
                  <a:ext cx="2160508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2051720" y="1891106"/>
                  <a:ext cx="648072" cy="36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GB">
                      <a:latin typeface="Century Schoolbook" pitchFamily="18" charset="0"/>
                    </a:rPr>
                    <a:t>20</a:t>
                  </a:r>
                </a:p>
              </p:txBody>
            </p:sp>
            <p:sp>
              <p:nvSpPr>
                <p:cNvPr id="20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2874320" y="1891107"/>
                  <a:ext cx="648072" cy="36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GB">
                      <a:latin typeface="Century Schoolbook" pitchFamily="18" charset="0"/>
                    </a:rPr>
                    <a:t>15</a:t>
                  </a:r>
                </a:p>
              </p:txBody>
            </p:sp>
            <p:sp>
              <p:nvSpPr>
                <p:cNvPr id="21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4283968" y="1891106"/>
                  <a:ext cx="64807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GB">
                      <a:latin typeface="Century Schoolbook" pitchFamily="18" charset="0"/>
                    </a:rPr>
                    <a:t>50</a:t>
                  </a:r>
                </a:p>
              </p:txBody>
            </p:sp>
          </p:grpSp>
        </p:grpSp>
        <p:cxnSp>
          <p:nvCxnSpPr>
            <p:cNvPr id="7" name="Straight Arrow Connector 6"/>
            <p:cNvCxnSpPr/>
            <p:nvPr/>
          </p:nvCxnSpPr>
          <p:spPr>
            <a:xfrm>
              <a:off x="3492500" y="1989138"/>
              <a:ext cx="424815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5219700" y="1692275"/>
              <a:ext cx="7207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>
                  <a:latin typeface="Century Schoolbook" pitchFamily="18" charset="0"/>
                </a:rPr>
                <a:t>110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9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</a:t>
            </a:r>
            <a:br>
              <a:rPr lang="en-GB" dirty="0" smtClean="0"/>
            </a:br>
            <a:r>
              <a:rPr lang="en-GB" dirty="0" smtClean="0"/>
              <a:t>Title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Drawing</a:t>
            </a:r>
            <a:r>
              <a:rPr lang="en-GB" dirty="0"/>
              <a:t> </a:t>
            </a:r>
            <a:r>
              <a:rPr lang="en-GB" dirty="0" smtClean="0"/>
              <a:t>Name</a:t>
            </a:r>
          </a:p>
          <a:p>
            <a:r>
              <a:rPr lang="en-GB" dirty="0"/>
              <a:t>D</a:t>
            </a:r>
            <a:r>
              <a:rPr lang="en-GB" dirty="0" smtClean="0"/>
              <a:t>rawn By</a:t>
            </a:r>
          </a:p>
          <a:p>
            <a:r>
              <a:rPr lang="en-GB" dirty="0" smtClean="0"/>
              <a:t>Date</a:t>
            </a:r>
          </a:p>
          <a:p>
            <a:r>
              <a:rPr lang="en-GB" dirty="0" smtClean="0"/>
              <a:t>Drawing No.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Tolerance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Angle Projection Symbol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9" t="40602" r="17325" b="34398"/>
          <a:stretch/>
        </p:blipFill>
        <p:spPr bwMode="auto">
          <a:xfrm>
            <a:off x="3851920" y="1916832"/>
            <a:ext cx="5112739" cy="21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1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</TotalTime>
  <Words>106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British Standards</vt:lpstr>
      <vt:lpstr>What is BS8888?</vt:lpstr>
      <vt:lpstr>What are these conformities?</vt:lpstr>
      <vt:lpstr>Production Drawing Types</vt:lpstr>
      <vt:lpstr>Line Types</vt:lpstr>
      <vt:lpstr>Production Drawings Detail</vt:lpstr>
      <vt:lpstr>Production Drawing Annotation</vt:lpstr>
      <vt:lpstr>Production Drawing Title Block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Standards</dc:title>
  <dc:creator>TannerN</dc:creator>
  <cp:lastModifiedBy>TannerN</cp:lastModifiedBy>
  <cp:revision>2</cp:revision>
  <dcterms:created xsi:type="dcterms:W3CDTF">2015-06-03T09:30:20Z</dcterms:created>
  <dcterms:modified xsi:type="dcterms:W3CDTF">2015-06-03T09:48:24Z</dcterms:modified>
</cp:coreProperties>
</file>