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67" r:id="rId3"/>
    <p:sldId id="266" r:id="rId4"/>
    <p:sldId id="257" r:id="rId5"/>
    <p:sldId id="268" r:id="rId6"/>
    <p:sldId id="269" r:id="rId7"/>
    <p:sldId id="277" r:id="rId8"/>
    <p:sldId id="278" r:id="rId9"/>
    <p:sldId id="276" r:id="rId10"/>
    <p:sldId id="259" r:id="rId11"/>
    <p:sldId id="264" r:id="rId12"/>
    <p:sldId id="258" r:id="rId13"/>
    <p:sldId id="263" r:id="rId14"/>
    <p:sldId id="260" r:id="rId15"/>
    <p:sldId id="262" r:id="rId16"/>
    <p:sldId id="261" r:id="rId17"/>
    <p:sldId id="275" r:id="rId18"/>
    <p:sldId id="27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714" autoAdjust="0"/>
  </p:normalViewPr>
  <p:slideViewPr>
    <p:cSldViewPr>
      <p:cViewPr>
        <p:scale>
          <a:sx n="78" d="100"/>
          <a:sy n="78" d="100"/>
        </p:scale>
        <p:origin x="-27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7BD514-CDAA-4E36-8B8A-AA1D780730C0}" type="datetimeFigureOut">
              <a:rPr lang="en-US" smtClean="0"/>
              <a:pPr/>
              <a:t>9/17/2015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1E8B8C-510F-4638-8CA9-BDAC419A378B}" type="slidenum">
              <a:rPr lang="en-GB" smtClean="0"/>
              <a:pPr/>
              <a:t>‹#›</a:t>
            </a:fld>
            <a:endParaRPr lang="en-GB"/>
          </a:p>
        </p:txBody>
      </p:sp>
    </p:spTree>
    <p:extLst>
      <p:ext uri="{BB962C8B-B14F-4D97-AF65-F5344CB8AC3E}">
        <p14:creationId xmlns:p14="http://schemas.microsoft.com/office/powerpoint/2010/main" val="3529734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81E8B8C-510F-4638-8CA9-BDAC419A378B}"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81E8B8C-510F-4638-8CA9-BDAC419A378B}" type="slidenum">
              <a:rPr lang="en-GB" smtClean="0"/>
              <a:pPr/>
              <a:t>12</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81E8B8C-510F-4638-8CA9-BDAC419A378B}" type="slidenum">
              <a:rPr lang="en-GB" smtClean="0"/>
              <a:pPr/>
              <a:t>13</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81E8B8C-510F-4638-8CA9-BDAC419A378B}" type="slidenum">
              <a:rPr lang="en-GB" smtClean="0"/>
              <a:pPr/>
              <a:t>14</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81E8B8C-510F-4638-8CA9-BDAC419A378B}" type="slidenum">
              <a:rPr lang="en-GB" smtClean="0"/>
              <a:pPr/>
              <a:t>15</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81E8B8C-510F-4638-8CA9-BDAC419A378B}" type="slidenum">
              <a:rPr lang="en-GB" smtClean="0"/>
              <a:pPr/>
              <a:t>16</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81E8B8C-510F-4638-8CA9-BDAC419A378B}" type="slidenum">
              <a:rPr lang="en-GB" smtClean="0"/>
              <a:pPr/>
              <a:t>17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81E8B8C-510F-4638-8CA9-BDAC419A378B}"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81E8B8C-510F-4638-8CA9-BDAC419A378B}"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81E8B8C-510F-4638-8CA9-BDAC419A378B}"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81E8B8C-510F-4638-8CA9-BDAC419A378B}"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81E8B8C-510F-4638-8CA9-BDAC419A378B}"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81E8B8C-510F-4638-8CA9-BDAC419A378B}" type="slidenum">
              <a:rPr lang="en-GB" smtClean="0"/>
              <a:pPr/>
              <a:t>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81E8B8C-510F-4638-8CA9-BDAC419A378B}" type="slidenum">
              <a:rPr lang="en-GB" smtClean="0"/>
              <a:pPr/>
              <a:t>10</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81E8B8C-510F-4638-8CA9-BDAC419A378B}" type="slidenum">
              <a:rPr lang="en-GB" smtClean="0"/>
              <a:pPr/>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60159C5B-8E46-463D-9C88-1DDD05E511CA}" type="datetimeFigureOut">
              <a:rPr lang="en-US" smtClean="0"/>
              <a:pPr/>
              <a:t>9/17/2015</a:t>
            </a:fld>
            <a:endParaRPr lang="en-GB"/>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GB"/>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C01FF02-7095-4337-B465-799F1BBB4DAC}" type="slidenum">
              <a:rPr lang="en-GB" smtClean="0"/>
              <a:pPr/>
              <a:t>‹#›</a:t>
            </a:fld>
            <a:endParaRPr lang="en-GB"/>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159C5B-8E46-463D-9C88-1DDD05E511CA}" type="datetimeFigureOut">
              <a:rPr lang="en-US" smtClean="0"/>
              <a:pPr/>
              <a:t>9/17/2015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01FF02-7095-4337-B465-799F1BBB4DA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159C5B-8E46-463D-9C88-1DDD05E511CA}" type="datetimeFigureOut">
              <a:rPr lang="en-US" smtClean="0"/>
              <a:pPr/>
              <a:t>9/17/2015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01FF02-7095-4337-B465-799F1BBB4DA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159C5B-8E46-463D-9C88-1DDD05E511CA}" type="datetimeFigureOut">
              <a:rPr lang="en-US" smtClean="0"/>
              <a:pPr/>
              <a:t>9/17/2015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01FF02-7095-4337-B465-799F1BBB4DA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159C5B-8E46-463D-9C88-1DDD05E511CA}" type="datetimeFigureOut">
              <a:rPr lang="en-US" smtClean="0"/>
              <a:pPr/>
              <a:t>9/17/2015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01FF02-7095-4337-B465-799F1BBB4DAC}"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0159C5B-8E46-463D-9C88-1DDD05E511CA}" type="datetimeFigureOut">
              <a:rPr lang="en-US" smtClean="0"/>
              <a:pPr/>
              <a:t>9/17/2015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01FF02-7095-4337-B465-799F1BBB4DAC}" type="slidenum">
              <a:rPr lang="en-GB" smtClean="0"/>
              <a:pPr/>
              <a:t>‹#›</a:t>
            </a:fld>
            <a:endParaRPr lang="en-GB"/>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159C5B-8E46-463D-9C88-1DDD05E511CA}" type="datetimeFigureOut">
              <a:rPr lang="en-US" smtClean="0"/>
              <a:pPr/>
              <a:t>9/17/2015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C01FF02-7095-4337-B465-799F1BBB4DA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159C5B-8E46-463D-9C88-1DDD05E511CA}" type="datetimeFigureOut">
              <a:rPr lang="en-US" smtClean="0"/>
              <a:pPr/>
              <a:t>9/17/2015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C01FF02-7095-4337-B465-799F1BBB4DA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159C5B-8E46-463D-9C88-1DDD05E511CA}" type="datetimeFigureOut">
              <a:rPr lang="en-US" smtClean="0"/>
              <a:pPr/>
              <a:t>9/17/2015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C01FF02-7095-4337-B465-799F1BBB4DA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0159C5B-8E46-463D-9C88-1DDD05E511CA}" type="datetimeFigureOut">
              <a:rPr lang="en-US" smtClean="0"/>
              <a:pPr/>
              <a:t>9/17/2015</a:t>
            </a:fld>
            <a:endParaRPr lang="en-GB"/>
          </a:p>
        </p:txBody>
      </p:sp>
      <p:sp>
        <p:nvSpPr>
          <p:cNvPr id="7" name="Slide Number Placeholder 6"/>
          <p:cNvSpPr>
            <a:spLocks noGrp="1"/>
          </p:cNvSpPr>
          <p:nvPr>
            <p:ph type="sldNum" sz="quarter" idx="12"/>
          </p:nvPr>
        </p:nvSpPr>
        <p:spPr/>
        <p:txBody>
          <a:bodyPr/>
          <a:lstStyle/>
          <a:p>
            <a:fld id="{BC01FF02-7095-4337-B465-799F1BBB4DAC}" type="slidenum">
              <a:rPr lang="en-GB" smtClean="0"/>
              <a:pPr/>
              <a:t>‹#›</a:t>
            </a:fld>
            <a:endParaRPr lang="en-GB"/>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159C5B-8E46-463D-9C88-1DDD05E511CA}" type="datetimeFigureOut">
              <a:rPr lang="en-US" smtClean="0"/>
              <a:pPr/>
              <a:t>9/17/2015</a:t>
            </a:fld>
            <a:endParaRPr lang="en-GB"/>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7" name="Slide Number Placeholder 6"/>
          <p:cNvSpPr>
            <a:spLocks noGrp="1"/>
          </p:cNvSpPr>
          <p:nvPr>
            <p:ph type="sldNum" sz="quarter" idx="12"/>
          </p:nvPr>
        </p:nvSpPr>
        <p:spPr/>
        <p:txBody>
          <a:bodyPr/>
          <a:lstStyle/>
          <a:p>
            <a:fld id="{BC01FF02-7095-4337-B465-799F1BBB4DAC}"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0159C5B-8E46-463D-9C88-1DDD05E511CA}" type="datetimeFigureOut">
              <a:rPr lang="en-US" smtClean="0"/>
              <a:pPr/>
              <a:t>9/17/2015</a:t>
            </a:fld>
            <a:endParaRPr lang="en-GB"/>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C01FF02-7095-4337-B465-799F1BBB4DA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0" y="-2071726"/>
            <a:ext cx="9144000" cy="9144000"/>
          </a:xfrm>
          <a:prstGeom prst="rect">
            <a:avLst/>
          </a:prstGeom>
          <a:noFill/>
          <a:ln w="9525">
            <a:noFill/>
            <a:miter lim="800000"/>
            <a:headEnd/>
            <a:tailEnd/>
          </a:ln>
        </p:spPr>
      </p:pic>
      <p:sp>
        <p:nvSpPr>
          <p:cNvPr id="2" name="Title 1"/>
          <p:cNvSpPr>
            <a:spLocks noGrp="1"/>
          </p:cNvSpPr>
          <p:nvPr>
            <p:ph type="ctrTitle"/>
          </p:nvPr>
        </p:nvSpPr>
        <p:spPr>
          <a:xfrm>
            <a:off x="785786" y="428604"/>
            <a:ext cx="7772400" cy="1470025"/>
          </a:xfrm>
        </p:spPr>
        <p:txBody>
          <a:bodyPr/>
          <a:lstStyle/>
          <a:p>
            <a:endParaRPr lang="en-GB"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3608" y="620688"/>
            <a:ext cx="7024744" cy="1143000"/>
          </a:xfrm>
        </p:spPr>
        <p:txBody>
          <a:bodyPr>
            <a:normAutofit/>
          </a:bodyPr>
          <a:lstStyle/>
          <a:p>
            <a:r>
              <a:rPr lang="en-GB" sz="4000" dirty="0" smtClean="0">
                <a:latin typeface="Aharoni" pitchFamily="2" charset="-79"/>
                <a:cs typeface="Aharoni" pitchFamily="2" charset="-79"/>
              </a:rPr>
              <a:t>Softwoods</a:t>
            </a:r>
            <a:endParaRPr lang="en-GB" sz="4000" dirty="0">
              <a:latin typeface="Aharoni" pitchFamily="2" charset="-79"/>
              <a:cs typeface="Aharoni" pitchFamily="2" charset="-79"/>
            </a:endParaRPr>
          </a:p>
        </p:txBody>
      </p:sp>
      <p:graphicFrame>
        <p:nvGraphicFramePr>
          <p:cNvPr id="4" name="Table 3"/>
          <p:cNvGraphicFramePr>
            <a:graphicFrameLocks noGrp="1"/>
          </p:cNvGraphicFramePr>
          <p:nvPr>
            <p:extLst>
              <p:ext uri="{D42A27DB-BD31-4B8C-83A1-F6EECF244321}">
                <p14:modId xmlns:p14="http://schemas.microsoft.com/office/powerpoint/2010/main" val="1997334034"/>
              </p:ext>
            </p:extLst>
          </p:nvPr>
        </p:nvGraphicFramePr>
        <p:xfrm>
          <a:off x="642910" y="2000240"/>
          <a:ext cx="7858182" cy="4325590"/>
        </p:xfrm>
        <a:graphic>
          <a:graphicData uri="http://schemas.openxmlformats.org/drawingml/2006/table">
            <a:tbl>
              <a:tblPr/>
              <a:tblGrid>
                <a:gridCol w="1155342"/>
                <a:gridCol w="1202112"/>
                <a:gridCol w="1499628"/>
                <a:gridCol w="1820334"/>
                <a:gridCol w="2180766"/>
              </a:tblGrid>
              <a:tr h="662479">
                <a:tc>
                  <a:txBody>
                    <a:bodyPr/>
                    <a:lstStyle/>
                    <a:p>
                      <a:pPr>
                        <a:lnSpc>
                          <a:spcPct val="115000"/>
                        </a:lnSpc>
                        <a:spcAft>
                          <a:spcPts val="0"/>
                        </a:spcAft>
                      </a:pPr>
                      <a:endParaRPr lang="en-GB" sz="1600" dirty="0">
                        <a:latin typeface="Calibri"/>
                        <a:ea typeface="Calibri"/>
                        <a:cs typeface="Times New Roman"/>
                      </a:endParaRP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a:latin typeface="Calibri"/>
                          <a:ea typeface="Calibri"/>
                          <a:cs typeface="Times New Roman"/>
                        </a:rPr>
                        <a:t>Type Of Wood</a:t>
                      </a: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a:latin typeface="Calibri"/>
                          <a:ea typeface="Calibri"/>
                          <a:cs typeface="Times New Roman"/>
                        </a:rPr>
                        <a:t>Appearance</a:t>
                      </a: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a:latin typeface="Calibri"/>
                          <a:ea typeface="Calibri"/>
                          <a:cs typeface="Times New Roman"/>
                        </a:rPr>
                        <a:t>Properties</a:t>
                      </a: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dirty="0">
                          <a:latin typeface="Calibri"/>
                          <a:ea typeface="Calibri"/>
                          <a:cs typeface="Times New Roman"/>
                        </a:rPr>
                        <a:t>Uses</a:t>
                      </a: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8329">
                <a:tc rowSpan="3">
                  <a:txBody>
                    <a:bodyPr/>
                    <a:lstStyle/>
                    <a:p>
                      <a:pPr>
                        <a:lnSpc>
                          <a:spcPct val="115000"/>
                        </a:lnSpc>
                        <a:spcAft>
                          <a:spcPts val="0"/>
                        </a:spcAft>
                      </a:pPr>
                      <a:r>
                        <a:rPr lang="en-GB" sz="1600">
                          <a:latin typeface="Calibri"/>
                          <a:ea typeface="Calibri"/>
                          <a:cs typeface="Times New Roman"/>
                        </a:rPr>
                        <a:t>Softwoods</a:t>
                      </a: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0"/>
                        </a:spcAft>
                      </a:pPr>
                      <a:r>
                        <a:rPr lang="en-GB" sz="1600" dirty="0">
                          <a:latin typeface="Calibri"/>
                          <a:ea typeface="Calibri"/>
                          <a:cs typeface="Times New Roman"/>
                        </a:rPr>
                        <a:t>RED </a:t>
                      </a:r>
                      <a:r>
                        <a:rPr lang="en-GB" sz="1600" dirty="0" smtClean="0">
                          <a:latin typeface="Calibri"/>
                          <a:ea typeface="Calibri"/>
                          <a:cs typeface="Times New Roman"/>
                        </a:rPr>
                        <a:t>PINE</a:t>
                      </a:r>
                      <a:endParaRPr lang="en-GB" sz="1600" dirty="0">
                        <a:latin typeface="Calibri"/>
                        <a:ea typeface="Calibri"/>
                        <a:cs typeface="Times New Roman"/>
                      </a:endParaRP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0"/>
                        </a:spcAft>
                      </a:pPr>
                      <a:r>
                        <a:rPr lang="en-GB" sz="1600">
                          <a:latin typeface="Calibri"/>
                          <a:ea typeface="Calibri"/>
                          <a:cs typeface="Times New Roman"/>
                        </a:rPr>
                        <a:t>Light colour with reddish grain and knots</a:t>
                      </a: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0"/>
                        </a:spcAft>
                      </a:pPr>
                      <a:r>
                        <a:rPr lang="en-GB" sz="1600" dirty="0">
                          <a:latin typeface="Calibri"/>
                          <a:ea typeface="Calibri"/>
                          <a:cs typeface="Times New Roman"/>
                        </a:rPr>
                        <a:t>Long straight trunk, strong inexpensive, fast growing</a:t>
                      </a: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0"/>
                        </a:spcAft>
                      </a:pPr>
                      <a:r>
                        <a:rPr lang="en-GB" sz="1600" dirty="0">
                          <a:latin typeface="Calibri"/>
                          <a:ea typeface="Calibri"/>
                          <a:cs typeface="Times New Roman"/>
                        </a:rPr>
                        <a:t>Building, joinery</a:t>
                      </a: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1224136">
                <a:tc vMerge="1">
                  <a:txBody>
                    <a:bodyPr/>
                    <a:lstStyle/>
                    <a:p>
                      <a:endParaRPr lang="en-GB"/>
                    </a:p>
                  </a:txBody>
                  <a:tcPr/>
                </a:tc>
                <a:tc>
                  <a:txBody>
                    <a:bodyPr/>
                    <a:lstStyle/>
                    <a:p>
                      <a:pPr>
                        <a:lnSpc>
                          <a:spcPct val="115000"/>
                        </a:lnSpc>
                        <a:spcAft>
                          <a:spcPts val="0"/>
                        </a:spcAft>
                      </a:pPr>
                      <a:r>
                        <a:rPr lang="en-GB" sz="1600" dirty="0" smtClean="0">
                          <a:latin typeface="Calibri"/>
                          <a:ea typeface="Calibri"/>
                          <a:cs typeface="Times New Roman"/>
                        </a:rPr>
                        <a:t>WHITE</a:t>
                      </a:r>
                      <a:r>
                        <a:rPr lang="en-GB" sz="1600" baseline="0" dirty="0" smtClean="0">
                          <a:latin typeface="Calibri"/>
                          <a:ea typeface="Calibri"/>
                          <a:cs typeface="Times New Roman"/>
                        </a:rPr>
                        <a:t> PINE</a:t>
                      </a:r>
                      <a:endParaRPr lang="en-GB" sz="1600" dirty="0">
                        <a:latin typeface="Calibri"/>
                        <a:ea typeface="Calibri"/>
                        <a:cs typeface="Times New Roman"/>
                      </a:endParaRP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0"/>
                        </a:spcAft>
                      </a:pPr>
                      <a:r>
                        <a:rPr lang="en-GB" sz="1600" dirty="0" smtClean="0">
                          <a:latin typeface="Calibri"/>
                          <a:ea typeface="Calibri"/>
                          <a:cs typeface="Times New Roman"/>
                        </a:rPr>
                        <a:t>Light</a:t>
                      </a:r>
                      <a:r>
                        <a:rPr lang="en-GB" sz="1600" baseline="0" dirty="0" smtClean="0">
                          <a:latin typeface="Calibri"/>
                          <a:ea typeface="Calibri"/>
                          <a:cs typeface="Times New Roman"/>
                        </a:rPr>
                        <a:t> colour with light brown grain and small dark brown knots</a:t>
                      </a:r>
                      <a:endParaRPr lang="en-GB" sz="1600" dirty="0">
                        <a:latin typeface="Calibri"/>
                        <a:ea typeface="Calibri"/>
                        <a:cs typeface="Times New Roman"/>
                      </a:endParaRP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600" dirty="0" smtClean="0">
                          <a:latin typeface="+mn-lt"/>
                          <a:ea typeface="Calibri"/>
                          <a:cs typeface="Times New Roman"/>
                        </a:rPr>
                        <a:t>Long straight trunk, strong inexpensive, fast growing</a:t>
                      </a:r>
                    </a:p>
                    <a:p>
                      <a:pPr>
                        <a:lnSpc>
                          <a:spcPct val="115000"/>
                        </a:lnSpc>
                        <a:spcAft>
                          <a:spcPts val="0"/>
                        </a:spcAft>
                      </a:pPr>
                      <a:endParaRPr lang="en-GB" sz="1600" dirty="0">
                        <a:latin typeface="Calibri"/>
                        <a:ea typeface="Calibri"/>
                        <a:cs typeface="Times New Roman"/>
                      </a:endParaRP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600" dirty="0" smtClean="0">
                          <a:latin typeface="+mn-lt"/>
                          <a:ea typeface="Calibri"/>
                          <a:cs typeface="Times New Roman"/>
                        </a:rPr>
                        <a:t>Building, joinery</a:t>
                      </a:r>
                    </a:p>
                    <a:p>
                      <a:pPr>
                        <a:lnSpc>
                          <a:spcPct val="115000"/>
                        </a:lnSpc>
                        <a:spcAft>
                          <a:spcPts val="0"/>
                        </a:spcAft>
                      </a:pPr>
                      <a:endParaRPr lang="en-GB" sz="1600" dirty="0">
                        <a:latin typeface="Calibri"/>
                        <a:ea typeface="Calibri"/>
                        <a:cs typeface="Times New Roman"/>
                      </a:endParaRP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1062702">
                <a:tc vMerge="1">
                  <a:txBody>
                    <a:bodyPr/>
                    <a:lstStyle/>
                    <a:p>
                      <a:endParaRPr lang="en-GB"/>
                    </a:p>
                  </a:txBody>
                  <a:tcPr/>
                </a:tc>
                <a:tc>
                  <a:txBody>
                    <a:bodyPr/>
                    <a:lstStyle/>
                    <a:p>
                      <a:pPr>
                        <a:lnSpc>
                          <a:spcPct val="115000"/>
                        </a:lnSpc>
                        <a:spcAft>
                          <a:spcPts val="0"/>
                        </a:spcAft>
                      </a:pPr>
                      <a:r>
                        <a:rPr lang="en-GB" sz="1600">
                          <a:latin typeface="Calibri"/>
                          <a:ea typeface="Calibri"/>
                          <a:cs typeface="Times New Roman"/>
                        </a:rPr>
                        <a:t>CEDAR</a:t>
                      </a: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0"/>
                        </a:spcAft>
                      </a:pPr>
                      <a:r>
                        <a:rPr lang="en-GB" sz="1600">
                          <a:latin typeface="Calibri"/>
                          <a:ea typeface="Calibri"/>
                          <a:cs typeface="Times New Roman"/>
                        </a:rPr>
                        <a:t>Knot free, straight grain</a:t>
                      </a: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0"/>
                        </a:spcAft>
                      </a:pPr>
                      <a:r>
                        <a:rPr lang="en-GB" sz="1600">
                          <a:latin typeface="Calibri"/>
                          <a:ea typeface="Calibri"/>
                          <a:cs typeface="Times New Roman"/>
                        </a:rPr>
                        <a:t>Light, strong, resists rot</a:t>
                      </a: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0"/>
                        </a:spcAft>
                      </a:pPr>
                      <a:r>
                        <a:rPr lang="en-GB" sz="1600" dirty="0">
                          <a:latin typeface="Calibri"/>
                          <a:ea typeface="Calibri"/>
                          <a:cs typeface="Times New Roman"/>
                        </a:rPr>
                        <a:t>Weather boarding</a:t>
                      </a: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latin typeface="Aharoni" pitchFamily="2" charset="-79"/>
                <a:cs typeface="Aharoni" pitchFamily="2" charset="-79"/>
              </a:rPr>
              <a:t>Softwoods</a:t>
            </a:r>
            <a:endParaRPr lang="en-GB" sz="4000" dirty="0">
              <a:latin typeface="Aharoni" pitchFamily="2" charset="-79"/>
              <a:cs typeface="Aharoni" pitchFamily="2" charset="-79"/>
            </a:endParaRPr>
          </a:p>
        </p:txBody>
      </p:sp>
      <p:pic>
        <p:nvPicPr>
          <p:cNvPr id="24577" name="Picture 1"/>
          <p:cNvPicPr>
            <a:picLocks noChangeAspect="1" noChangeArrowheads="1"/>
          </p:cNvPicPr>
          <p:nvPr/>
        </p:nvPicPr>
        <p:blipFill>
          <a:blip r:embed="rId3"/>
          <a:srcRect/>
          <a:stretch>
            <a:fillRect/>
          </a:stretch>
        </p:blipFill>
        <p:spPr bwMode="auto">
          <a:xfrm>
            <a:off x="5148064" y="1274038"/>
            <a:ext cx="3799375" cy="3062296"/>
          </a:xfrm>
          <a:prstGeom prst="rect">
            <a:avLst/>
          </a:prstGeom>
          <a:noFill/>
          <a:ln w="9525">
            <a:noFill/>
            <a:miter lim="800000"/>
            <a:headEnd/>
            <a:tailEnd/>
          </a:ln>
        </p:spPr>
      </p:pic>
      <p:pic>
        <p:nvPicPr>
          <p:cNvPr id="24578" name="Picture 2"/>
          <p:cNvPicPr>
            <a:picLocks noChangeAspect="1" noChangeArrowheads="1"/>
          </p:cNvPicPr>
          <p:nvPr/>
        </p:nvPicPr>
        <p:blipFill>
          <a:blip r:embed="rId4"/>
          <a:srcRect/>
          <a:stretch>
            <a:fillRect/>
          </a:stretch>
        </p:blipFill>
        <p:spPr bwMode="auto">
          <a:xfrm>
            <a:off x="5148064" y="4149468"/>
            <a:ext cx="2474292" cy="2428892"/>
          </a:xfrm>
          <a:prstGeom prst="rect">
            <a:avLst/>
          </a:prstGeom>
          <a:noFill/>
          <a:ln w="9525">
            <a:noFill/>
            <a:miter lim="800000"/>
            <a:headEnd/>
            <a:tailEnd/>
          </a:ln>
        </p:spPr>
      </p:pic>
      <p:pic>
        <p:nvPicPr>
          <p:cNvPr id="24579" name="Picture 3"/>
          <p:cNvPicPr>
            <a:picLocks noChangeAspect="1" noChangeArrowheads="1"/>
          </p:cNvPicPr>
          <p:nvPr/>
        </p:nvPicPr>
        <p:blipFill>
          <a:blip r:embed="rId5"/>
          <a:srcRect/>
          <a:stretch>
            <a:fillRect/>
          </a:stretch>
        </p:blipFill>
        <p:spPr bwMode="auto">
          <a:xfrm>
            <a:off x="2987824" y="2805186"/>
            <a:ext cx="2452688" cy="1991583"/>
          </a:xfrm>
          <a:prstGeom prst="rect">
            <a:avLst/>
          </a:prstGeom>
          <a:noFill/>
          <a:ln w="9525">
            <a:noFill/>
            <a:miter lim="800000"/>
            <a:headEnd/>
            <a:tailEnd/>
          </a:ln>
        </p:spPr>
      </p:pic>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482360"/>
            <a:ext cx="252412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3608" y="620688"/>
            <a:ext cx="7024744" cy="1143000"/>
          </a:xfrm>
        </p:spPr>
        <p:txBody>
          <a:bodyPr>
            <a:normAutofit/>
          </a:bodyPr>
          <a:lstStyle/>
          <a:p>
            <a:r>
              <a:rPr lang="en-GB" sz="4000" dirty="0" smtClean="0">
                <a:latin typeface="Aharoni" pitchFamily="2" charset="-79"/>
                <a:cs typeface="Aharoni" pitchFamily="2" charset="-79"/>
              </a:rPr>
              <a:t>Hardwoods</a:t>
            </a:r>
            <a:endParaRPr lang="en-GB" sz="4000" dirty="0">
              <a:latin typeface="Aharoni" pitchFamily="2" charset="-79"/>
              <a:cs typeface="Aharoni" pitchFamily="2" charset="-79"/>
            </a:endParaRPr>
          </a:p>
        </p:txBody>
      </p:sp>
      <p:graphicFrame>
        <p:nvGraphicFramePr>
          <p:cNvPr id="4" name="Table 3"/>
          <p:cNvGraphicFramePr>
            <a:graphicFrameLocks noGrp="1"/>
          </p:cNvGraphicFramePr>
          <p:nvPr>
            <p:extLst>
              <p:ext uri="{D42A27DB-BD31-4B8C-83A1-F6EECF244321}">
                <p14:modId xmlns:p14="http://schemas.microsoft.com/office/powerpoint/2010/main" val="1729895845"/>
              </p:ext>
            </p:extLst>
          </p:nvPr>
        </p:nvGraphicFramePr>
        <p:xfrm>
          <a:off x="683568" y="1844824"/>
          <a:ext cx="7500990" cy="4690124"/>
        </p:xfrm>
        <a:graphic>
          <a:graphicData uri="http://schemas.openxmlformats.org/drawingml/2006/table">
            <a:tbl>
              <a:tblPr/>
              <a:tblGrid>
                <a:gridCol w="1102826"/>
                <a:gridCol w="1117442"/>
                <a:gridCol w="1117442"/>
                <a:gridCol w="2081640"/>
                <a:gridCol w="2081640"/>
              </a:tblGrid>
              <a:tr h="471491">
                <a:tc rowSpan="5">
                  <a:txBody>
                    <a:bodyPr/>
                    <a:lstStyle/>
                    <a:p>
                      <a:pPr>
                        <a:lnSpc>
                          <a:spcPct val="115000"/>
                        </a:lnSpc>
                        <a:spcAft>
                          <a:spcPts val="0"/>
                        </a:spcAft>
                      </a:pPr>
                      <a:r>
                        <a:rPr lang="en-GB" sz="1600" dirty="0">
                          <a:latin typeface="Calibri"/>
                          <a:ea typeface="Calibri"/>
                          <a:cs typeface="Times New Roman"/>
                        </a:rPr>
                        <a:t>Hardwoods</a:t>
                      </a: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GB" sz="1600">
                          <a:latin typeface="Calibri"/>
                          <a:ea typeface="Calibri"/>
                          <a:cs typeface="Times New Roman"/>
                        </a:rPr>
                        <a:t>OAK</a:t>
                      </a: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GB" sz="1600">
                          <a:latin typeface="Calibri"/>
                          <a:ea typeface="Calibri"/>
                          <a:cs typeface="Times New Roman"/>
                        </a:rPr>
                        <a:t>Golden brown </a:t>
                      </a: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GB" sz="1600">
                          <a:latin typeface="Calibri"/>
                          <a:ea typeface="Calibri"/>
                          <a:cs typeface="Times New Roman"/>
                        </a:rPr>
                        <a:t>Strong, durable</a:t>
                      </a: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GB" sz="1600">
                          <a:latin typeface="Calibri"/>
                          <a:ea typeface="Calibri"/>
                          <a:cs typeface="Times New Roman"/>
                        </a:rPr>
                        <a:t>Gates, posts, boats, furniture</a:t>
                      </a: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942982">
                <a:tc vMerge="1">
                  <a:txBody>
                    <a:bodyPr/>
                    <a:lstStyle/>
                    <a:p>
                      <a:endParaRPr lang="en-GB"/>
                    </a:p>
                  </a:txBody>
                  <a:tcPr/>
                </a:tc>
                <a:tc>
                  <a:txBody>
                    <a:bodyPr/>
                    <a:lstStyle/>
                    <a:p>
                      <a:pPr>
                        <a:lnSpc>
                          <a:spcPct val="115000"/>
                        </a:lnSpc>
                        <a:spcAft>
                          <a:spcPts val="0"/>
                        </a:spcAft>
                      </a:pPr>
                      <a:r>
                        <a:rPr lang="en-GB" sz="1600">
                          <a:latin typeface="Calibri"/>
                          <a:ea typeface="Calibri"/>
                          <a:cs typeface="Times New Roman"/>
                        </a:rPr>
                        <a:t>WALNUT</a:t>
                      </a: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GB" sz="1600">
                          <a:latin typeface="Calibri"/>
                          <a:ea typeface="Calibri"/>
                          <a:cs typeface="Times New Roman"/>
                        </a:rPr>
                        <a:t>Brown with a fine grain</a:t>
                      </a: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GB" sz="1600">
                          <a:latin typeface="Calibri"/>
                          <a:ea typeface="Calibri"/>
                          <a:cs typeface="Times New Roman"/>
                        </a:rPr>
                        <a:t>Works well, high quality finish</a:t>
                      </a: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GB" sz="1600">
                          <a:latin typeface="Calibri"/>
                          <a:ea typeface="Calibri"/>
                          <a:cs typeface="Times New Roman"/>
                        </a:rPr>
                        <a:t>Furniture veneers</a:t>
                      </a: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942982">
                <a:tc vMerge="1">
                  <a:txBody>
                    <a:bodyPr/>
                    <a:lstStyle/>
                    <a:p>
                      <a:endParaRPr lang="en-GB"/>
                    </a:p>
                  </a:txBody>
                  <a:tcPr/>
                </a:tc>
                <a:tc>
                  <a:txBody>
                    <a:bodyPr/>
                    <a:lstStyle/>
                    <a:p>
                      <a:pPr>
                        <a:lnSpc>
                          <a:spcPct val="115000"/>
                        </a:lnSpc>
                        <a:spcAft>
                          <a:spcPts val="0"/>
                        </a:spcAft>
                      </a:pPr>
                      <a:r>
                        <a:rPr lang="en-GB" sz="1600" dirty="0">
                          <a:latin typeface="Calibri"/>
                          <a:ea typeface="Calibri"/>
                          <a:cs typeface="Times New Roman"/>
                        </a:rPr>
                        <a:t>BEECH</a:t>
                      </a: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GB" sz="1600">
                          <a:latin typeface="Calibri"/>
                          <a:ea typeface="Calibri"/>
                          <a:cs typeface="Times New Roman"/>
                        </a:rPr>
                        <a:t>Flecks on a light pinkish wood</a:t>
                      </a: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GB" sz="1600">
                          <a:latin typeface="Calibri"/>
                          <a:ea typeface="Calibri"/>
                          <a:cs typeface="Times New Roman"/>
                        </a:rPr>
                        <a:t>Doesn’t split, hard and can be laminated into curves</a:t>
                      </a: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GB" sz="1600" dirty="0">
                          <a:latin typeface="Calibri"/>
                          <a:ea typeface="Calibri"/>
                          <a:cs typeface="Times New Roman"/>
                        </a:rPr>
                        <a:t>Toys, furniture</a:t>
                      </a: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942982">
                <a:tc vMerge="1">
                  <a:txBody>
                    <a:bodyPr/>
                    <a:lstStyle/>
                    <a:p>
                      <a:pPr>
                        <a:lnSpc>
                          <a:spcPct val="115000"/>
                        </a:lnSpc>
                        <a:spcAft>
                          <a:spcPts val="0"/>
                        </a:spcAft>
                      </a:pPr>
                      <a:endParaRPr lang="en-GB" sz="1600" dirty="0">
                        <a:latin typeface="Calibri"/>
                        <a:ea typeface="Calibri"/>
                        <a:cs typeface="Times New Roman"/>
                      </a:endParaRP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GB" sz="1600" dirty="0" smtClean="0">
                          <a:latin typeface="Calibri"/>
                          <a:ea typeface="Calibri"/>
                          <a:cs typeface="Times New Roman"/>
                        </a:rPr>
                        <a:t>MERANTI</a:t>
                      </a:r>
                      <a:endParaRPr lang="en-GB" sz="1600" dirty="0">
                        <a:latin typeface="Calibri"/>
                        <a:ea typeface="Calibri"/>
                        <a:cs typeface="Times New Roman"/>
                      </a:endParaRP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GB" sz="1600" dirty="0" smtClean="0">
                          <a:latin typeface="Calibri"/>
                          <a:ea typeface="Calibri"/>
                          <a:cs typeface="Times New Roman"/>
                        </a:rPr>
                        <a:t>Reddy</a:t>
                      </a:r>
                      <a:r>
                        <a:rPr lang="en-GB" sz="1600" baseline="0" dirty="0" smtClean="0">
                          <a:latin typeface="Calibri"/>
                          <a:ea typeface="Calibri"/>
                          <a:cs typeface="Times New Roman"/>
                        </a:rPr>
                        <a:t> Brown colour with specks</a:t>
                      </a:r>
                      <a:endParaRPr lang="en-GB" sz="1600" dirty="0">
                        <a:latin typeface="Calibri"/>
                        <a:ea typeface="Calibri"/>
                        <a:cs typeface="Times New Roman"/>
                      </a:endParaRP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GB" sz="1600" dirty="0" smtClean="0">
                          <a:latin typeface="Calibri"/>
                          <a:ea typeface="Calibri"/>
                          <a:cs typeface="Times New Roman"/>
                        </a:rPr>
                        <a:t>Easy to cut, strong gives a good finish</a:t>
                      </a:r>
                      <a:endParaRPr lang="en-GB" sz="1600" dirty="0">
                        <a:latin typeface="Calibri"/>
                        <a:ea typeface="Calibri"/>
                        <a:cs typeface="Times New Roman"/>
                      </a:endParaRP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GB" sz="1600" dirty="0" smtClean="0">
                          <a:latin typeface="Calibri"/>
                          <a:ea typeface="Calibri"/>
                          <a:cs typeface="Times New Roman"/>
                        </a:rPr>
                        <a:t>Toys, storage</a:t>
                      </a:r>
                      <a:endParaRPr lang="en-GB" sz="1600" dirty="0">
                        <a:latin typeface="Calibri"/>
                        <a:ea typeface="Calibri"/>
                        <a:cs typeface="Times New Roman"/>
                      </a:endParaRP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942982">
                <a:tc vMerge="1">
                  <a:txBody>
                    <a:bodyPr/>
                    <a:lstStyle/>
                    <a:p>
                      <a:pPr>
                        <a:lnSpc>
                          <a:spcPct val="115000"/>
                        </a:lnSpc>
                        <a:spcAft>
                          <a:spcPts val="0"/>
                        </a:spcAft>
                      </a:pPr>
                      <a:endParaRPr lang="en-GB" sz="1600" dirty="0">
                        <a:latin typeface="Calibri"/>
                        <a:ea typeface="Calibri"/>
                        <a:cs typeface="Times New Roman"/>
                      </a:endParaRP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GB" sz="1600" dirty="0" smtClean="0">
                          <a:latin typeface="Calibri"/>
                          <a:ea typeface="Calibri"/>
                          <a:cs typeface="Times New Roman"/>
                        </a:rPr>
                        <a:t>ASH</a:t>
                      </a:r>
                      <a:endParaRPr lang="en-GB" sz="1600" dirty="0">
                        <a:latin typeface="Calibri"/>
                        <a:ea typeface="Calibri"/>
                        <a:cs typeface="Times New Roman"/>
                      </a:endParaRP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GB" sz="1600" dirty="0" smtClean="0">
                          <a:latin typeface="Calibri"/>
                          <a:ea typeface="Calibri"/>
                          <a:cs typeface="Times New Roman"/>
                        </a:rPr>
                        <a:t>Brown colour</a:t>
                      </a:r>
                      <a:r>
                        <a:rPr lang="en-GB" sz="1600" baseline="0" dirty="0" smtClean="0">
                          <a:latin typeface="Calibri"/>
                          <a:ea typeface="Calibri"/>
                          <a:cs typeface="Times New Roman"/>
                        </a:rPr>
                        <a:t> with darker brown grain</a:t>
                      </a:r>
                      <a:endParaRPr lang="en-GB" sz="1600" dirty="0">
                        <a:latin typeface="Calibri"/>
                        <a:ea typeface="Calibri"/>
                        <a:cs typeface="Times New Roman"/>
                      </a:endParaRP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GB" sz="1600" dirty="0" smtClean="0">
                          <a:latin typeface="Calibri"/>
                          <a:ea typeface="Calibri"/>
                          <a:cs typeface="Times New Roman"/>
                        </a:rPr>
                        <a:t>Robust</a:t>
                      </a:r>
                      <a:r>
                        <a:rPr lang="en-GB" sz="1600" baseline="0" dirty="0" smtClean="0">
                          <a:latin typeface="Calibri"/>
                          <a:ea typeface="Calibri"/>
                          <a:cs typeface="Times New Roman"/>
                        </a:rPr>
                        <a:t>, hardwearing</a:t>
                      </a:r>
                      <a:endParaRPr lang="en-GB" sz="1600" dirty="0">
                        <a:latin typeface="Calibri"/>
                        <a:ea typeface="Calibri"/>
                        <a:cs typeface="Times New Roman"/>
                      </a:endParaRP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GB" sz="1600" dirty="0" smtClean="0">
                          <a:latin typeface="Calibri"/>
                          <a:ea typeface="Calibri"/>
                          <a:cs typeface="Times New Roman"/>
                        </a:rPr>
                        <a:t>Joinery, furniture</a:t>
                      </a:r>
                      <a:endParaRPr lang="en-GB" sz="1600" dirty="0">
                        <a:latin typeface="Calibri"/>
                        <a:ea typeface="Calibri"/>
                        <a:cs typeface="Times New Roman"/>
                      </a:endParaRP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3608" y="283418"/>
            <a:ext cx="7024744" cy="1143000"/>
          </a:xfrm>
        </p:spPr>
        <p:txBody>
          <a:bodyPr>
            <a:normAutofit/>
          </a:bodyPr>
          <a:lstStyle/>
          <a:p>
            <a:r>
              <a:rPr lang="en-GB" sz="4000" dirty="0" smtClean="0">
                <a:latin typeface="Aharoni" pitchFamily="2" charset="-79"/>
                <a:cs typeface="Aharoni" pitchFamily="2" charset="-79"/>
              </a:rPr>
              <a:t>Hardwoods</a:t>
            </a:r>
            <a:endParaRPr lang="en-GB" sz="4000" dirty="0">
              <a:latin typeface="Aharoni" pitchFamily="2" charset="-79"/>
              <a:cs typeface="Aharoni" pitchFamily="2" charset="-79"/>
            </a:endParaRPr>
          </a:p>
        </p:txBody>
      </p:sp>
      <p:pic>
        <p:nvPicPr>
          <p:cNvPr id="26626" name="Picture 2"/>
          <p:cNvPicPr>
            <a:picLocks noChangeAspect="1" noChangeArrowheads="1"/>
          </p:cNvPicPr>
          <p:nvPr/>
        </p:nvPicPr>
        <p:blipFill>
          <a:blip r:embed="rId3"/>
          <a:srcRect/>
          <a:stretch>
            <a:fillRect/>
          </a:stretch>
        </p:blipFill>
        <p:spPr bwMode="auto">
          <a:xfrm>
            <a:off x="5899369" y="1426418"/>
            <a:ext cx="2715434" cy="2031145"/>
          </a:xfrm>
          <a:prstGeom prst="rect">
            <a:avLst/>
          </a:prstGeom>
          <a:noFill/>
          <a:ln w="9525">
            <a:noFill/>
            <a:miter lim="800000"/>
            <a:headEnd/>
            <a:tailEnd/>
          </a:ln>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5025" y="4510083"/>
            <a:ext cx="2686050"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055" y="1714488"/>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t="18769" b="8323"/>
          <a:stretch/>
        </p:blipFill>
        <p:spPr bwMode="auto">
          <a:xfrm>
            <a:off x="3408487" y="1714488"/>
            <a:ext cx="191452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44" y="3573016"/>
            <a:ext cx="5048250"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50639" y="1345156"/>
            <a:ext cx="551754" cy="369332"/>
          </a:xfrm>
          <a:prstGeom prst="rect">
            <a:avLst/>
          </a:prstGeom>
          <a:noFill/>
        </p:spPr>
        <p:txBody>
          <a:bodyPr wrap="none" rtlCol="0">
            <a:spAutoFit/>
          </a:bodyPr>
          <a:lstStyle/>
          <a:p>
            <a:r>
              <a:rPr lang="en-GB" dirty="0" smtClean="0"/>
              <a:t>Oak</a:t>
            </a:r>
            <a:endParaRPr lang="en-GB" dirty="0"/>
          </a:p>
        </p:txBody>
      </p:sp>
      <p:sp>
        <p:nvSpPr>
          <p:cNvPr id="4" name="TextBox 3"/>
          <p:cNvSpPr txBox="1"/>
          <p:nvPr/>
        </p:nvSpPr>
        <p:spPr>
          <a:xfrm>
            <a:off x="5911169" y="4005064"/>
            <a:ext cx="932819" cy="369332"/>
          </a:xfrm>
          <a:prstGeom prst="rect">
            <a:avLst/>
          </a:prstGeom>
          <a:noFill/>
        </p:spPr>
        <p:txBody>
          <a:bodyPr wrap="none" rtlCol="0">
            <a:spAutoFit/>
          </a:bodyPr>
          <a:lstStyle/>
          <a:p>
            <a:r>
              <a:rPr lang="en-GB" dirty="0" err="1" smtClean="0"/>
              <a:t>Meranti</a:t>
            </a:r>
            <a:endParaRPr lang="en-GB" dirty="0"/>
          </a:p>
        </p:txBody>
      </p:sp>
      <p:sp>
        <p:nvSpPr>
          <p:cNvPr id="5" name="TextBox 4"/>
          <p:cNvSpPr txBox="1"/>
          <p:nvPr/>
        </p:nvSpPr>
        <p:spPr>
          <a:xfrm>
            <a:off x="3123645" y="1345156"/>
            <a:ext cx="1173142" cy="369332"/>
          </a:xfrm>
          <a:prstGeom prst="rect">
            <a:avLst/>
          </a:prstGeom>
          <a:noFill/>
        </p:spPr>
        <p:txBody>
          <a:bodyPr wrap="none" rtlCol="0">
            <a:spAutoFit/>
          </a:bodyPr>
          <a:lstStyle/>
          <a:p>
            <a:r>
              <a:rPr lang="en-GB" dirty="0" smtClean="0"/>
              <a:t>Mahogany</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latin typeface="Aharoni" pitchFamily="2" charset="-79"/>
                <a:cs typeface="Aharoni" pitchFamily="2" charset="-79"/>
              </a:rPr>
              <a:t>Manufactured Boards</a:t>
            </a:r>
            <a:endParaRPr lang="en-GB" sz="4000" dirty="0">
              <a:latin typeface="Aharoni" pitchFamily="2" charset="-79"/>
              <a:cs typeface="Aharoni" pitchFamily="2" charset="-79"/>
            </a:endParaRPr>
          </a:p>
        </p:txBody>
      </p:sp>
      <p:graphicFrame>
        <p:nvGraphicFramePr>
          <p:cNvPr id="4" name="Table 3"/>
          <p:cNvGraphicFramePr>
            <a:graphicFrameLocks noGrp="1"/>
          </p:cNvGraphicFramePr>
          <p:nvPr>
            <p:extLst>
              <p:ext uri="{D42A27DB-BD31-4B8C-83A1-F6EECF244321}">
                <p14:modId xmlns:p14="http://schemas.microsoft.com/office/powerpoint/2010/main" val="1092102914"/>
              </p:ext>
            </p:extLst>
          </p:nvPr>
        </p:nvGraphicFramePr>
        <p:xfrm>
          <a:off x="755576" y="2420888"/>
          <a:ext cx="7500990" cy="3455924"/>
        </p:xfrm>
        <a:graphic>
          <a:graphicData uri="http://schemas.openxmlformats.org/drawingml/2006/table">
            <a:tbl>
              <a:tblPr/>
              <a:tblGrid>
                <a:gridCol w="1543592"/>
                <a:gridCol w="1564050"/>
                <a:gridCol w="1479740"/>
                <a:gridCol w="2913608"/>
              </a:tblGrid>
              <a:tr h="821538">
                <a:tc>
                  <a:txBody>
                    <a:bodyPr/>
                    <a:lstStyle/>
                    <a:p>
                      <a:pPr>
                        <a:lnSpc>
                          <a:spcPct val="115000"/>
                        </a:lnSpc>
                        <a:spcAft>
                          <a:spcPts val="0"/>
                        </a:spcAft>
                      </a:pPr>
                      <a:r>
                        <a:rPr lang="en-GB" sz="1600" dirty="0">
                          <a:latin typeface="Calibri"/>
                          <a:ea typeface="Calibri"/>
                          <a:cs typeface="Times New Roman"/>
                        </a:rPr>
                        <a:t>BLOCKBOARD</a:t>
                      </a: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nSpc>
                          <a:spcPct val="115000"/>
                        </a:lnSpc>
                        <a:spcAft>
                          <a:spcPts val="0"/>
                        </a:spcAft>
                      </a:pPr>
                      <a:r>
                        <a:rPr lang="en-GB" sz="1600">
                          <a:latin typeface="Calibri"/>
                          <a:ea typeface="Calibri"/>
                          <a:cs typeface="Times New Roman"/>
                        </a:rPr>
                        <a:t>Blocks glued between veneers</a:t>
                      </a: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rowSpan="5">
                  <a:txBody>
                    <a:bodyPr/>
                    <a:lstStyle/>
                    <a:p>
                      <a:pPr>
                        <a:lnSpc>
                          <a:spcPct val="115000"/>
                        </a:lnSpc>
                        <a:spcAft>
                          <a:spcPts val="0"/>
                        </a:spcAft>
                      </a:pPr>
                      <a:r>
                        <a:rPr lang="en-GB" sz="1600" dirty="0">
                          <a:latin typeface="Calibri"/>
                          <a:ea typeface="Calibri"/>
                          <a:cs typeface="Times New Roman"/>
                        </a:rPr>
                        <a:t>Flat, stable, won’t warp or split, supplied in large sheets</a:t>
                      </a: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rowSpan="5">
                  <a:txBody>
                    <a:bodyPr/>
                    <a:lstStyle/>
                    <a:p>
                      <a:pPr>
                        <a:lnSpc>
                          <a:spcPct val="115000"/>
                        </a:lnSpc>
                        <a:spcAft>
                          <a:spcPts val="0"/>
                        </a:spcAft>
                      </a:pPr>
                      <a:r>
                        <a:rPr lang="en-GB" sz="1600" dirty="0">
                          <a:latin typeface="Calibri"/>
                          <a:ea typeface="Calibri"/>
                          <a:cs typeface="Times New Roman"/>
                        </a:rPr>
                        <a:t>Furniture, table tops, drawing boards, can be laminated with thermo-setting plastic to make worktops</a:t>
                      </a: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410768">
                <a:tc>
                  <a:txBody>
                    <a:bodyPr/>
                    <a:lstStyle/>
                    <a:p>
                      <a:pPr>
                        <a:lnSpc>
                          <a:spcPct val="115000"/>
                        </a:lnSpc>
                        <a:spcAft>
                          <a:spcPts val="0"/>
                        </a:spcAft>
                      </a:pPr>
                      <a:r>
                        <a:rPr lang="en-GB" sz="1600">
                          <a:latin typeface="Calibri"/>
                          <a:ea typeface="Calibri"/>
                          <a:cs typeface="Times New Roman"/>
                        </a:rPr>
                        <a:t>PLYWOOD</a:t>
                      </a: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nSpc>
                          <a:spcPct val="115000"/>
                        </a:lnSpc>
                        <a:spcAft>
                          <a:spcPts val="0"/>
                        </a:spcAft>
                      </a:pPr>
                      <a:r>
                        <a:rPr lang="en-GB" sz="1600" dirty="0">
                          <a:latin typeface="Calibri"/>
                          <a:ea typeface="Calibri"/>
                          <a:cs typeface="Times New Roman"/>
                        </a:rPr>
                        <a:t>Layers of thin wood</a:t>
                      </a: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vMerge="1">
                  <a:txBody>
                    <a:bodyPr/>
                    <a:lstStyle/>
                    <a:p>
                      <a:endParaRPr lang="en-GB"/>
                    </a:p>
                  </a:txBody>
                  <a:tcPr/>
                </a:tc>
                <a:tc vMerge="1">
                  <a:txBody>
                    <a:bodyPr/>
                    <a:lstStyle/>
                    <a:p>
                      <a:endParaRPr lang="en-GB"/>
                    </a:p>
                  </a:txBody>
                  <a:tcPr/>
                </a:tc>
              </a:tr>
              <a:tr h="821538">
                <a:tc>
                  <a:txBody>
                    <a:bodyPr/>
                    <a:lstStyle/>
                    <a:p>
                      <a:pPr>
                        <a:lnSpc>
                          <a:spcPct val="115000"/>
                        </a:lnSpc>
                        <a:spcAft>
                          <a:spcPts val="0"/>
                        </a:spcAft>
                      </a:pPr>
                      <a:r>
                        <a:rPr lang="en-GB" sz="1600">
                          <a:latin typeface="Calibri"/>
                          <a:ea typeface="Calibri"/>
                          <a:cs typeface="Times New Roman"/>
                        </a:rPr>
                        <a:t>MDF</a:t>
                      </a: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nSpc>
                          <a:spcPct val="115000"/>
                        </a:lnSpc>
                        <a:spcAft>
                          <a:spcPts val="0"/>
                        </a:spcAft>
                      </a:pPr>
                      <a:r>
                        <a:rPr lang="en-GB" sz="1600" dirty="0">
                          <a:latin typeface="Calibri"/>
                          <a:ea typeface="Calibri"/>
                          <a:cs typeface="Times New Roman"/>
                        </a:rPr>
                        <a:t>Smooth surface, no grain</a:t>
                      </a: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vMerge="1">
                  <a:txBody>
                    <a:bodyPr/>
                    <a:lstStyle/>
                    <a:p>
                      <a:endParaRPr lang="en-GB"/>
                    </a:p>
                  </a:txBody>
                  <a:tcPr/>
                </a:tc>
                <a:tc vMerge="1">
                  <a:txBody>
                    <a:bodyPr/>
                    <a:lstStyle/>
                    <a:p>
                      <a:endParaRPr lang="en-GB"/>
                    </a:p>
                  </a:txBody>
                  <a:tcPr/>
                </a:tc>
              </a:tr>
              <a:tr h="410768">
                <a:tc>
                  <a:txBody>
                    <a:bodyPr/>
                    <a:lstStyle/>
                    <a:p>
                      <a:pPr>
                        <a:lnSpc>
                          <a:spcPct val="115000"/>
                        </a:lnSpc>
                        <a:spcAft>
                          <a:spcPts val="0"/>
                        </a:spcAft>
                      </a:pPr>
                      <a:r>
                        <a:rPr lang="en-GB" sz="1600">
                          <a:latin typeface="Calibri"/>
                          <a:ea typeface="Calibri"/>
                          <a:cs typeface="Times New Roman"/>
                        </a:rPr>
                        <a:t>CHIPBOARD</a:t>
                      </a: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nSpc>
                          <a:spcPct val="115000"/>
                        </a:lnSpc>
                        <a:spcAft>
                          <a:spcPts val="0"/>
                        </a:spcAft>
                      </a:pPr>
                      <a:r>
                        <a:rPr lang="en-GB" sz="1600" dirty="0">
                          <a:latin typeface="Calibri"/>
                          <a:ea typeface="Calibri"/>
                          <a:cs typeface="Times New Roman"/>
                        </a:rPr>
                        <a:t>Smooth surface</a:t>
                      </a: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vMerge="1">
                  <a:txBody>
                    <a:bodyPr/>
                    <a:lstStyle/>
                    <a:p>
                      <a:endParaRPr lang="en-GB"/>
                    </a:p>
                  </a:txBody>
                  <a:tcPr/>
                </a:tc>
                <a:tc vMerge="1">
                  <a:txBody>
                    <a:bodyPr/>
                    <a:lstStyle/>
                    <a:p>
                      <a:endParaRPr lang="en-GB"/>
                    </a:p>
                  </a:txBody>
                  <a:tcPr/>
                </a:tc>
              </a:tr>
              <a:tr h="821538">
                <a:tc>
                  <a:txBody>
                    <a:bodyPr/>
                    <a:lstStyle/>
                    <a:p>
                      <a:pPr>
                        <a:lnSpc>
                          <a:spcPct val="115000"/>
                        </a:lnSpc>
                        <a:spcAft>
                          <a:spcPts val="0"/>
                        </a:spcAft>
                      </a:pPr>
                      <a:r>
                        <a:rPr lang="en-GB" sz="1600" dirty="0">
                          <a:latin typeface="Calibri"/>
                          <a:ea typeface="Calibri"/>
                          <a:cs typeface="Times New Roman"/>
                        </a:rPr>
                        <a:t>HARDBOARD</a:t>
                      </a: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nSpc>
                          <a:spcPct val="115000"/>
                        </a:lnSpc>
                        <a:spcAft>
                          <a:spcPts val="0"/>
                        </a:spcAft>
                      </a:pPr>
                      <a:r>
                        <a:rPr lang="en-GB" sz="1600" dirty="0">
                          <a:latin typeface="Calibri"/>
                          <a:ea typeface="Calibri"/>
                          <a:cs typeface="Times New Roman"/>
                        </a:rPr>
                        <a:t> Coarse texture, smooth one side, textured other</a:t>
                      </a:r>
                    </a:p>
                  </a:txBody>
                  <a:tcPr marL="46095" marR="460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vMerge="1">
                  <a:txBody>
                    <a:bodyPr/>
                    <a:lstStyle/>
                    <a:p>
                      <a:endParaRPr lang="en-GB"/>
                    </a:p>
                  </a:txBody>
                  <a:tcPr/>
                </a:tc>
                <a:tc vMerge="1">
                  <a:txBody>
                    <a:bodyPr/>
                    <a:lstStyle/>
                    <a:p>
                      <a:endParaRPr lang="en-GB"/>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1600" y="285736"/>
            <a:ext cx="7024744" cy="1143000"/>
          </a:xfrm>
        </p:spPr>
        <p:txBody>
          <a:bodyPr>
            <a:normAutofit/>
          </a:bodyPr>
          <a:lstStyle/>
          <a:p>
            <a:r>
              <a:rPr lang="en-GB" sz="4000" dirty="0" smtClean="0">
                <a:latin typeface="Aharoni" pitchFamily="2" charset="-79"/>
                <a:cs typeface="Aharoni" pitchFamily="2" charset="-79"/>
              </a:rPr>
              <a:t>Manufactured Boards</a:t>
            </a:r>
            <a:endParaRPr lang="en-GB" sz="4000" dirty="0">
              <a:latin typeface="Aharoni" pitchFamily="2" charset="-79"/>
              <a:cs typeface="Aharoni" pitchFamily="2" charset="-79"/>
            </a:endParaRPr>
          </a:p>
        </p:txBody>
      </p:sp>
      <p:pic>
        <p:nvPicPr>
          <p:cNvPr id="28673" name="Picture 1"/>
          <p:cNvPicPr>
            <a:picLocks noChangeAspect="1" noChangeArrowheads="1"/>
          </p:cNvPicPr>
          <p:nvPr/>
        </p:nvPicPr>
        <p:blipFill>
          <a:blip r:embed="rId3" cstate="print"/>
          <a:srcRect/>
          <a:stretch>
            <a:fillRect/>
          </a:stretch>
        </p:blipFill>
        <p:spPr bwMode="auto">
          <a:xfrm>
            <a:off x="428596" y="2071678"/>
            <a:ext cx="2218736" cy="2833566"/>
          </a:xfrm>
          <a:prstGeom prst="rect">
            <a:avLst/>
          </a:prstGeom>
          <a:noFill/>
          <a:ln w="9525">
            <a:noFill/>
            <a:miter lim="800000"/>
            <a:headEnd/>
            <a:tailEnd/>
          </a:ln>
        </p:spPr>
      </p:pic>
      <p:pic>
        <p:nvPicPr>
          <p:cNvPr id="28674" name="Picture 2"/>
          <p:cNvPicPr>
            <a:picLocks noChangeAspect="1" noChangeArrowheads="1"/>
          </p:cNvPicPr>
          <p:nvPr/>
        </p:nvPicPr>
        <p:blipFill>
          <a:blip r:embed="rId4"/>
          <a:srcRect/>
          <a:stretch>
            <a:fillRect/>
          </a:stretch>
        </p:blipFill>
        <p:spPr bwMode="auto">
          <a:xfrm>
            <a:off x="3071802" y="1428736"/>
            <a:ext cx="2124075" cy="2124075"/>
          </a:xfrm>
          <a:prstGeom prst="rect">
            <a:avLst/>
          </a:prstGeom>
          <a:noFill/>
          <a:ln w="9525">
            <a:noFill/>
            <a:miter lim="800000"/>
            <a:headEnd/>
            <a:tailEnd/>
          </a:ln>
        </p:spPr>
      </p:pic>
      <p:pic>
        <p:nvPicPr>
          <p:cNvPr id="28675" name="Picture 3"/>
          <p:cNvPicPr>
            <a:picLocks noChangeAspect="1" noChangeArrowheads="1"/>
          </p:cNvPicPr>
          <p:nvPr/>
        </p:nvPicPr>
        <p:blipFill>
          <a:blip r:embed="rId5"/>
          <a:srcRect/>
          <a:stretch>
            <a:fillRect/>
          </a:stretch>
        </p:blipFill>
        <p:spPr bwMode="auto">
          <a:xfrm>
            <a:off x="6500826" y="1571612"/>
            <a:ext cx="2428880" cy="2428880"/>
          </a:xfrm>
          <a:prstGeom prst="rect">
            <a:avLst/>
          </a:prstGeom>
          <a:noFill/>
          <a:ln w="9525">
            <a:noFill/>
            <a:miter lim="800000"/>
            <a:headEnd/>
            <a:tailEnd/>
          </a:ln>
        </p:spPr>
      </p:pic>
      <p:pic>
        <p:nvPicPr>
          <p:cNvPr id="28676" name="Picture 4"/>
          <p:cNvPicPr>
            <a:picLocks noChangeAspect="1" noChangeArrowheads="1"/>
          </p:cNvPicPr>
          <p:nvPr/>
        </p:nvPicPr>
        <p:blipFill>
          <a:blip r:embed="rId6"/>
          <a:srcRect/>
          <a:stretch>
            <a:fillRect/>
          </a:stretch>
        </p:blipFill>
        <p:spPr bwMode="auto">
          <a:xfrm>
            <a:off x="3500430" y="4071942"/>
            <a:ext cx="3145460" cy="23669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cs typeface="Aharoni" pitchFamily="2" charset="-79"/>
              </a:rPr>
              <a:t>Your Task</a:t>
            </a:r>
            <a:endParaRPr lang="en-GB" sz="4000" dirty="0">
              <a:cs typeface="Aharoni" pitchFamily="2" charset="-79"/>
            </a:endParaRPr>
          </a:p>
        </p:txBody>
      </p:sp>
      <p:sp>
        <p:nvSpPr>
          <p:cNvPr id="3" name="Content Placeholder 2"/>
          <p:cNvSpPr>
            <a:spLocks noGrp="1"/>
          </p:cNvSpPr>
          <p:nvPr>
            <p:ph idx="1"/>
          </p:nvPr>
        </p:nvSpPr>
        <p:spPr/>
        <p:txBody>
          <a:bodyPr>
            <a:normAutofit/>
          </a:bodyPr>
          <a:lstStyle/>
          <a:p>
            <a:r>
              <a:rPr lang="en-GB" sz="2800" dirty="0" smtClean="0">
                <a:cs typeface="Aharoni" pitchFamily="2" charset="-79"/>
              </a:rPr>
              <a:t>Write down:</a:t>
            </a:r>
            <a:endParaRPr lang="en-GB" sz="2800" dirty="0">
              <a:cs typeface="Aharoni" pitchFamily="2" charset="-79"/>
            </a:endParaRPr>
          </a:p>
          <a:p>
            <a:r>
              <a:rPr lang="en-GB" sz="2800" dirty="0" smtClean="0">
                <a:cs typeface="Aharoni" pitchFamily="2" charset="-79"/>
              </a:rPr>
              <a:t>How many softwoods you know.</a:t>
            </a:r>
          </a:p>
          <a:p>
            <a:endParaRPr lang="en-GB" sz="2800" dirty="0" smtClean="0">
              <a:cs typeface="Aharoni" pitchFamily="2" charset="-79"/>
            </a:endParaRPr>
          </a:p>
          <a:p>
            <a:r>
              <a:rPr lang="en-GB" sz="2800" dirty="0" smtClean="0">
                <a:cs typeface="Aharoni" pitchFamily="2" charset="-79"/>
              </a:rPr>
              <a:t>How many hardwoods you know.</a:t>
            </a:r>
          </a:p>
          <a:p>
            <a:endParaRPr lang="en-GB" sz="2800" dirty="0" smtClean="0">
              <a:cs typeface="Aharoni" pitchFamily="2" charset="-79"/>
            </a:endParaRPr>
          </a:p>
          <a:p>
            <a:r>
              <a:rPr lang="en-GB" sz="2800" dirty="0" smtClean="0">
                <a:cs typeface="Aharoni" pitchFamily="2" charset="-79"/>
              </a:rPr>
              <a:t>How many manufactured boards you know.</a:t>
            </a:r>
            <a:endParaRPr lang="en-GB" sz="2800" dirty="0">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cs typeface="Aharoni" pitchFamily="2" charset="-79"/>
              </a:rPr>
              <a:t>Your Task</a:t>
            </a:r>
            <a:endParaRPr lang="en-GB" sz="4000" dirty="0">
              <a:cs typeface="Aharoni" pitchFamily="2" charset="-79"/>
            </a:endParaRPr>
          </a:p>
        </p:txBody>
      </p:sp>
      <p:sp>
        <p:nvSpPr>
          <p:cNvPr id="3" name="Content Placeholder 2"/>
          <p:cNvSpPr>
            <a:spLocks noGrp="1"/>
          </p:cNvSpPr>
          <p:nvPr>
            <p:ph idx="1"/>
          </p:nvPr>
        </p:nvSpPr>
        <p:spPr/>
        <p:txBody>
          <a:bodyPr>
            <a:normAutofit/>
          </a:bodyPr>
          <a:lstStyle/>
          <a:p>
            <a:r>
              <a:rPr lang="en-GB" sz="2800" dirty="0" smtClean="0">
                <a:cs typeface="Aharoni" pitchFamily="2" charset="-79"/>
              </a:rPr>
              <a:t>What are the properties of Red Pine?</a:t>
            </a:r>
          </a:p>
          <a:p>
            <a:endParaRPr lang="en-GB" sz="2800" dirty="0" smtClean="0">
              <a:cs typeface="Aharoni" pitchFamily="2" charset="-79"/>
            </a:endParaRPr>
          </a:p>
          <a:p>
            <a:r>
              <a:rPr lang="en-GB" sz="2800" dirty="0" smtClean="0">
                <a:cs typeface="Aharoni" pitchFamily="2" charset="-79"/>
              </a:rPr>
              <a:t>What are the properties of Oak?</a:t>
            </a:r>
          </a:p>
          <a:p>
            <a:endParaRPr lang="en-GB" sz="2800" dirty="0" smtClean="0">
              <a:cs typeface="Aharoni" pitchFamily="2" charset="-79"/>
            </a:endParaRPr>
          </a:p>
          <a:p>
            <a:r>
              <a:rPr lang="en-GB" sz="2800" dirty="0" smtClean="0">
                <a:cs typeface="Aharoni" pitchFamily="2" charset="-79"/>
              </a:rPr>
              <a:t>What are the properties of Plywood?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smtClean="0">
                <a:cs typeface="Aharoni" pitchFamily="2" charset="-79"/>
              </a:rPr>
              <a:t>Your Task</a:t>
            </a:r>
            <a:endParaRPr lang="en-GB" sz="4000" dirty="0">
              <a:cs typeface="Aharoni" pitchFamily="2" charset="-79"/>
            </a:endParaRPr>
          </a:p>
        </p:txBody>
      </p:sp>
      <p:sp>
        <p:nvSpPr>
          <p:cNvPr id="5"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800" dirty="0" smtClean="0">
                <a:cs typeface="Aharoni" pitchFamily="2" charset="-79"/>
              </a:rPr>
              <a:t>Write down:</a:t>
            </a:r>
          </a:p>
          <a:p>
            <a:r>
              <a:rPr lang="en-GB" sz="2800" dirty="0" smtClean="0">
                <a:cs typeface="Aharoni" pitchFamily="2" charset="-79"/>
              </a:rPr>
              <a:t>Products are made of softwoods</a:t>
            </a:r>
          </a:p>
          <a:p>
            <a:endParaRPr lang="en-GB" sz="2800" dirty="0" smtClean="0">
              <a:cs typeface="Aharoni" pitchFamily="2" charset="-79"/>
            </a:endParaRPr>
          </a:p>
          <a:p>
            <a:r>
              <a:rPr lang="en-GB" sz="2800" dirty="0" smtClean="0">
                <a:cs typeface="Aharoni" pitchFamily="2" charset="-79"/>
              </a:rPr>
              <a:t>Products are made of hardwoods</a:t>
            </a:r>
          </a:p>
          <a:p>
            <a:endParaRPr lang="en-GB" sz="2800" dirty="0" smtClean="0">
              <a:cs typeface="Aharoni" pitchFamily="2" charset="-79"/>
            </a:endParaRPr>
          </a:p>
          <a:p>
            <a:r>
              <a:rPr lang="en-GB" sz="2800" dirty="0" smtClean="0">
                <a:cs typeface="Aharoni" pitchFamily="2" charset="-79"/>
              </a:rPr>
              <a:t>Products are made of </a:t>
            </a:r>
            <a:r>
              <a:rPr lang="en-GB" sz="2800" smtClean="0">
                <a:cs typeface="Aharoni" pitchFamily="2" charset="-79"/>
              </a:rPr>
              <a:t>manufactured boards</a:t>
            </a:r>
          </a:p>
          <a:p>
            <a:endParaRPr lang="en-GB" sz="2800" dirty="0">
              <a:cs typeface="Aharoni" pitchFamily="2" charset="-79"/>
            </a:endParaRPr>
          </a:p>
        </p:txBody>
      </p:sp>
    </p:spTree>
    <p:extLst>
      <p:ext uri="{BB962C8B-B14F-4D97-AF65-F5344CB8AC3E}">
        <p14:creationId xmlns:p14="http://schemas.microsoft.com/office/powerpoint/2010/main" val="334742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D050">
            <a:alpha val="83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cs typeface="Aharoni" pitchFamily="2" charset="-79"/>
              </a:rPr>
              <a:t>Learning Intentions</a:t>
            </a:r>
            <a:r>
              <a:rPr lang="en-GB" dirty="0" smtClean="0"/>
              <a:t>	</a:t>
            </a:r>
            <a:endParaRPr lang="en-GB" dirty="0"/>
          </a:p>
        </p:txBody>
      </p:sp>
      <p:sp>
        <p:nvSpPr>
          <p:cNvPr id="3" name="Content Placeholder 2"/>
          <p:cNvSpPr>
            <a:spLocks noGrp="1"/>
          </p:cNvSpPr>
          <p:nvPr>
            <p:ph idx="1"/>
          </p:nvPr>
        </p:nvSpPr>
        <p:spPr>
          <a:xfrm>
            <a:off x="395536" y="2276872"/>
            <a:ext cx="8229600" cy="1257296"/>
          </a:xfrm>
        </p:spPr>
        <p:txBody>
          <a:bodyPr>
            <a:normAutofit/>
          </a:bodyPr>
          <a:lstStyle/>
          <a:p>
            <a:r>
              <a:rPr lang="en-GB" sz="2800" dirty="0" smtClean="0">
                <a:latin typeface="+mj-lt"/>
                <a:cs typeface="Aharoni" pitchFamily="2" charset="-79"/>
              </a:rPr>
              <a:t>To identify different types of wood and their properties</a:t>
            </a:r>
            <a:endParaRPr lang="en-GB" sz="2800" dirty="0">
              <a:latin typeface="+mj-lt"/>
              <a:cs typeface="Aharoni" pitchFamily="2" charset="-79"/>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D050">
            <a:alpha val="83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cs typeface="Aharoni" pitchFamily="2" charset="-79"/>
              </a:rPr>
              <a:t>Success Criteria</a:t>
            </a:r>
            <a:endParaRPr lang="en-GB" dirty="0">
              <a:cs typeface="Aharoni" pitchFamily="2" charset="-79"/>
            </a:endParaRPr>
          </a:p>
        </p:txBody>
      </p:sp>
      <p:sp>
        <p:nvSpPr>
          <p:cNvPr id="3" name="Content Placeholder 2"/>
          <p:cNvSpPr>
            <a:spLocks noGrp="1"/>
          </p:cNvSpPr>
          <p:nvPr>
            <p:ph idx="1"/>
          </p:nvPr>
        </p:nvSpPr>
        <p:spPr/>
        <p:txBody>
          <a:bodyPr>
            <a:normAutofit lnSpcReduction="10000"/>
          </a:bodyPr>
          <a:lstStyle/>
          <a:p>
            <a:r>
              <a:rPr lang="en-GB" sz="2400" dirty="0" smtClean="0">
                <a:latin typeface="+mj-lt"/>
                <a:cs typeface="Aharoni" pitchFamily="2" charset="-79"/>
              </a:rPr>
              <a:t>I can state a type of softwood/hardwood/manufactured board</a:t>
            </a:r>
          </a:p>
          <a:p>
            <a:r>
              <a:rPr lang="en-GB" sz="2400" dirty="0" smtClean="0">
                <a:latin typeface="+mj-lt"/>
                <a:cs typeface="Aharoni" pitchFamily="2" charset="-79"/>
              </a:rPr>
              <a:t>I can describe the properties of a type of wood</a:t>
            </a:r>
          </a:p>
          <a:p>
            <a:r>
              <a:rPr lang="en-GB" sz="2400" dirty="0" smtClean="0">
                <a:latin typeface="+mj-lt"/>
                <a:cs typeface="Aharoni" pitchFamily="2" charset="-79"/>
              </a:rPr>
              <a:t>I can name different woods based on appearance</a:t>
            </a:r>
          </a:p>
          <a:p>
            <a:r>
              <a:rPr lang="en-GB" sz="2400" dirty="0" smtClean="0">
                <a:latin typeface="+mj-lt"/>
                <a:cs typeface="Aharoni" pitchFamily="2" charset="-79"/>
              </a:rPr>
              <a:t>I can describe how a manufactured board is constructed</a:t>
            </a:r>
            <a:endParaRPr lang="en-GB" sz="2400" dirty="0">
              <a:latin typeface="+mj-lt"/>
              <a:cs typeface="Aharoni" pitchFamily="2" charset="-79"/>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143000"/>
          </a:xfrm>
        </p:spPr>
        <p:txBody>
          <a:bodyPr>
            <a:normAutofit fontScale="90000"/>
          </a:bodyPr>
          <a:lstStyle/>
          <a:p>
            <a:r>
              <a:rPr lang="en-GB" dirty="0" smtClean="0">
                <a:cs typeface="Aharoni" pitchFamily="2" charset="-79"/>
              </a:rPr>
              <a:t>Why do we need to know about types of wood?</a:t>
            </a:r>
            <a:endParaRPr lang="en-GB" dirty="0">
              <a:cs typeface="Aharoni" pitchFamily="2" charset="-79"/>
            </a:endParaRPr>
          </a:p>
        </p:txBody>
      </p:sp>
      <p:sp>
        <p:nvSpPr>
          <p:cNvPr id="4" name="Rectangle 3"/>
          <p:cNvSpPr/>
          <p:nvPr/>
        </p:nvSpPr>
        <p:spPr>
          <a:xfrm>
            <a:off x="642910" y="2287968"/>
            <a:ext cx="6143652" cy="1200329"/>
          </a:xfrm>
          <a:prstGeom prst="rect">
            <a:avLst/>
          </a:prstGeom>
        </p:spPr>
        <p:txBody>
          <a:bodyPr wrap="square">
            <a:spAutoFit/>
          </a:bodyPr>
          <a:lstStyle/>
          <a:p>
            <a:r>
              <a:rPr lang="en-GB" sz="2400" dirty="0" smtClean="0">
                <a:cs typeface="Aharoni" pitchFamily="2" charset="-79"/>
              </a:rPr>
              <a:t>Hardwoods and softwoods have different properties, this means that they can be used in different ways and for different products.</a:t>
            </a:r>
            <a:endParaRPr lang="en-GB" sz="2400" dirty="0">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40" y="342346"/>
            <a:ext cx="8572560" cy="1214446"/>
          </a:xfrm>
        </p:spPr>
        <p:txBody>
          <a:bodyPr>
            <a:normAutofit/>
          </a:bodyPr>
          <a:lstStyle/>
          <a:p>
            <a:r>
              <a:rPr lang="en-GB" sz="4000" dirty="0" smtClean="0">
                <a:cs typeface="Aharoni" pitchFamily="2" charset="-79"/>
              </a:rPr>
              <a:t>How do I know the difference?</a:t>
            </a:r>
            <a:endParaRPr lang="en-GB" sz="4000" dirty="0">
              <a:cs typeface="Aharoni" pitchFamily="2" charset="-79"/>
            </a:endParaRPr>
          </a:p>
        </p:txBody>
      </p:sp>
      <p:sp>
        <p:nvSpPr>
          <p:cNvPr id="5" name="Rectangle 4"/>
          <p:cNvSpPr/>
          <p:nvPr/>
        </p:nvSpPr>
        <p:spPr>
          <a:xfrm>
            <a:off x="500034" y="1556792"/>
            <a:ext cx="5008070" cy="1384995"/>
          </a:xfrm>
          <a:prstGeom prst="rect">
            <a:avLst/>
          </a:prstGeom>
        </p:spPr>
        <p:txBody>
          <a:bodyPr wrap="square">
            <a:spAutoFit/>
          </a:bodyPr>
          <a:lstStyle/>
          <a:p>
            <a:r>
              <a:rPr lang="en-GB" sz="2000" dirty="0" smtClean="0">
                <a:cs typeface="Aharoni" pitchFamily="2" charset="-79"/>
              </a:rPr>
              <a:t>Most </a:t>
            </a:r>
            <a:r>
              <a:rPr lang="en-GB" sz="2400" b="1" dirty="0" smtClean="0">
                <a:cs typeface="Aharoni" pitchFamily="2" charset="-79"/>
              </a:rPr>
              <a:t>softwood trees </a:t>
            </a:r>
            <a:r>
              <a:rPr lang="en-GB" sz="2000" dirty="0" smtClean="0">
                <a:cs typeface="Aharoni" pitchFamily="2" charset="-79"/>
              </a:rPr>
              <a:t>have spiky leaves and are coniferous (</a:t>
            </a:r>
            <a:r>
              <a:rPr lang="en-GB" sz="2000" i="1" dirty="0" smtClean="0">
                <a:cs typeface="Aharoni" pitchFamily="2" charset="-79"/>
              </a:rPr>
              <a:t>Larch is an exception it’s deciduous</a:t>
            </a:r>
            <a:r>
              <a:rPr lang="en-GB" sz="2000" dirty="0" smtClean="0">
                <a:cs typeface="Aharoni" pitchFamily="2" charset="-79"/>
              </a:rPr>
              <a:t>) with branches forming in whorls (rings) of two or more at the same level.</a:t>
            </a:r>
          </a:p>
        </p:txBody>
      </p:sp>
      <p:pic>
        <p:nvPicPr>
          <p:cNvPr id="5121" name="Picture 1"/>
          <p:cNvPicPr>
            <a:picLocks noChangeAspect="1" noChangeArrowheads="1"/>
          </p:cNvPicPr>
          <p:nvPr/>
        </p:nvPicPr>
        <p:blipFill>
          <a:blip r:embed="rId3"/>
          <a:srcRect/>
          <a:stretch>
            <a:fillRect/>
          </a:stretch>
        </p:blipFill>
        <p:spPr bwMode="auto">
          <a:xfrm>
            <a:off x="5940152" y="4135355"/>
            <a:ext cx="2933706" cy="2619380"/>
          </a:xfrm>
          <a:prstGeom prst="rect">
            <a:avLst/>
          </a:prstGeom>
          <a:noFill/>
          <a:ln w="9525">
            <a:noFill/>
            <a:miter lim="800000"/>
            <a:headEnd/>
            <a:tailEnd/>
          </a:ln>
        </p:spPr>
      </p:pic>
      <p:pic>
        <p:nvPicPr>
          <p:cNvPr id="1026" name="Picture 2" descr="http://images.fineartamerica.com/images-medium-large/alpine-larch-trees-mount-huber-yoho-john-sylves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880" y="3463051"/>
            <a:ext cx="2629445" cy="39639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347864" y="4437112"/>
            <a:ext cx="1368152" cy="369332"/>
          </a:xfrm>
          <a:prstGeom prst="rect">
            <a:avLst/>
          </a:prstGeom>
          <a:noFill/>
        </p:spPr>
        <p:txBody>
          <a:bodyPr wrap="square" rtlCol="0">
            <a:spAutoFit/>
          </a:bodyPr>
          <a:lstStyle/>
          <a:p>
            <a:r>
              <a:rPr lang="en-GB" dirty="0" smtClean="0"/>
              <a:t>Larch Tree</a:t>
            </a:r>
            <a:endParaRPr lang="en-GB" dirty="0"/>
          </a:p>
        </p:txBody>
      </p:sp>
      <p:sp>
        <p:nvSpPr>
          <p:cNvPr id="4" name="Right Arrow 3"/>
          <p:cNvSpPr/>
          <p:nvPr/>
        </p:nvSpPr>
        <p:spPr>
          <a:xfrm rot="9655549">
            <a:off x="1888389" y="4987868"/>
            <a:ext cx="151216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http://www.extension.org/sites/default/files/w/1/11/Conifer_growt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6613" y="1602879"/>
            <a:ext cx="2543175"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66" y="274638"/>
            <a:ext cx="8229600" cy="1143000"/>
          </a:xfrm>
        </p:spPr>
        <p:txBody>
          <a:bodyPr>
            <a:normAutofit/>
          </a:bodyPr>
          <a:lstStyle/>
          <a:p>
            <a:r>
              <a:rPr lang="en-GB" dirty="0" smtClean="0">
                <a:cs typeface="Aharoni" pitchFamily="2" charset="-79"/>
              </a:rPr>
              <a:t>How do I know the difference?</a:t>
            </a:r>
            <a:endParaRPr lang="en-GB" dirty="0"/>
          </a:p>
        </p:txBody>
      </p:sp>
      <p:sp>
        <p:nvSpPr>
          <p:cNvPr id="4" name="Rectangle 3"/>
          <p:cNvSpPr/>
          <p:nvPr/>
        </p:nvSpPr>
        <p:spPr>
          <a:xfrm>
            <a:off x="428596" y="1669026"/>
            <a:ext cx="8286808" cy="2893100"/>
          </a:xfrm>
          <a:prstGeom prst="rect">
            <a:avLst/>
          </a:prstGeom>
        </p:spPr>
        <p:txBody>
          <a:bodyPr wrap="square">
            <a:spAutoFit/>
          </a:bodyPr>
          <a:lstStyle/>
          <a:p>
            <a:endParaRPr lang="en-GB" sz="2000" dirty="0" smtClean="0">
              <a:cs typeface="Aharoni" pitchFamily="2" charset="-79"/>
            </a:endParaRPr>
          </a:p>
          <a:p>
            <a:r>
              <a:rPr lang="en-GB" sz="2400" b="1" dirty="0" smtClean="0">
                <a:cs typeface="Aharoni" pitchFamily="2" charset="-79"/>
              </a:rPr>
              <a:t>Hardwood Trees </a:t>
            </a:r>
            <a:r>
              <a:rPr lang="en-GB" sz="2000" dirty="0" smtClean="0">
                <a:cs typeface="Aharoni" pitchFamily="2" charset="-79"/>
              </a:rPr>
              <a:t>have broad, flat leaves and are deciduous (Yew and Holly being exceptions). </a:t>
            </a:r>
          </a:p>
          <a:p>
            <a:endParaRPr lang="en-GB" sz="2000" dirty="0">
              <a:cs typeface="Aharoni" pitchFamily="2" charset="-79"/>
            </a:endParaRPr>
          </a:p>
          <a:p>
            <a:r>
              <a:rPr lang="en-GB" sz="2000" dirty="0" smtClean="0">
                <a:cs typeface="Aharoni" pitchFamily="2" charset="-79"/>
              </a:rPr>
              <a:t>Branches usually grow at different levels and never more than two at the same level. Unlike softwoods which are specifically grown and forested most hardwoods, especially tropical ones, occur at random and are naturally growing. </a:t>
            </a:r>
          </a:p>
          <a:p>
            <a:endParaRPr lang="en-GB" dirty="0">
              <a:latin typeface="Aharoni" pitchFamily="2" charset="-79"/>
              <a:cs typeface="Aharoni" pitchFamily="2" charset="-79"/>
            </a:endParaRPr>
          </a:p>
        </p:txBody>
      </p:sp>
      <p:pic>
        <p:nvPicPr>
          <p:cNvPr id="3073" name="Picture 1"/>
          <p:cNvPicPr>
            <a:picLocks noChangeAspect="1" noChangeArrowheads="1"/>
          </p:cNvPicPr>
          <p:nvPr/>
        </p:nvPicPr>
        <p:blipFill>
          <a:blip r:embed="rId3" cstate="print"/>
          <a:srcRect/>
          <a:stretch>
            <a:fillRect/>
          </a:stretch>
        </p:blipFill>
        <p:spPr bwMode="auto">
          <a:xfrm>
            <a:off x="7215194" y="3977654"/>
            <a:ext cx="1928806" cy="1928806"/>
          </a:xfrm>
          <a:prstGeom prst="rect">
            <a:avLst/>
          </a:prstGeom>
          <a:noFill/>
          <a:ln w="9525">
            <a:noFill/>
            <a:miter lim="800000"/>
            <a:headEnd/>
            <a:tailEnd/>
          </a:ln>
        </p:spPr>
      </p:pic>
      <p:pic>
        <p:nvPicPr>
          <p:cNvPr id="3074" name="Picture 2"/>
          <p:cNvPicPr>
            <a:picLocks noChangeAspect="1" noChangeArrowheads="1"/>
          </p:cNvPicPr>
          <p:nvPr/>
        </p:nvPicPr>
        <p:blipFill>
          <a:blip r:embed="rId4"/>
          <a:srcRect/>
          <a:stretch>
            <a:fillRect/>
          </a:stretch>
        </p:blipFill>
        <p:spPr bwMode="auto">
          <a:xfrm>
            <a:off x="6012160" y="4576190"/>
            <a:ext cx="1366837" cy="1887321"/>
          </a:xfrm>
          <a:prstGeom prst="rect">
            <a:avLst/>
          </a:prstGeom>
          <a:noFill/>
          <a:ln w="9525">
            <a:noFill/>
            <a:miter lim="800000"/>
            <a:headEnd/>
            <a:tailEnd/>
          </a:ln>
        </p:spPr>
      </p:pic>
      <p:pic>
        <p:nvPicPr>
          <p:cNvPr id="3076" name="Picture 4"/>
          <p:cNvPicPr>
            <a:picLocks noChangeAspect="1" noChangeArrowheads="1"/>
          </p:cNvPicPr>
          <p:nvPr/>
        </p:nvPicPr>
        <p:blipFill>
          <a:blip r:embed="rId5"/>
          <a:srcRect/>
          <a:stretch>
            <a:fillRect/>
          </a:stretch>
        </p:blipFill>
        <p:spPr bwMode="auto">
          <a:xfrm>
            <a:off x="4932040" y="4576190"/>
            <a:ext cx="1000132" cy="1783568"/>
          </a:xfrm>
          <a:prstGeom prst="rect">
            <a:avLst/>
          </a:prstGeom>
          <a:noFill/>
          <a:ln w="9525">
            <a:noFill/>
            <a:miter lim="800000"/>
            <a:headEnd/>
            <a:tailEnd/>
          </a:ln>
        </p:spPr>
      </p:pic>
      <p:sp>
        <p:nvSpPr>
          <p:cNvPr id="5" name="AutoShape 2" descr="https://encrypted-tbn3.gstatic.com/images?q=tbn:ANd9GcTHPnY9Emp-gFHu__v8dyGjJZ9pnksndU7mPtB0UP7cqRdlZBeUY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https://encrypted-tbn3.gstatic.com/images?q=tbn:ANd9GcTHPnY9Emp-gFHu__v8dyGjJZ9pnksndU7mPtB0UP7cqRdlZBeUY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prota4u.org/plantphotos/Entandrophragma%20utile%2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096460"/>
            <a:ext cx="2876550" cy="3810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01317" y="4656238"/>
            <a:ext cx="4572000" cy="1477328"/>
          </a:xfrm>
          <a:prstGeom prst="rect">
            <a:avLst/>
          </a:prstGeom>
        </p:spPr>
        <p:txBody>
          <a:bodyPr>
            <a:spAutoFit/>
          </a:bodyPr>
          <a:lstStyle/>
          <a:p>
            <a:pPr>
              <a:defRPr/>
            </a:pPr>
            <a:r>
              <a:rPr lang="en-GB" dirty="0">
                <a:cs typeface="Aharoni" pitchFamily="2" charset="-79"/>
              </a:rPr>
              <a:t>This makes felling and collection difficult raising the prices considerably against softwood. This fact, and of course diminishing stocks, have led to greater interest in lesser known hardwoods such as Utile</a:t>
            </a:r>
          </a:p>
        </p:txBody>
      </p:sp>
      <p:sp>
        <p:nvSpPr>
          <p:cNvPr id="7" name="TextBox 6"/>
          <p:cNvSpPr txBox="1"/>
          <p:nvPr/>
        </p:nvSpPr>
        <p:spPr>
          <a:xfrm>
            <a:off x="3347864" y="1547432"/>
            <a:ext cx="1714765" cy="677108"/>
          </a:xfrm>
          <a:prstGeom prst="rect">
            <a:avLst/>
          </a:prstGeom>
          <a:noFill/>
        </p:spPr>
        <p:txBody>
          <a:bodyPr wrap="none" rtlCol="0">
            <a:spAutoFit/>
          </a:bodyPr>
          <a:lstStyle/>
          <a:p>
            <a:r>
              <a:rPr lang="en-GB" sz="2000" b="1" dirty="0" smtClean="0"/>
              <a:t>Utile Tree</a:t>
            </a:r>
          </a:p>
          <a:p>
            <a:r>
              <a:rPr lang="en-GB" dirty="0" smtClean="0"/>
              <a:t>In central Africa </a:t>
            </a:r>
            <a:endParaRPr lang="en-GB" dirty="0"/>
          </a:p>
        </p:txBody>
      </p:sp>
      <p:sp>
        <p:nvSpPr>
          <p:cNvPr id="8" name="Right Arrow 7"/>
          <p:cNvSpPr/>
          <p:nvPr/>
        </p:nvSpPr>
        <p:spPr>
          <a:xfrm>
            <a:off x="4644008" y="2224540"/>
            <a:ext cx="1882357" cy="403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utoShape 2" descr="https://www.trada.co.uk/images/tsg/98/Utile%20sealed%20-%20Entandrophragma%20util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4" descr="https://www.trada.co.uk/images/tsg/98/Utile%20sealed%20-%20Entandrophragma%20utile.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2870871"/>
            <a:ext cx="3204505" cy="1785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8943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8" name="Picture 2" descr="http://bombasticborneo.com/wp-content/uploads/2010/09/Gading-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754776"/>
            <a:ext cx="4320479" cy="57606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87624" y="1916832"/>
            <a:ext cx="2520280" cy="1231106"/>
          </a:xfrm>
          <a:prstGeom prst="rect">
            <a:avLst/>
          </a:prstGeom>
          <a:noFill/>
        </p:spPr>
        <p:txBody>
          <a:bodyPr wrap="square" rtlCol="0">
            <a:spAutoFit/>
          </a:bodyPr>
          <a:lstStyle/>
          <a:p>
            <a:r>
              <a:rPr lang="en-GB" sz="2000" b="1" dirty="0" err="1" smtClean="0"/>
              <a:t>Meranti</a:t>
            </a:r>
            <a:endParaRPr lang="en-GB" sz="2000" b="1" dirty="0" smtClean="0"/>
          </a:p>
          <a:p>
            <a:r>
              <a:rPr lang="en-GB" dirty="0" smtClean="0"/>
              <a:t>Grown in the Philippines </a:t>
            </a:r>
          </a:p>
          <a:p>
            <a:r>
              <a:rPr lang="en-GB" dirty="0" smtClean="0"/>
              <a:t>Sometimes known as the Philippine’s Mahogany</a:t>
            </a:r>
            <a:endParaRPr lang="en-GB" dirty="0"/>
          </a:p>
        </p:txBody>
      </p:sp>
    </p:spTree>
    <p:extLst>
      <p:ext uri="{BB962C8B-B14F-4D97-AF65-F5344CB8AC3E}">
        <p14:creationId xmlns:p14="http://schemas.microsoft.com/office/powerpoint/2010/main" val="1094199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14366" y="274638"/>
            <a:ext cx="8229600" cy="1143000"/>
          </a:xfrm>
        </p:spPr>
        <p:txBody>
          <a:bodyPr>
            <a:normAutofit/>
          </a:bodyPr>
          <a:lstStyle/>
          <a:p>
            <a:r>
              <a:rPr lang="en-GB" dirty="0" smtClean="0">
                <a:cs typeface="Aharoni" pitchFamily="2" charset="-79"/>
              </a:rPr>
              <a:t>How do I know the difference?</a:t>
            </a:r>
            <a:endParaRPr lang="en-GB" dirty="0"/>
          </a:p>
        </p:txBody>
      </p:sp>
      <p:sp>
        <p:nvSpPr>
          <p:cNvPr id="5" name="TextBox 4"/>
          <p:cNvSpPr txBox="1"/>
          <p:nvPr/>
        </p:nvSpPr>
        <p:spPr>
          <a:xfrm>
            <a:off x="785786" y="2071678"/>
            <a:ext cx="7572428" cy="2616101"/>
          </a:xfrm>
          <a:prstGeom prst="rect">
            <a:avLst/>
          </a:prstGeom>
          <a:noFill/>
        </p:spPr>
        <p:txBody>
          <a:bodyPr wrap="square" rtlCol="0">
            <a:spAutoFit/>
          </a:bodyPr>
          <a:lstStyle/>
          <a:p>
            <a:r>
              <a:rPr lang="en-GB" sz="2400" b="1" dirty="0" smtClean="0">
                <a:cs typeface="Aharoni" pitchFamily="2" charset="-79"/>
              </a:rPr>
              <a:t>Manufactured boards </a:t>
            </a:r>
            <a:r>
              <a:rPr lang="en-GB" sz="2000" dirty="0" smtClean="0">
                <a:cs typeface="Aharoni" pitchFamily="2" charset="-79"/>
              </a:rPr>
              <a:t>are made up of the scraps of trees and are compacted together by manmade processes.</a:t>
            </a:r>
          </a:p>
          <a:p>
            <a:endParaRPr lang="en-GB" sz="2000" dirty="0" smtClean="0">
              <a:cs typeface="Aharoni" pitchFamily="2" charset="-79"/>
            </a:endParaRPr>
          </a:p>
          <a:p>
            <a:r>
              <a:rPr lang="en-GB" sz="2000" dirty="0" smtClean="0">
                <a:cs typeface="Aharoni" pitchFamily="2" charset="-79"/>
              </a:rPr>
              <a:t>The wood does not stick together on its own and needs an adhesive to chemically attach them together.</a:t>
            </a:r>
          </a:p>
          <a:p>
            <a:endParaRPr lang="en-GB" sz="2000" b="1" dirty="0" smtClean="0">
              <a:cs typeface="Aharoni" pitchFamily="2" charset="-79"/>
            </a:endParaRPr>
          </a:p>
          <a:p>
            <a:r>
              <a:rPr lang="en-GB" sz="2000" b="1" dirty="0" smtClean="0">
                <a:cs typeface="Aharoni" pitchFamily="2" charset="-79"/>
              </a:rPr>
              <a:t>Formaldehyde </a:t>
            </a:r>
            <a:r>
              <a:rPr lang="en-GB" sz="2000" dirty="0" smtClean="0">
                <a:cs typeface="Aharoni" pitchFamily="2" charset="-79"/>
              </a:rPr>
              <a:t>is the commonly used compound to do this, however this is not safe to be exposed to over a length of time.</a:t>
            </a:r>
            <a:endParaRPr lang="en-GB" sz="2000" dirty="0">
              <a:cs typeface="Aharoni" pitchFamily="2" charset="-79"/>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206</TotalTime>
  <Words>607</Words>
  <Application>Microsoft Office PowerPoint</Application>
  <PresentationFormat>On-screen Show (4:3)</PresentationFormat>
  <Paragraphs>123</Paragraphs>
  <Slides>18</Slides>
  <Notes>15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Austin</vt:lpstr>
      <vt:lpstr>PowerPoint Presentation</vt:lpstr>
      <vt:lpstr>Learning Intentions </vt:lpstr>
      <vt:lpstr>Success Criteria</vt:lpstr>
      <vt:lpstr>Why do we need to know about types of wood?</vt:lpstr>
      <vt:lpstr>How do I know the difference?</vt:lpstr>
      <vt:lpstr>How do I know the difference?</vt:lpstr>
      <vt:lpstr>PowerPoint Presentation</vt:lpstr>
      <vt:lpstr>PowerPoint Presentation</vt:lpstr>
      <vt:lpstr>How do I know the difference?</vt:lpstr>
      <vt:lpstr>Softwoods</vt:lpstr>
      <vt:lpstr>Softwoods</vt:lpstr>
      <vt:lpstr>Hardwoods</vt:lpstr>
      <vt:lpstr>Hardwoods</vt:lpstr>
      <vt:lpstr>Manufactured Boards</vt:lpstr>
      <vt:lpstr>Manufactured Boards</vt:lpstr>
      <vt:lpstr>Your Task</vt:lpstr>
      <vt:lpstr>Your Task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Wood Theory</dc:title>
  <dc:creator>Douglas</dc:creator>
  <cp:lastModifiedBy>Mr Burns</cp:lastModifiedBy>
  <cp:revision>29</cp:revision>
  <dcterms:created xsi:type="dcterms:W3CDTF">2009-12-06T11:36:40Z</dcterms:created>
  <dcterms:modified xsi:type="dcterms:W3CDTF">2015-09-17T09:26:00Z</dcterms:modified>
</cp:coreProperties>
</file>