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756D53-B46A-4731-9228-4D76E93B5DF8}" type="datetimeFigureOut">
              <a:rPr lang="en-GB" smtClean="0"/>
              <a:t>20/05/2015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8EE031-4BB6-4E79-9525-2BDEE5FA6B12}" type="slidenum">
              <a:rPr lang="en-GB" smtClean="0"/>
              <a:t>‹#›</a:t>
            </a:fld>
            <a:endParaRPr lang="en-GB"/>
          </a:p>
        </p:txBody>
      </p:sp>
    </p:spTree>
    <p:extLst>
      <p:ext uri="{BB962C8B-B14F-4D97-AF65-F5344CB8AC3E}">
        <p14:creationId xmlns:p14="http://schemas.microsoft.com/office/powerpoint/2010/main" val="3136332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56D53-B46A-4731-9228-4D76E93B5DF8}" type="datetimeFigureOut">
              <a:rPr lang="en-GB" smtClean="0"/>
              <a:t>20/05/2015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8EE031-4BB6-4E79-9525-2BDEE5FA6B12}" type="slidenum">
              <a:rPr lang="en-GB" smtClean="0"/>
              <a:t>‹#›</a:t>
            </a:fld>
            <a:endParaRPr lang="en-GB"/>
          </a:p>
        </p:txBody>
      </p:sp>
    </p:spTree>
    <p:extLst>
      <p:ext uri="{BB962C8B-B14F-4D97-AF65-F5344CB8AC3E}">
        <p14:creationId xmlns:p14="http://schemas.microsoft.com/office/powerpoint/2010/main" val="390281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56D53-B46A-4731-9228-4D76E93B5DF8}" type="datetimeFigureOut">
              <a:rPr lang="en-GB" smtClean="0"/>
              <a:t>20/05/2015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8EE031-4BB6-4E79-9525-2BDEE5FA6B12}" type="slidenum">
              <a:rPr lang="en-GB" smtClean="0"/>
              <a:t>‹#›</a:t>
            </a:fld>
            <a:endParaRPr lang="en-GB"/>
          </a:p>
        </p:txBody>
      </p:sp>
    </p:spTree>
    <p:extLst>
      <p:ext uri="{BB962C8B-B14F-4D97-AF65-F5344CB8AC3E}">
        <p14:creationId xmlns:p14="http://schemas.microsoft.com/office/powerpoint/2010/main" val="407522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56D53-B46A-4731-9228-4D76E93B5DF8}" type="datetimeFigureOut">
              <a:rPr lang="en-GB" smtClean="0"/>
              <a:t>20/05/2015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8EE031-4BB6-4E79-9525-2BDEE5FA6B12}" type="slidenum">
              <a:rPr lang="en-GB" smtClean="0"/>
              <a:t>‹#›</a:t>
            </a:fld>
            <a:endParaRPr lang="en-GB"/>
          </a:p>
        </p:txBody>
      </p:sp>
    </p:spTree>
    <p:extLst>
      <p:ext uri="{BB962C8B-B14F-4D97-AF65-F5344CB8AC3E}">
        <p14:creationId xmlns:p14="http://schemas.microsoft.com/office/powerpoint/2010/main" val="2604417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756D53-B46A-4731-9228-4D76E93B5DF8}" type="datetimeFigureOut">
              <a:rPr lang="en-GB" smtClean="0"/>
              <a:t>20/05/2015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8EE031-4BB6-4E79-9525-2BDEE5FA6B12}" type="slidenum">
              <a:rPr lang="en-GB" smtClean="0"/>
              <a:t>‹#›</a:t>
            </a:fld>
            <a:endParaRPr lang="en-GB"/>
          </a:p>
        </p:txBody>
      </p:sp>
    </p:spTree>
    <p:extLst>
      <p:ext uri="{BB962C8B-B14F-4D97-AF65-F5344CB8AC3E}">
        <p14:creationId xmlns:p14="http://schemas.microsoft.com/office/powerpoint/2010/main" val="2059716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756D53-B46A-4731-9228-4D76E93B5DF8}" type="datetimeFigureOut">
              <a:rPr lang="en-GB" smtClean="0"/>
              <a:t>20/05/2015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8EE031-4BB6-4E79-9525-2BDEE5FA6B12}" type="slidenum">
              <a:rPr lang="en-GB" smtClean="0"/>
              <a:t>‹#›</a:t>
            </a:fld>
            <a:endParaRPr lang="en-GB"/>
          </a:p>
        </p:txBody>
      </p:sp>
    </p:spTree>
    <p:extLst>
      <p:ext uri="{BB962C8B-B14F-4D97-AF65-F5344CB8AC3E}">
        <p14:creationId xmlns:p14="http://schemas.microsoft.com/office/powerpoint/2010/main" val="628785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756D53-B46A-4731-9228-4D76E93B5DF8}" type="datetimeFigureOut">
              <a:rPr lang="en-GB" smtClean="0"/>
              <a:t>20/05/2015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8EE031-4BB6-4E79-9525-2BDEE5FA6B12}" type="slidenum">
              <a:rPr lang="en-GB" smtClean="0"/>
              <a:t>‹#›</a:t>
            </a:fld>
            <a:endParaRPr lang="en-GB"/>
          </a:p>
        </p:txBody>
      </p:sp>
    </p:spTree>
    <p:extLst>
      <p:ext uri="{BB962C8B-B14F-4D97-AF65-F5344CB8AC3E}">
        <p14:creationId xmlns:p14="http://schemas.microsoft.com/office/powerpoint/2010/main" val="320389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756D53-B46A-4731-9228-4D76E93B5DF8}" type="datetimeFigureOut">
              <a:rPr lang="en-GB" smtClean="0"/>
              <a:t>20/05/2015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8EE031-4BB6-4E79-9525-2BDEE5FA6B12}" type="slidenum">
              <a:rPr lang="en-GB" smtClean="0"/>
              <a:t>‹#›</a:t>
            </a:fld>
            <a:endParaRPr lang="en-GB"/>
          </a:p>
        </p:txBody>
      </p:sp>
    </p:spTree>
    <p:extLst>
      <p:ext uri="{BB962C8B-B14F-4D97-AF65-F5344CB8AC3E}">
        <p14:creationId xmlns:p14="http://schemas.microsoft.com/office/powerpoint/2010/main" val="213229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56D53-B46A-4731-9228-4D76E93B5DF8}" type="datetimeFigureOut">
              <a:rPr lang="en-GB" smtClean="0"/>
              <a:t>20/05/2015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8EE031-4BB6-4E79-9525-2BDEE5FA6B12}" type="slidenum">
              <a:rPr lang="en-GB" smtClean="0"/>
              <a:t>‹#›</a:t>
            </a:fld>
            <a:endParaRPr lang="en-GB"/>
          </a:p>
        </p:txBody>
      </p:sp>
    </p:spTree>
    <p:extLst>
      <p:ext uri="{BB962C8B-B14F-4D97-AF65-F5344CB8AC3E}">
        <p14:creationId xmlns:p14="http://schemas.microsoft.com/office/powerpoint/2010/main" val="2046578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56D53-B46A-4731-9228-4D76E93B5DF8}" type="datetimeFigureOut">
              <a:rPr lang="en-GB" smtClean="0"/>
              <a:t>20/05/2015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8EE031-4BB6-4E79-9525-2BDEE5FA6B12}" type="slidenum">
              <a:rPr lang="en-GB" smtClean="0"/>
              <a:t>‹#›</a:t>
            </a:fld>
            <a:endParaRPr lang="en-GB"/>
          </a:p>
        </p:txBody>
      </p:sp>
    </p:spTree>
    <p:extLst>
      <p:ext uri="{BB962C8B-B14F-4D97-AF65-F5344CB8AC3E}">
        <p14:creationId xmlns:p14="http://schemas.microsoft.com/office/powerpoint/2010/main" val="1741046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56D53-B46A-4731-9228-4D76E93B5DF8}" type="datetimeFigureOut">
              <a:rPr lang="en-GB" smtClean="0"/>
              <a:t>20/05/2015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8EE031-4BB6-4E79-9525-2BDEE5FA6B12}" type="slidenum">
              <a:rPr lang="en-GB" smtClean="0"/>
              <a:t>‹#›</a:t>
            </a:fld>
            <a:endParaRPr lang="en-GB"/>
          </a:p>
        </p:txBody>
      </p:sp>
    </p:spTree>
    <p:extLst>
      <p:ext uri="{BB962C8B-B14F-4D97-AF65-F5344CB8AC3E}">
        <p14:creationId xmlns:p14="http://schemas.microsoft.com/office/powerpoint/2010/main" val="138632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56D53-B46A-4731-9228-4D76E93B5DF8}" type="datetimeFigureOut">
              <a:rPr lang="en-GB" smtClean="0"/>
              <a:t>20/05/2015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EE031-4BB6-4E79-9525-2BDEE5FA6B12}" type="slidenum">
              <a:rPr lang="en-GB" smtClean="0"/>
              <a:t>‹#›</a:t>
            </a:fld>
            <a:endParaRPr lang="en-GB"/>
          </a:p>
        </p:txBody>
      </p:sp>
    </p:spTree>
    <p:extLst>
      <p:ext uri="{BB962C8B-B14F-4D97-AF65-F5344CB8AC3E}">
        <p14:creationId xmlns:p14="http://schemas.microsoft.com/office/powerpoint/2010/main" val="2072168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design-technology.org/plywood.htm" TargetMode="External"/><Relationship Id="rId7" Type="http://schemas.openxmlformats.org/officeDocument/2006/relationships/hyperlink" Target="http://www.design-technology.org/Blockboard.htm" TargetMode="External"/><Relationship Id="rId2" Type="http://schemas.openxmlformats.org/officeDocument/2006/relationships/hyperlink" Target="http://www.design-technology.org/mdf.htm" TargetMode="External"/><Relationship Id="rId1" Type="http://schemas.openxmlformats.org/officeDocument/2006/relationships/slideLayout" Target="../slideLayouts/slideLayout2.xml"/><Relationship Id="rId6" Type="http://schemas.openxmlformats.org/officeDocument/2006/relationships/hyperlink" Target="http://www.design-technology.org/hardboard.htm" TargetMode="External"/><Relationship Id="rId5" Type="http://schemas.openxmlformats.org/officeDocument/2006/relationships/hyperlink" Target="http://www.design-technology.org/sterlingboard.htm" TargetMode="External"/><Relationship Id="rId4" Type="http://schemas.openxmlformats.org/officeDocument/2006/relationships/hyperlink" Target="http://www.design-technology.org/chipboard.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2286000"/>
            <a:ext cx="9144000" cy="9144000"/>
          </a:xfrm>
          <a:prstGeom prst="rect">
            <a:avLst/>
          </a:prstGeom>
          <a:noFill/>
          <a:ln w="9525">
            <a:noFill/>
            <a:miter lim="800000"/>
            <a:headEnd/>
            <a:tailEnd/>
          </a:ln>
        </p:spPr>
      </p:pic>
      <p:sp>
        <p:nvSpPr>
          <p:cNvPr id="2" name="Title 1"/>
          <p:cNvSpPr>
            <a:spLocks noGrp="1"/>
          </p:cNvSpPr>
          <p:nvPr>
            <p:ph type="ctrTitle"/>
          </p:nvPr>
        </p:nvSpPr>
        <p:spPr>
          <a:xfrm>
            <a:off x="685800" y="0"/>
            <a:ext cx="7772400" cy="1470025"/>
          </a:xfrm>
        </p:spPr>
        <p:txBody>
          <a:bodyPr/>
          <a:lstStyle/>
          <a:p>
            <a:r>
              <a:rPr lang="en-GB" dirty="0" smtClean="0"/>
              <a:t>Wood Types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338234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Softwoods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931451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Larch</a:t>
            </a:r>
            <a:endParaRPr lang="en-GB" dirty="0"/>
          </a:p>
        </p:txBody>
      </p:sp>
      <p:sp>
        <p:nvSpPr>
          <p:cNvPr id="4" name="Rectangle 3"/>
          <p:cNvSpPr/>
          <p:nvPr/>
        </p:nvSpPr>
        <p:spPr>
          <a:xfrm>
            <a:off x="500034" y="1857364"/>
            <a:ext cx="6286528" cy="2246769"/>
          </a:xfrm>
          <a:prstGeom prst="rect">
            <a:avLst/>
          </a:prstGeom>
        </p:spPr>
        <p:txBody>
          <a:bodyPr wrap="square">
            <a:spAutoFit/>
          </a:bodyPr>
          <a:lstStyle/>
          <a:p>
            <a:r>
              <a:rPr lang="en-GB" sz="2000" dirty="0" smtClean="0">
                <a:cs typeface="Aharoni" pitchFamily="2" charset="-79"/>
              </a:rPr>
              <a:t>Most softwood trees have spiky leaves and are coniferous (Larch is an exception, and deciduous) with branches forming in whorls (rings) of two or more at the same level.</a:t>
            </a:r>
          </a:p>
          <a:p>
            <a:endParaRPr lang="en-GB" sz="2000" dirty="0">
              <a:cs typeface="Aharoni" pitchFamily="2" charset="-79"/>
            </a:endParaRPr>
          </a:p>
          <a:p>
            <a:r>
              <a:rPr lang="en-US" sz="2000" dirty="0" smtClean="0"/>
              <a:t>Larch (</a:t>
            </a:r>
            <a:r>
              <a:rPr lang="en-US" sz="2000" dirty="0" err="1" smtClean="0"/>
              <a:t>Larix</a:t>
            </a:r>
            <a:r>
              <a:rPr lang="en-US" sz="2000" dirty="0" smtClean="0"/>
              <a:t> decidua) is the only deciduous conifer native to central Europe. It was introduced to Britain in the 17th century.</a:t>
            </a:r>
            <a:endParaRPr lang="en-GB" sz="2000" dirty="0" smtClean="0">
              <a:cs typeface="Aharoni" pitchFamily="2" charset="-79"/>
            </a:endParaRPr>
          </a:p>
        </p:txBody>
      </p:sp>
      <p:pic>
        <p:nvPicPr>
          <p:cNvPr id="5" name="Picture 1"/>
          <p:cNvPicPr>
            <a:picLocks noChangeAspect="1" noChangeArrowheads="1"/>
          </p:cNvPicPr>
          <p:nvPr/>
        </p:nvPicPr>
        <p:blipFill>
          <a:blip r:embed="rId2"/>
          <a:srcRect/>
          <a:stretch>
            <a:fillRect/>
          </a:stretch>
        </p:blipFill>
        <p:spPr bwMode="auto">
          <a:xfrm>
            <a:off x="5786446" y="3786190"/>
            <a:ext cx="2933706" cy="2619380"/>
          </a:xfrm>
          <a:prstGeom prst="rect">
            <a:avLst/>
          </a:prstGeom>
          <a:noFill/>
          <a:ln w="9525">
            <a:noFill/>
            <a:miter lim="800000"/>
            <a:headEnd/>
            <a:tailEnd/>
          </a:ln>
        </p:spPr>
      </p:pic>
    </p:spTree>
    <p:extLst>
      <p:ext uri="{BB962C8B-B14F-4D97-AF65-F5344CB8AC3E}">
        <p14:creationId xmlns:p14="http://schemas.microsoft.com/office/powerpoint/2010/main" val="109995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Scots Pine</a:t>
            </a:r>
            <a:endParaRPr lang="en-GB" dirty="0"/>
          </a:p>
        </p:txBody>
      </p:sp>
      <p:sp>
        <p:nvSpPr>
          <p:cNvPr id="4" name="Rectangle 3"/>
          <p:cNvSpPr/>
          <p:nvPr/>
        </p:nvSpPr>
        <p:spPr>
          <a:xfrm>
            <a:off x="539552" y="1591699"/>
            <a:ext cx="4572000" cy="923330"/>
          </a:xfrm>
          <a:prstGeom prst="rect">
            <a:avLst/>
          </a:prstGeom>
        </p:spPr>
        <p:txBody>
          <a:bodyPr>
            <a:spAutoFit/>
          </a:bodyPr>
          <a:lstStyle/>
          <a:p>
            <a:r>
              <a:rPr lang="en-US" dirty="0" smtClean="0"/>
              <a:t>Scots pine (</a:t>
            </a:r>
            <a:r>
              <a:rPr lang="en-US" dirty="0" err="1" smtClean="0"/>
              <a:t>Pinus</a:t>
            </a:r>
            <a:r>
              <a:rPr lang="en-US" dirty="0" smtClean="0"/>
              <a:t> </a:t>
            </a:r>
            <a:r>
              <a:rPr lang="en-US" dirty="0" err="1" smtClean="0"/>
              <a:t>sylvestris</a:t>
            </a:r>
            <a:r>
              <a:rPr lang="en-US" dirty="0" smtClean="0"/>
              <a:t>) is an evergreen conifer native to northern Europe, and is one of just three conifers native to the UK.</a:t>
            </a:r>
            <a:endParaRPr lang="en-US" dirty="0"/>
          </a:p>
        </p:txBody>
      </p:sp>
      <p:pic>
        <p:nvPicPr>
          <p:cNvPr id="1028" name="Picture 4" descr="Scots P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576" y="2492896"/>
            <a:ext cx="5334000" cy="400050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cots Pine need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2492896"/>
            <a:ext cx="5334000" cy="4000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5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Hardwoods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376662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Oak</a:t>
            </a:r>
            <a:endParaRPr lang="en-GB" dirty="0"/>
          </a:p>
        </p:txBody>
      </p:sp>
      <p:sp>
        <p:nvSpPr>
          <p:cNvPr id="4" name="Rectangle 3"/>
          <p:cNvSpPr/>
          <p:nvPr/>
        </p:nvSpPr>
        <p:spPr>
          <a:xfrm>
            <a:off x="467544" y="1556792"/>
            <a:ext cx="4572000" cy="1477328"/>
          </a:xfrm>
          <a:prstGeom prst="rect">
            <a:avLst/>
          </a:prstGeom>
        </p:spPr>
        <p:txBody>
          <a:bodyPr>
            <a:spAutoFit/>
          </a:bodyPr>
          <a:lstStyle/>
          <a:p>
            <a:r>
              <a:rPr lang="en-US" dirty="0" smtClean="0"/>
              <a:t>English oak (</a:t>
            </a:r>
            <a:r>
              <a:rPr lang="en-US" dirty="0" err="1" smtClean="0"/>
              <a:t>Quercus</a:t>
            </a:r>
            <a:r>
              <a:rPr lang="en-US" dirty="0" smtClean="0"/>
              <a:t> </a:t>
            </a:r>
            <a:r>
              <a:rPr lang="en-US" dirty="0" err="1" smtClean="0"/>
              <a:t>robur</a:t>
            </a:r>
            <a:r>
              <a:rPr lang="en-US" dirty="0" smtClean="0"/>
              <a:t>) is arguably the best known and loved of British native trees. It is the most common tree species in the UK, especially in southern and central British deciduous woods.</a:t>
            </a:r>
            <a:endParaRPr lang="en-US" dirty="0"/>
          </a:p>
        </p:txBody>
      </p:sp>
      <p:pic>
        <p:nvPicPr>
          <p:cNvPr id="5" name="Picture 2" descr="Common Oak t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2996952"/>
            <a:ext cx="4757936" cy="3568453"/>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ommon Oak spring grow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736009"/>
            <a:ext cx="3816424" cy="2862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7170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Ash</a:t>
            </a:r>
            <a:endParaRPr lang="en-GB" dirty="0"/>
          </a:p>
        </p:txBody>
      </p:sp>
      <p:sp>
        <p:nvSpPr>
          <p:cNvPr id="4" name="Rectangle 3"/>
          <p:cNvSpPr/>
          <p:nvPr/>
        </p:nvSpPr>
        <p:spPr>
          <a:xfrm>
            <a:off x="611560" y="1700208"/>
            <a:ext cx="3888432" cy="4247317"/>
          </a:xfrm>
          <a:prstGeom prst="rect">
            <a:avLst/>
          </a:prstGeom>
        </p:spPr>
        <p:txBody>
          <a:bodyPr wrap="square">
            <a:spAutoFit/>
          </a:bodyPr>
          <a:lstStyle/>
          <a:p>
            <a:r>
              <a:rPr lang="en-US" i="1" dirty="0"/>
              <a:t>Tough and flexible</a:t>
            </a:r>
            <a:r>
              <a:rPr lang="en-US" dirty="0"/>
              <a:t> - Ash is one of our toughest native timbers and because of its flexibility it can withstand pressure, shock and splintering. Traditionally ash was used for weapons and the word ash comes from the Anglo Saxon word for spear '</a:t>
            </a:r>
            <a:r>
              <a:rPr lang="en-US" dirty="0" err="1"/>
              <a:t>Aesc</a:t>
            </a:r>
            <a:r>
              <a:rPr lang="en-US" dirty="0"/>
              <a:t>'. In modern times it is used wherever toughness is important as in sports equipment, tool handles, boat fittings, chair making, cabinet making and turnery.</a:t>
            </a:r>
          </a:p>
          <a:p>
            <a:endParaRPr lang="en-US" i="1" dirty="0" smtClean="0"/>
          </a:p>
          <a:p>
            <a:r>
              <a:rPr lang="en-US" i="1" dirty="0" smtClean="0"/>
              <a:t>Bending</a:t>
            </a:r>
            <a:r>
              <a:rPr lang="en-US" dirty="0" smtClean="0"/>
              <a:t> </a:t>
            </a:r>
            <a:r>
              <a:rPr lang="en-US" dirty="0"/>
              <a:t>­ Ash can be readily steam bent into curved outlines without breaking or loosing strength.</a:t>
            </a:r>
          </a:p>
        </p:txBody>
      </p:sp>
      <p:pic>
        <p:nvPicPr>
          <p:cNvPr id="1028" name="Picture 4" descr="The risk of disease facing Britain's 80 million ash trees has prompted a meeting today of Cobra, the Government's national emergency committe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2996952"/>
            <a:ext cx="4521161" cy="282208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518963" y="5881509"/>
            <a:ext cx="4572000" cy="646331"/>
          </a:xfrm>
          <a:prstGeom prst="rect">
            <a:avLst/>
          </a:prstGeom>
        </p:spPr>
        <p:txBody>
          <a:bodyPr>
            <a:spAutoFit/>
          </a:bodyPr>
          <a:lstStyle/>
          <a:p>
            <a:r>
              <a:rPr lang="en-US" dirty="0"/>
              <a:t>The tree disease “ash dieback” has now appeared in 115 sites across Scotland</a:t>
            </a:r>
            <a:endParaRPr lang="en-GB" dirty="0"/>
          </a:p>
        </p:txBody>
      </p:sp>
    </p:spTree>
    <p:extLst>
      <p:ext uri="{BB962C8B-B14F-4D97-AF65-F5344CB8AC3E}">
        <p14:creationId xmlns:p14="http://schemas.microsoft.com/office/powerpoint/2010/main" val="1226786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Manufactured Boards</a:t>
            </a:r>
            <a:endParaRPr lang="en-GB" dirty="0"/>
          </a:p>
        </p:txBody>
      </p:sp>
      <p:graphicFrame>
        <p:nvGraphicFramePr>
          <p:cNvPr id="3" name="Table 2"/>
          <p:cNvGraphicFramePr>
            <a:graphicFrameLocks noGrp="1"/>
          </p:cNvGraphicFramePr>
          <p:nvPr/>
        </p:nvGraphicFramePr>
        <p:xfrm>
          <a:off x="1280160" y="2925921"/>
          <a:ext cx="6583680" cy="1874520"/>
        </p:xfrm>
        <a:graphic>
          <a:graphicData uri="http://schemas.openxmlformats.org/drawingml/2006/table">
            <a:tbl>
              <a:tblPr/>
              <a:tblGrid>
                <a:gridCol w="6583680"/>
              </a:tblGrid>
              <a:tr h="0">
                <a:tc>
                  <a:txBody>
                    <a:bodyPr/>
                    <a:lstStyle/>
                    <a:p>
                      <a:pPr algn="ctr"/>
                      <a:r>
                        <a:rPr lang="en-GB" dirty="0">
                          <a:hlinkClick r:id="rId2" action="ppaction://hlinkfile"/>
                        </a:rPr>
                        <a:t>Medium Density Fibreboard (MDF)</a:t>
                      </a:r>
                      <a:endParaRPr lang="en-GB" dirty="0"/>
                    </a:p>
                  </a:txBody>
                  <a:tcPr marL="19050" marR="19050" marT="19050" marB="19050" anchor="ctr">
                    <a:lnL>
                      <a:noFill/>
                    </a:lnL>
                    <a:lnR>
                      <a:noFill/>
                    </a:lnR>
                    <a:lnT>
                      <a:noFill/>
                    </a:lnT>
                    <a:lnB>
                      <a:noFill/>
                    </a:lnB>
                    <a:solidFill>
                      <a:srgbClr val="FFFFFF"/>
                    </a:solidFill>
                  </a:tcPr>
                </a:tc>
              </a:tr>
              <a:tr h="0">
                <a:tc>
                  <a:txBody>
                    <a:bodyPr/>
                    <a:lstStyle/>
                    <a:p>
                      <a:pPr algn="ctr"/>
                      <a:r>
                        <a:rPr lang="en-GB">
                          <a:hlinkClick r:id="rId3" action="ppaction://hlinkfile"/>
                        </a:rPr>
                        <a:t>Plywood</a:t>
                      </a:r>
                      <a:endParaRPr lang="en-GB"/>
                    </a:p>
                  </a:txBody>
                  <a:tcPr marL="19050" marR="19050" marT="19050" marB="19050" anchor="ctr">
                    <a:lnL>
                      <a:noFill/>
                    </a:lnL>
                    <a:lnR>
                      <a:noFill/>
                    </a:lnR>
                    <a:lnT>
                      <a:noFill/>
                    </a:lnT>
                    <a:lnB>
                      <a:noFill/>
                    </a:lnB>
                    <a:solidFill>
                      <a:srgbClr val="FFFFFF"/>
                    </a:solidFill>
                  </a:tcPr>
                </a:tc>
              </a:tr>
              <a:tr h="0">
                <a:tc>
                  <a:txBody>
                    <a:bodyPr/>
                    <a:lstStyle/>
                    <a:p>
                      <a:pPr algn="ctr"/>
                      <a:r>
                        <a:rPr lang="en-GB">
                          <a:hlinkClick r:id="rId4" action="ppaction://hlinkfile"/>
                        </a:rPr>
                        <a:t>Chipboard</a:t>
                      </a:r>
                      <a:endParaRPr lang="en-GB"/>
                    </a:p>
                  </a:txBody>
                  <a:tcPr marL="19050" marR="19050" marT="19050" marB="19050" anchor="ctr">
                    <a:lnL>
                      <a:noFill/>
                    </a:lnL>
                    <a:lnR>
                      <a:noFill/>
                    </a:lnR>
                    <a:lnT>
                      <a:noFill/>
                    </a:lnT>
                    <a:lnB>
                      <a:noFill/>
                    </a:lnB>
                    <a:solidFill>
                      <a:srgbClr val="FFFFFF"/>
                    </a:solidFill>
                  </a:tcPr>
                </a:tc>
              </a:tr>
              <a:tr h="0">
                <a:tc>
                  <a:txBody>
                    <a:bodyPr/>
                    <a:lstStyle/>
                    <a:p>
                      <a:pPr algn="ctr"/>
                      <a:r>
                        <a:rPr lang="en-GB">
                          <a:hlinkClick r:id="rId5" action="ppaction://hlinkfile"/>
                        </a:rPr>
                        <a:t>Sterlingboard</a:t>
                      </a:r>
                      <a:endParaRPr lang="en-GB"/>
                    </a:p>
                  </a:txBody>
                  <a:tcPr marL="19050" marR="19050" marT="19050" marB="19050" anchor="ctr">
                    <a:lnL>
                      <a:noFill/>
                    </a:lnL>
                    <a:lnR>
                      <a:noFill/>
                    </a:lnR>
                    <a:lnT>
                      <a:noFill/>
                    </a:lnT>
                    <a:lnB>
                      <a:noFill/>
                    </a:lnB>
                    <a:solidFill>
                      <a:srgbClr val="FFFFFF"/>
                    </a:solidFill>
                  </a:tcPr>
                </a:tc>
              </a:tr>
              <a:tr h="0">
                <a:tc>
                  <a:txBody>
                    <a:bodyPr/>
                    <a:lstStyle/>
                    <a:p>
                      <a:pPr algn="ctr"/>
                      <a:r>
                        <a:rPr lang="en-GB">
                          <a:hlinkClick r:id="rId6" action="ppaction://hlinkfile"/>
                        </a:rPr>
                        <a:t>Hardboard</a:t>
                      </a:r>
                      <a:endParaRPr lang="en-GB"/>
                    </a:p>
                  </a:txBody>
                  <a:tcPr marL="19050" marR="19050" marT="19050" marB="19050" anchor="ctr">
                    <a:lnL>
                      <a:noFill/>
                    </a:lnL>
                    <a:lnR>
                      <a:noFill/>
                    </a:lnR>
                    <a:lnT>
                      <a:noFill/>
                    </a:lnT>
                    <a:lnB>
                      <a:noFill/>
                    </a:lnB>
                    <a:solidFill>
                      <a:srgbClr val="FFFFFF"/>
                    </a:solidFill>
                  </a:tcPr>
                </a:tc>
              </a:tr>
              <a:tr h="0">
                <a:tc>
                  <a:txBody>
                    <a:bodyPr/>
                    <a:lstStyle/>
                    <a:p>
                      <a:pPr algn="ctr"/>
                      <a:r>
                        <a:rPr lang="en-GB" dirty="0" err="1">
                          <a:hlinkClick r:id="rId7" action="ppaction://hlinkfile"/>
                        </a:rPr>
                        <a:t>Blockboard</a:t>
                      </a:r>
                      <a:endParaRPr lang="en-GB" dirty="0"/>
                    </a:p>
                  </a:txBody>
                  <a:tcPr marL="19050" marR="19050" marT="19050" marB="19050" anchor="ctr">
                    <a:lnL>
                      <a:noFill/>
                    </a:lnL>
                    <a:lnR>
                      <a:noFill/>
                    </a:lnR>
                    <a:lnT>
                      <a:noFill/>
                    </a:lnT>
                    <a:lnB>
                      <a:noFill/>
                    </a:lnB>
                    <a:solidFill>
                      <a:srgbClr val="FFFFFF"/>
                    </a:solidFill>
                  </a:tcPr>
                </a:tc>
              </a:tr>
            </a:tbl>
          </a:graphicData>
        </a:graphic>
      </p:graphicFrame>
      <p:sp>
        <p:nvSpPr>
          <p:cNvPr id="4" name="Rectangle 1"/>
          <p:cNvSpPr>
            <a:spLocks noChangeArrowheads="1"/>
          </p:cNvSpPr>
          <p:nvPr/>
        </p:nvSpPr>
        <p:spPr bwMode="auto">
          <a:xfrm>
            <a:off x="1279525" y="2925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 </a:t>
            </a:r>
          </a:p>
        </p:txBody>
      </p:sp>
    </p:spTree>
    <p:extLst>
      <p:ext uri="{BB962C8B-B14F-4D97-AF65-F5344CB8AC3E}">
        <p14:creationId xmlns:p14="http://schemas.microsoft.com/office/powerpoint/2010/main" val="1175592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254</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Wood Types</vt:lpstr>
      <vt:lpstr>Softwoods</vt:lpstr>
      <vt:lpstr>Larch</vt:lpstr>
      <vt:lpstr>Scots Pine</vt:lpstr>
      <vt:lpstr>Hardwoods</vt:lpstr>
      <vt:lpstr>Oak</vt:lpstr>
      <vt:lpstr>Ash</vt:lpstr>
      <vt:lpstr>Manufactured Boards</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 Types</dc:title>
  <dc:creator>Mr Burns</dc:creator>
  <cp:lastModifiedBy>Douglas</cp:lastModifiedBy>
  <cp:revision>4</cp:revision>
  <dcterms:created xsi:type="dcterms:W3CDTF">2015-01-13T16:33:47Z</dcterms:created>
  <dcterms:modified xsi:type="dcterms:W3CDTF">2015-05-20T15:56:53Z</dcterms:modified>
</cp:coreProperties>
</file>