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4" r:id="rId4"/>
    <p:sldId id="259" r:id="rId5"/>
    <p:sldId id="265" r:id="rId6"/>
    <p:sldId id="266" r:id="rId7"/>
    <p:sldId id="267" r:id="rId8"/>
    <p:sldId id="268" r:id="rId9"/>
    <p:sldId id="258" r:id="rId10"/>
    <p:sldId id="260" r:id="rId11"/>
    <p:sldId id="261" r:id="rId12"/>
    <p:sldId id="262" r:id="rId13"/>
    <p:sldId id="263"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0E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46" autoAdjust="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89B76-99BA-4ED2-8A28-D4DB970A5905}" type="datetimeFigureOut">
              <a:rPr lang="en-GB" smtClean="0"/>
              <a:t>08/03/2016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2842A-E8AC-4E13-B7AE-3E2CDB87F248}" type="slidenum">
              <a:rPr lang="en-GB" smtClean="0"/>
              <a:t>‹#›</a:t>
            </a:fld>
            <a:endParaRPr lang="en-GB"/>
          </a:p>
        </p:txBody>
      </p:sp>
    </p:spTree>
    <p:extLst>
      <p:ext uri="{BB962C8B-B14F-4D97-AF65-F5344CB8AC3E}">
        <p14:creationId xmlns:p14="http://schemas.microsoft.com/office/powerpoint/2010/main" val="2561598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B02C939-8837-4FCD-854C-CC7986BFAD80}" type="datetimeFigureOut">
              <a:rPr lang="en-GB" smtClean="0"/>
              <a:t>08/03/2016</a:t>
            </a:fld>
            <a:endParaRPr lang="en-GB"/>
          </a:p>
        </p:txBody>
      </p:sp>
      <p:sp>
        <p:nvSpPr>
          <p:cNvPr id="8" name="Slide Number Placeholder 7"/>
          <p:cNvSpPr>
            <a:spLocks noGrp="1"/>
          </p:cNvSpPr>
          <p:nvPr>
            <p:ph type="sldNum" sz="quarter" idx="11"/>
          </p:nvPr>
        </p:nvSpPr>
        <p:spPr/>
        <p:txBody>
          <a:bodyPr/>
          <a:lstStyle/>
          <a:p>
            <a:fld id="{6A542C3C-4891-4A0B-885F-E4C755FBCC15}"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2C939-8837-4FCD-854C-CC7986BFAD80}"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2C939-8837-4FCD-854C-CC7986BFAD80}"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B02C939-8837-4FCD-854C-CC7986BFAD80}"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C939-8837-4FCD-854C-CC7986BFAD80}" type="datetimeFigureOut">
              <a:rPr lang="en-GB" smtClean="0"/>
              <a:t>08/03/2016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42C3C-4891-4A0B-885F-E4C755FBCC15}"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B02C939-8837-4FCD-854C-CC7986BFAD80}"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42C3C-4891-4A0B-885F-E4C755FBCC15}"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02C939-8837-4FCD-854C-CC7986BFAD80}" type="datetimeFigureOut">
              <a:rPr lang="en-GB" smtClean="0"/>
              <a:t>08/03/2016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542C3C-4891-4A0B-885F-E4C755FBCC15}"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C939-8837-4FCD-854C-CC7986BFAD80}" type="datetimeFigureOut">
              <a:rPr lang="en-GB" smtClean="0"/>
              <a:t>08/03/2016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C939-8837-4FCD-854C-CC7986BFAD80}" type="datetimeFigureOut">
              <a:rPr lang="en-GB" smtClean="0"/>
              <a:t>08/03/2016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C939-8837-4FCD-854C-CC7986BFAD80}"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C939-8837-4FCD-854C-CC7986BFAD80}" type="datetimeFigureOut">
              <a:rPr lang="en-GB" smtClean="0"/>
              <a:t>08/03/2016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42C3C-4891-4A0B-885F-E4C755FBCC1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B02C939-8837-4FCD-854C-CC7986BFAD80}" type="datetimeFigureOut">
              <a:rPr lang="en-GB" smtClean="0"/>
              <a:t>08/03/2016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A542C3C-4891-4A0B-885F-E4C755FBCC15}"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Viewing Graphics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028725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lnSpcReduction="10000"/>
          </a:bodyPr>
          <a:lstStyle/>
          <a:p>
            <a:r>
              <a:rPr lang="en-GB" b="1" dirty="0" smtClean="0"/>
              <a:t>Colour Laser </a:t>
            </a:r>
            <a:r>
              <a:rPr lang="en-GB" dirty="0" smtClean="0"/>
              <a:t>– work with toner and use a laser to fuse the toner dust to the paper.</a:t>
            </a:r>
            <a:endParaRPr lang="en-GB" dirty="0"/>
          </a:p>
          <a:p>
            <a:pPr marL="0" indent="0">
              <a:buNone/>
            </a:pPr>
            <a:r>
              <a:rPr lang="en-GB" b="1" u="sng" dirty="0" smtClean="0"/>
              <a:t>Pros and Cons</a:t>
            </a:r>
          </a:p>
          <a:p>
            <a:pPr marL="0" indent="0">
              <a:buNone/>
            </a:pPr>
            <a:r>
              <a:rPr lang="en-GB" dirty="0" smtClean="0">
                <a:solidFill>
                  <a:srgbClr val="00B050"/>
                </a:solidFill>
              </a:rPr>
              <a:t>Fairly Inexpensive</a:t>
            </a:r>
          </a:p>
          <a:p>
            <a:pPr marL="0" indent="0">
              <a:buNone/>
            </a:pPr>
            <a:r>
              <a:rPr lang="en-GB" dirty="0" smtClean="0">
                <a:solidFill>
                  <a:srgbClr val="00B050"/>
                </a:solidFill>
              </a:rPr>
              <a:t>Good quality </a:t>
            </a:r>
          </a:p>
          <a:p>
            <a:pPr marL="0" indent="0">
              <a:buNone/>
            </a:pPr>
            <a:r>
              <a:rPr lang="en-GB" dirty="0" smtClean="0">
                <a:solidFill>
                  <a:srgbClr val="00B050"/>
                </a:solidFill>
              </a:rPr>
              <a:t>but not photographic</a:t>
            </a:r>
          </a:p>
          <a:p>
            <a:pPr marL="0" indent="0">
              <a:buNone/>
            </a:pPr>
            <a:r>
              <a:rPr lang="en-GB" dirty="0" smtClean="0">
                <a:solidFill>
                  <a:srgbClr val="00B050"/>
                </a:solidFill>
              </a:rPr>
              <a:t>Very quick for short </a:t>
            </a:r>
          </a:p>
          <a:p>
            <a:pPr marL="0" indent="0">
              <a:buNone/>
            </a:pPr>
            <a:r>
              <a:rPr lang="en-GB" dirty="0" smtClean="0">
                <a:solidFill>
                  <a:srgbClr val="00B050"/>
                </a:solidFill>
              </a:rPr>
              <a:t>to medium runs</a:t>
            </a:r>
          </a:p>
          <a:p>
            <a:pPr marL="0" indent="0">
              <a:buNone/>
            </a:pPr>
            <a:r>
              <a:rPr lang="en-GB" dirty="0" smtClean="0">
                <a:solidFill>
                  <a:srgbClr val="FF0000"/>
                </a:solidFill>
              </a:rPr>
              <a:t>toner is expensive</a:t>
            </a:r>
          </a:p>
          <a:p>
            <a:pPr marL="0" indent="0">
              <a:buNone/>
            </a:pPr>
            <a:r>
              <a:rPr lang="en-GB" dirty="0" smtClean="0">
                <a:solidFill>
                  <a:srgbClr val="FF0000"/>
                </a:solidFill>
              </a:rPr>
              <a:t>Parts are expensive</a:t>
            </a:r>
          </a:p>
          <a:p>
            <a:pPr marL="0" indent="0">
              <a:buNone/>
            </a:pPr>
            <a:r>
              <a:rPr lang="en-GB" dirty="0" smtClean="0">
                <a:solidFill>
                  <a:srgbClr val="FF0000"/>
                </a:solidFill>
              </a:rPr>
              <a:t>Limited paper size</a:t>
            </a:r>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http://colour-laser-printers.co.uk/images/products/mini-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068960"/>
            <a:ext cx="3190875"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lnSpcReduction="10000"/>
          </a:bodyPr>
          <a:lstStyle/>
          <a:p>
            <a:r>
              <a:rPr lang="en-GB" b="1" dirty="0" smtClean="0"/>
              <a:t>Screen Printing </a:t>
            </a:r>
            <a:r>
              <a:rPr lang="en-GB" dirty="0" smtClean="0"/>
              <a:t>– Old fashioned but great for making t-shirts, posters or bags.</a:t>
            </a:r>
            <a:endParaRPr lang="en-GB" dirty="0"/>
          </a:p>
          <a:p>
            <a:pPr marL="0" indent="0">
              <a:buNone/>
            </a:pPr>
            <a:r>
              <a:rPr lang="en-GB" b="1" u="sng" dirty="0" smtClean="0"/>
              <a:t>Pros and Cons</a:t>
            </a:r>
          </a:p>
          <a:p>
            <a:pPr marL="0" indent="0">
              <a:buNone/>
            </a:pPr>
            <a:r>
              <a:rPr lang="en-GB" dirty="0" smtClean="0">
                <a:solidFill>
                  <a:srgbClr val="00B050"/>
                </a:solidFill>
              </a:rPr>
              <a:t>Low cost for mid volume</a:t>
            </a:r>
          </a:p>
          <a:p>
            <a:pPr marL="0" indent="0">
              <a:buNone/>
            </a:pPr>
            <a:r>
              <a:rPr lang="en-GB" dirty="0" smtClean="0">
                <a:solidFill>
                  <a:srgbClr val="00B050"/>
                </a:solidFill>
              </a:rPr>
              <a:t>Bright vibrant colours</a:t>
            </a:r>
          </a:p>
          <a:p>
            <a:pPr marL="0" indent="0">
              <a:buNone/>
            </a:pPr>
            <a:r>
              <a:rPr lang="en-GB" dirty="0" smtClean="0">
                <a:solidFill>
                  <a:srgbClr val="00B050"/>
                </a:solidFill>
              </a:rPr>
              <a:t>Can print on different </a:t>
            </a:r>
          </a:p>
          <a:p>
            <a:pPr marL="0" indent="0">
              <a:buNone/>
            </a:pPr>
            <a:r>
              <a:rPr lang="en-GB" dirty="0" smtClean="0">
                <a:solidFill>
                  <a:srgbClr val="00B050"/>
                </a:solidFill>
              </a:rPr>
              <a:t>materials</a:t>
            </a:r>
          </a:p>
          <a:p>
            <a:pPr marL="0" indent="0">
              <a:buNone/>
            </a:pPr>
            <a:r>
              <a:rPr lang="en-GB" dirty="0" smtClean="0">
                <a:solidFill>
                  <a:srgbClr val="FF0000"/>
                </a:solidFill>
              </a:rPr>
              <a:t>Slow and messy</a:t>
            </a:r>
          </a:p>
          <a:p>
            <a:pPr marL="0" indent="0">
              <a:buNone/>
            </a:pPr>
            <a:r>
              <a:rPr lang="en-GB" dirty="0" smtClean="0">
                <a:solidFill>
                  <a:srgbClr val="FF0000"/>
                </a:solidFill>
              </a:rPr>
              <a:t>Expensive to set up</a:t>
            </a:r>
          </a:p>
          <a:p>
            <a:pPr marL="0" indent="0">
              <a:buNone/>
            </a:pPr>
            <a:r>
              <a:rPr lang="en-GB" dirty="0" smtClean="0">
                <a:solidFill>
                  <a:srgbClr val="FF0000"/>
                </a:solidFill>
              </a:rPr>
              <a:t>Cannot do high resolution</a:t>
            </a:r>
            <a:endParaRPr lang="en-GB" dirty="0">
              <a:solidFill>
                <a:srgbClr val="FF0000"/>
              </a:solidFill>
            </a:endParaRPr>
          </a:p>
          <a:p>
            <a:pPr marL="0" indent="0">
              <a:buNone/>
            </a:pPr>
            <a:r>
              <a:rPr lang="en-GB" dirty="0" smtClean="0">
                <a:solidFill>
                  <a:srgbClr val="FF0000"/>
                </a:solidFill>
              </a:rPr>
              <a:t>ink drying time</a:t>
            </a:r>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http://www.nexgen2go.co.uk/uploads/10958073/Image/screen_printing-manu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140968"/>
            <a:ext cx="4084845" cy="258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98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a:bodyPr>
          <a:lstStyle/>
          <a:p>
            <a:r>
              <a:rPr lang="en-GB" b="1" dirty="0" smtClean="0"/>
              <a:t>Wide Format Banner </a:t>
            </a:r>
            <a:r>
              <a:rPr lang="en-GB" dirty="0" smtClean="0"/>
              <a:t>– Used for large banners or vehicles.  Similar to an Ink Jet printer.</a:t>
            </a:r>
            <a:endParaRPr lang="en-GB" dirty="0"/>
          </a:p>
          <a:p>
            <a:pPr marL="0" indent="0">
              <a:buNone/>
            </a:pPr>
            <a:r>
              <a:rPr lang="en-GB" b="1" u="sng" dirty="0" smtClean="0"/>
              <a:t>Pros and Cons</a:t>
            </a:r>
          </a:p>
          <a:p>
            <a:pPr marL="0" indent="0">
              <a:buNone/>
            </a:pPr>
            <a:r>
              <a:rPr lang="en-GB" dirty="0" smtClean="0">
                <a:solidFill>
                  <a:srgbClr val="00B050"/>
                </a:solidFill>
              </a:rPr>
              <a:t>Can print in huge sizes</a:t>
            </a:r>
          </a:p>
          <a:p>
            <a:pPr marL="0" indent="0">
              <a:buNone/>
            </a:pPr>
            <a:r>
              <a:rPr lang="en-GB" dirty="0" smtClean="0">
                <a:solidFill>
                  <a:srgbClr val="00B050"/>
                </a:solidFill>
              </a:rPr>
              <a:t>Photographic quality</a:t>
            </a:r>
          </a:p>
          <a:p>
            <a:pPr marL="0" indent="0">
              <a:buNone/>
            </a:pPr>
            <a:r>
              <a:rPr lang="en-GB" dirty="0" smtClean="0">
                <a:solidFill>
                  <a:srgbClr val="00B050"/>
                </a:solidFill>
              </a:rPr>
              <a:t>Different papers</a:t>
            </a:r>
          </a:p>
          <a:p>
            <a:pPr marL="0" indent="0">
              <a:buNone/>
            </a:pPr>
            <a:r>
              <a:rPr lang="en-GB" dirty="0" smtClean="0">
                <a:solidFill>
                  <a:srgbClr val="00B050"/>
                </a:solidFill>
              </a:rPr>
              <a:t>Quick for short runs of posters</a:t>
            </a:r>
          </a:p>
          <a:p>
            <a:pPr marL="0" indent="0">
              <a:buNone/>
            </a:pPr>
            <a:r>
              <a:rPr lang="en-GB" dirty="0" smtClean="0">
                <a:solidFill>
                  <a:srgbClr val="FF0000"/>
                </a:solidFill>
              </a:rPr>
              <a:t>Drying Time</a:t>
            </a:r>
          </a:p>
          <a:p>
            <a:pPr marL="0" indent="0">
              <a:buNone/>
            </a:pPr>
            <a:r>
              <a:rPr lang="en-GB" dirty="0" smtClean="0">
                <a:solidFill>
                  <a:srgbClr val="FF0000"/>
                </a:solidFill>
              </a:rPr>
              <a:t>Ink is extremely expensive</a:t>
            </a:r>
          </a:p>
          <a:p>
            <a:pPr marL="0" indent="0">
              <a:buNone/>
            </a:pPr>
            <a:r>
              <a:rPr lang="en-GB" dirty="0" smtClean="0">
                <a:solidFill>
                  <a:srgbClr val="FF0000"/>
                </a:solidFill>
              </a:rPr>
              <a:t>Bad for the environment</a:t>
            </a:r>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http://www.integdoes.com/wordpress/wp-content/uploads/2014/09/WF-prtr.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283968" y="2564904"/>
            <a:ext cx="4582733" cy="3401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381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a:bodyPr>
          <a:lstStyle/>
          <a:p>
            <a:r>
              <a:rPr lang="en-GB" b="1" dirty="0" smtClean="0"/>
              <a:t>Offset Lithography</a:t>
            </a:r>
            <a:r>
              <a:rPr lang="en-GB" dirty="0" smtClean="0"/>
              <a:t>– Great for high volume leaflets or brochures.</a:t>
            </a:r>
            <a:endParaRPr lang="en-GB" dirty="0"/>
          </a:p>
          <a:p>
            <a:pPr marL="0" indent="0">
              <a:buNone/>
            </a:pPr>
            <a:r>
              <a:rPr lang="en-GB" b="1" u="sng" dirty="0" smtClean="0"/>
              <a:t>Pros and Cons</a:t>
            </a:r>
          </a:p>
          <a:p>
            <a:pPr marL="0" indent="0">
              <a:buNone/>
            </a:pPr>
            <a:r>
              <a:rPr lang="en-GB" dirty="0" smtClean="0">
                <a:solidFill>
                  <a:srgbClr val="00B050"/>
                </a:solidFill>
              </a:rPr>
              <a:t>Cost efficient and quick</a:t>
            </a:r>
          </a:p>
          <a:p>
            <a:pPr marL="0" indent="0">
              <a:buNone/>
            </a:pPr>
            <a:r>
              <a:rPr lang="en-GB" dirty="0" smtClean="0">
                <a:solidFill>
                  <a:srgbClr val="00B050"/>
                </a:solidFill>
              </a:rPr>
              <a:t>Photographic quality</a:t>
            </a:r>
          </a:p>
          <a:p>
            <a:pPr marL="0" indent="0">
              <a:buNone/>
            </a:pPr>
            <a:r>
              <a:rPr lang="en-GB" dirty="0" smtClean="0">
                <a:solidFill>
                  <a:srgbClr val="00B050"/>
                </a:solidFill>
              </a:rPr>
              <a:t>Print on different paper sizes</a:t>
            </a:r>
          </a:p>
          <a:p>
            <a:pPr marL="0" indent="0">
              <a:buNone/>
            </a:pPr>
            <a:r>
              <a:rPr lang="en-GB" dirty="0" smtClean="0">
                <a:solidFill>
                  <a:srgbClr val="FF0000"/>
                </a:solidFill>
              </a:rPr>
              <a:t>Expensive set up</a:t>
            </a:r>
          </a:p>
          <a:p>
            <a:pPr marL="0" indent="0">
              <a:buNone/>
            </a:pPr>
            <a:r>
              <a:rPr lang="en-GB" dirty="0" smtClean="0">
                <a:solidFill>
                  <a:srgbClr val="FF0000"/>
                </a:solidFill>
              </a:rPr>
              <a:t>Time consuming set up</a:t>
            </a:r>
          </a:p>
          <a:p>
            <a:pPr marL="0" indent="0">
              <a:buNone/>
            </a:pPr>
            <a:r>
              <a:rPr lang="en-GB" dirty="0" smtClean="0">
                <a:solidFill>
                  <a:srgbClr val="FF0000"/>
                </a:solidFill>
              </a:rPr>
              <a:t>Specialist Training required</a:t>
            </a:r>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6" name="Picture 4" descr="http://www.diztinctmedia.com/EN/images/Offset%20Machin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3" y="2852935"/>
            <a:ext cx="4084067" cy="2627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28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a:bodyPr>
          <a:lstStyle/>
          <a:p>
            <a:r>
              <a:rPr lang="en-GB" b="1" dirty="0" smtClean="0"/>
              <a:t>Solid Ink Systems</a:t>
            </a:r>
            <a:endParaRPr lang="en-GB" dirty="0"/>
          </a:p>
          <a:p>
            <a:pPr marL="0" indent="0">
              <a:buNone/>
            </a:pPr>
            <a:r>
              <a:rPr lang="en-GB" b="1" u="sng" dirty="0" smtClean="0"/>
              <a:t>Pros and </a:t>
            </a:r>
            <a:r>
              <a:rPr lang="en-GB" b="1" u="sng" dirty="0" smtClean="0"/>
              <a:t>Cons</a:t>
            </a:r>
            <a:endParaRPr lang="en-GB" b="1" u="sng" dirty="0" smtClean="0"/>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2" descr="https://www.sooffice.co.uk/images/go-solid-ink.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8961" r="22727"/>
          <a:stretch/>
        </p:blipFill>
        <p:spPr>
          <a:xfrm>
            <a:off x="4716016" y="2204864"/>
            <a:ext cx="3274821" cy="3195960"/>
          </a:xfrm>
          <a:prstGeom prst="rect">
            <a:avLst/>
          </a:prstGeom>
        </p:spPr>
      </p:pic>
    </p:spTree>
    <p:extLst>
      <p:ext uri="{BB962C8B-B14F-4D97-AF65-F5344CB8AC3E}">
        <p14:creationId xmlns:p14="http://schemas.microsoft.com/office/powerpoint/2010/main" val="3787779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a:bodyPr>
          <a:lstStyle/>
          <a:p>
            <a:r>
              <a:rPr lang="en-GB" b="1" dirty="0" smtClean="0"/>
              <a:t>Flexography</a:t>
            </a:r>
            <a:endParaRPr lang="en-GB" dirty="0"/>
          </a:p>
          <a:p>
            <a:pPr marL="0" indent="0">
              <a:buNone/>
            </a:pPr>
            <a:r>
              <a:rPr lang="en-GB" b="1" u="sng" dirty="0" smtClean="0"/>
              <a:t>Pros and </a:t>
            </a:r>
            <a:r>
              <a:rPr lang="en-GB" b="1" u="sng" dirty="0" smtClean="0"/>
              <a:t>Cons</a:t>
            </a:r>
            <a:endParaRPr lang="en-GB" b="1" u="sng" dirty="0" smtClean="0"/>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2" descr="https://www.sooffice.co.uk/images/go-solid-ink.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http://www.conprinta.com/typo3temp/pics/891d1b3c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636912"/>
            <a:ext cx="3810000" cy="248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602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View Graphics</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r>
              <a:rPr lang="en-GB" dirty="0" smtClean="0"/>
              <a:t>On Screen</a:t>
            </a:r>
          </a:p>
          <a:p>
            <a:r>
              <a:rPr lang="en-GB" dirty="0"/>
              <a:t>Hard Copy</a:t>
            </a:r>
          </a:p>
          <a:p>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5869" y="2183312"/>
            <a:ext cx="4886571" cy="366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www.minutemanbristol.com/wp-content/uploads/2012/11/Print-ready-file-630x450-630x4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2183312"/>
            <a:ext cx="5112568" cy="3651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67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Electronic Displays</a:t>
            </a:r>
            <a:endParaRPr lang="en-GB" dirty="0"/>
          </a:p>
        </p:txBody>
      </p:sp>
      <p:sp>
        <p:nvSpPr>
          <p:cNvPr id="3" name="Content Placeholder 2"/>
          <p:cNvSpPr>
            <a:spLocks noGrp="1"/>
          </p:cNvSpPr>
          <p:nvPr>
            <p:ph idx="1"/>
          </p:nvPr>
        </p:nvSpPr>
        <p:spPr/>
        <p:txBody>
          <a:bodyPr/>
          <a:lstStyle/>
          <a:p>
            <a:pPr marL="0" indent="0">
              <a:buNone/>
            </a:pPr>
            <a:r>
              <a:rPr lang="en-GB" dirty="0" smtClean="0"/>
              <a:t>Electronic displays use RGB to produce colour.</a:t>
            </a:r>
          </a:p>
          <a:p>
            <a:pPr marL="0" indent="0">
              <a:buNone/>
            </a:pPr>
            <a:r>
              <a:rPr lang="en-GB" dirty="0" smtClean="0"/>
              <a:t>R - </a:t>
            </a:r>
          </a:p>
          <a:p>
            <a:pPr marL="0" indent="0">
              <a:buNone/>
            </a:pPr>
            <a:r>
              <a:rPr lang="en-GB" dirty="0" smtClean="0"/>
              <a:t>G - </a:t>
            </a:r>
          </a:p>
          <a:p>
            <a:pPr marL="0" indent="0">
              <a:buNone/>
            </a:pPr>
            <a:r>
              <a:rPr lang="en-GB" dirty="0" smtClean="0"/>
              <a:t>B - </a:t>
            </a:r>
            <a:endParaRPr lang="en-GB" dirty="0"/>
          </a:p>
        </p:txBody>
      </p:sp>
      <p:sp>
        <p:nvSpPr>
          <p:cNvPr id="4" name="TextBox 3"/>
          <p:cNvSpPr txBox="1"/>
          <p:nvPr/>
        </p:nvSpPr>
        <p:spPr>
          <a:xfrm flipH="1">
            <a:off x="1043608" y="2060848"/>
            <a:ext cx="1038349" cy="461665"/>
          </a:xfrm>
          <a:prstGeom prst="rect">
            <a:avLst/>
          </a:prstGeom>
          <a:noFill/>
        </p:spPr>
        <p:txBody>
          <a:bodyPr wrap="square" rtlCol="0">
            <a:spAutoFit/>
          </a:bodyPr>
          <a:lstStyle/>
          <a:p>
            <a:r>
              <a:rPr lang="en-GB" sz="2400" b="1" dirty="0">
                <a:solidFill>
                  <a:srgbClr val="FF0000"/>
                </a:solidFill>
                <a:latin typeface="+mj-lt"/>
              </a:rPr>
              <a:t>R</a:t>
            </a:r>
            <a:r>
              <a:rPr lang="en-GB" sz="2400" b="1" dirty="0" smtClean="0">
                <a:solidFill>
                  <a:srgbClr val="FF0000"/>
                </a:solidFill>
                <a:latin typeface="+mj-lt"/>
              </a:rPr>
              <a:t>ed</a:t>
            </a:r>
            <a:endParaRPr lang="en-GB" sz="2400" b="1" dirty="0">
              <a:solidFill>
                <a:srgbClr val="FF0000"/>
              </a:solidFill>
              <a:latin typeface="+mj-lt"/>
            </a:endParaRPr>
          </a:p>
        </p:txBody>
      </p:sp>
      <p:sp>
        <p:nvSpPr>
          <p:cNvPr id="5" name="TextBox 4"/>
          <p:cNvSpPr txBox="1"/>
          <p:nvPr/>
        </p:nvSpPr>
        <p:spPr>
          <a:xfrm flipH="1">
            <a:off x="1043608" y="2492896"/>
            <a:ext cx="1359769" cy="461665"/>
          </a:xfrm>
          <a:prstGeom prst="rect">
            <a:avLst/>
          </a:prstGeom>
          <a:noFill/>
        </p:spPr>
        <p:txBody>
          <a:bodyPr wrap="square" rtlCol="0">
            <a:spAutoFit/>
          </a:bodyPr>
          <a:lstStyle/>
          <a:p>
            <a:r>
              <a:rPr lang="en-GB" sz="2400" b="1" dirty="0" smtClean="0">
                <a:solidFill>
                  <a:srgbClr val="92D050"/>
                </a:solidFill>
                <a:latin typeface="+mj-lt"/>
              </a:rPr>
              <a:t>Green</a:t>
            </a:r>
            <a:endParaRPr lang="en-GB" sz="2400" b="1" dirty="0">
              <a:solidFill>
                <a:srgbClr val="92D050"/>
              </a:solidFill>
              <a:latin typeface="+mj-lt"/>
            </a:endParaRPr>
          </a:p>
        </p:txBody>
      </p:sp>
      <p:sp>
        <p:nvSpPr>
          <p:cNvPr id="6" name="TextBox 5"/>
          <p:cNvSpPr txBox="1"/>
          <p:nvPr/>
        </p:nvSpPr>
        <p:spPr>
          <a:xfrm flipH="1">
            <a:off x="1043607" y="2905732"/>
            <a:ext cx="1359769" cy="461665"/>
          </a:xfrm>
          <a:prstGeom prst="rect">
            <a:avLst/>
          </a:prstGeom>
          <a:noFill/>
        </p:spPr>
        <p:txBody>
          <a:bodyPr wrap="square" rtlCol="0">
            <a:spAutoFit/>
          </a:bodyPr>
          <a:lstStyle/>
          <a:p>
            <a:r>
              <a:rPr lang="en-GB" sz="2400" b="1" dirty="0" smtClean="0">
                <a:solidFill>
                  <a:schemeClr val="tx2">
                    <a:lumMod val="60000"/>
                    <a:lumOff val="40000"/>
                  </a:schemeClr>
                </a:solidFill>
                <a:latin typeface="+mj-lt"/>
              </a:rPr>
              <a:t>Blue</a:t>
            </a:r>
            <a:endParaRPr lang="en-GB" sz="2400" b="1" dirty="0">
              <a:solidFill>
                <a:schemeClr val="tx2">
                  <a:lumMod val="60000"/>
                  <a:lumOff val="40000"/>
                </a:schemeClr>
              </a:solidFill>
              <a:latin typeface="+mj-lt"/>
            </a:endParaRPr>
          </a:p>
        </p:txBody>
      </p:sp>
      <p:sp>
        <p:nvSpPr>
          <p:cNvPr id="7" name="TextBox 6"/>
          <p:cNvSpPr txBox="1"/>
          <p:nvPr/>
        </p:nvSpPr>
        <p:spPr>
          <a:xfrm>
            <a:off x="539552" y="4005063"/>
            <a:ext cx="3312368" cy="2031325"/>
          </a:xfrm>
          <a:prstGeom prst="rect">
            <a:avLst/>
          </a:prstGeom>
          <a:noFill/>
        </p:spPr>
        <p:txBody>
          <a:bodyPr wrap="square" rtlCol="0">
            <a:spAutoFit/>
          </a:bodyPr>
          <a:lstStyle/>
          <a:p>
            <a:r>
              <a:rPr lang="en-GB" dirty="0" smtClean="0">
                <a:latin typeface="+mj-lt"/>
              </a:rPr>
              <a:t>Electronic displays are normally made of extremely small LED’s. They are controlled suing an electric current.  If all 3 LED’s are on then white is produces.  This is called “additive colour.”</a:t>
            </a:r>
            <a:endParaRPr lang="en-GB" dirty="0">
              <a:latin typeface="+mj-lt"/>
            </a:endParaRPr>
          </a:p>
        </p:txBody>
      </p:sp>
      <p:pic>
        <p:nvPicPr>
          <p:cNvPr id="5122" name="Picture 2" descr="http://i.stack.imgur.com/LcBvQ.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291680"/>
            <a:ext cx="3168352" cy="3012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32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5122"/>
                                        </p:tgtEl>
                                        <p:attrNameLst>
                                          <p:attrName>style.visibility</p:attrName>
                                        </p:attrNameLst>
                                      </p:cBhvr>
                                      <p:to>
                                        <p:strVal val="visible"/>
                                      </p:to>
                                    </p:set>
                                    <p:animEffect transition="in" filter="fade">
                                      <p:cBhvr>
                                        <p:cTn id="2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Hardcopies</a:t>
            </a:r>
            <a:endParaRPr lang="en-GB" dirty="0"/>
          </a:p>
        </p:txBody>
      </p:sp>
      <p:sp>
        <p:nvSpPr>
          <p:cNvPr id="3" name="Content Placeholder 2"/>
          <p:cNvSpPr>
            <a:spLocks noGrp="1"/>
          </p:cNvSpPr>
          <p:nvPr>
            <p:ph idx="1"/>
          </p:nvPr>
        </p:nvSpPr>
        <p:spPr/>
        <p:txBody>
          <a:bodyPr/>
          <a:lstStyle/>
          <a:p>
            <a:pPr marL="0" indent="0">
              <a:buNone/>
            </a:pPr>
            <a:r>
              <a:rPr lang="en-GB" dirty="0" smtClean="0"/>
              <a:t>All hardcopy prints require the page to be set up using CMYK.  </a:t>
            </a:r>
          </a:p>
          <a:p>
            <a:pPr marL="0" indent="0">
              <a:buNone/>
            </a:pPr>
            <a:r>
              <a:rPr lang="en-GB" dirty="0" smtClean="0"/>
              <a:t>C -</a:t>
            </a:r>
          </a:p>
          <a:p>
            <a:pPr marL="0" indent="0">
              <a:buNone/>
            </a:pPr>
            <a:r>
              <a:rPr lang="en-GB" dirty="0" smtClean="0"/>
              <a:t>M -  </a:t>
            </a:r>
          </a:p>
          <a:p>
            <a:pPr marL="0" indent="0">
              <a:buNone/>
            </a:pPr>
            <a:r>
              <a:rPr lang="en-GB" dirty="0" smtClean="0"/>
              <a:t>Y -</a:t>
            </a:r>
          </a:p>
          <a:p>
            <a:pPr marL="0" indent="0">
              <a:buNone/>
            </a:pPr>
            <a:r>
              <a:rPr lang="en-GB" dirty="0" smtClean="0"/>
              <a:t>K -</a:t>
            </a:r>
            <a:endParaRPr lang="en-GB" b="1" dirty="0"/>
          </a:p>
        </p:txBody>
      </p:sp>
      <p:sp>
        <p:nvSpPr>
          <p:cNvPr id="4" name="TextBox 3"/>
          <p:cNvSpPr txBox="1"/>
          <p:nvPr/>
        </p:nvSpPr>
        <p:spPr>
          <a:xfrm>
            <a:off x="1259632" y="2420888"/>
            <a:ext cx="1584176" cy="461665"/>
          </a:xfrm>
          <a:prstGeom prst="rect">
            <a:avLst/>
          </a:prstGeom>
          <a:noFill/>
        </p:spPr>
        <p:txBody>
          <a:bodyPr wrap="square" rtlCol="0">
            <a:spAutoFit/>
          </a:bodyPr>
          <a:lstStyle/>
          <a:p>
            <a:r>
              <a:rPr lang="en-GB" sz="2400" b="1" dirty="0">
                <a:solidFill>
                  <a:srgbClr val="00B0F0"/>
                </a:solidFill>
                <a:latin typeface="+mj-lt"/>
              </a:rPr>
              <a:t>Cyan</a:t>
            </a:r>
            <a:endParaRPr lang="en-GB" sz="2400" b="1" dirty="0">
              <a:latin typeface="+mj-lt"/>
            </a:endParaRPr>
          </a:p>
        </p:txBody>
      </p:sp>
      <p:sp>
        <p:nvSpPr>
          <p:cNvPr id="5" name="TextBox 4"/>
          <p:cNvSpPr txBox="1"/>
          <p:nvPr/>
        </p:nvSpPr>
        <p:spPr>
          <a:xfrm>
            <a:off x="1259632" y="2854448"/>
            <a:ext cx="1584176" cy="461665"/>
          </a:xfrm>
          <a:prstGeom prst="rect">
            <a:avLst/>
          </a:prstGeom>
          <a:noFill/>
        </p:spPr>
        <p:txBody>
          <a:bodyPr wrap="square" rtlCol="0">
            <a:spAutoFit/>
          </a:bodyPr>
          <a:lstStyle/>
          <a:p>
            <a:r>
              <a:rPr lang="en-GB" sz="2400" b="1" dirty="0">
                <a:solidFill>
                  <a:srgbClr val="F00EAF"/>
                </a:solidFill>
                <a:latin typeface="+mj-lt"/>
              </a:rPr>
              <a:t>Magenta</a:t>
            </a:r>
          </a:p>
        </p:txBody>
      </p:sp>
      <p:sp>
        <p:nvSpPr>
          <p:cNvPr id="6" name="TextBox 5"/>
          <p:cNvSpPr txBox="1"/>
          <p:nvPr/>
        </p:nvSpPr>
        <p:spPr>
          <a:xfrm>
            <a:off x="1259632" y="3756771"/>
            <a:ext cx="3240360" cy="461665"/>
          </a:xfrm>
          <a:prstGeom prst="rect">
            <a:avLst/>
          </a:prstGeom>
          <a:noFill/>
        </p:spPr>
        <p:txBody>
          <a:bodyPr wrap="square" rtlCol="0">
            <a:spAutoFit/>
          </a:bodyPr>
          <a:lstStyle/>
          <a:p>
            <a:r>
              <a:rPr lang="en-GB" sz="2400" b="1" dirty="0" smtClean="0">
                <a:latin typeface="+mj-lt"/>
              </a:rPr>
              <a:t>Black </a:t>
            </a:r>
            <a:r>
              <a:rPr lang="en-GB" sz="2400" dirty="0" smtClean="0">
                <a:latin typeface="+mj-lt"/>
              </a:rPr>
              <a:t>Key colour</a:t>
            </a:r>
            <a:endParaRPr lang="en-GB" sz="2400" b="1" dirty="0">
              <a:latin typeface="+mj-lt"/>
            </a:endParaRPr>
          </a:p>
        </p:txBody>
      </p:sp>
      <p:sp>
        <p:nvSpPr>
          <p:cNvPr id="7" name="TextBox 6"/>
          <p:cNvSpPr txBox="1"/>
          <p:nvPr/>
        </p:nvSpPr>
        <p:spPr>
          <a:xfrm>
            <a:off x="1259632" y="3316113"/>
            <a:ext cx="1584176" cy="461665"/>
          </a:xfrm>
          <a:prstGeom prst="rect">
            <a:avLst/>
          </a:prstGeom>
          <a:noFill/>
        </p:spPr>
        <p:txBody>
          <a:bodyPr wrap="square" rtlCol="0">
            <a:spAutoFit/>
          </a:bodyPr>
          <a:lstStyle/>
          <a:p>
            <a:r>
              <a:rPr lang="en-GB" sz="2400" b="1" dirty="0" smtClean="0">
                <a:solidFill>
                  <a:srgbClr val="FFFF00"/>
                </a:solidFill>
                <a:latin typeface="+mj-lt"/>
              </a:rPr>
              <a:t>Yellow</a:t>
            </a:r>
            <a:endParaRPr lang="en-GB" sz="2400" b="1" dirty="0">
              <a:solidFill>
                <a:srgbClr val="FFFF00"/>
              </a:solidFill>
              <a:latin typeface="+mj-lt"/>
            </a:endParaRPr>
          </a:p>
        </p:txBody>
      </p:sp>
      <p:pic>
        <p:nvPicPr>
          <p:cNvPr id="4098" name="Picture 2" descr="http://www.artlex.com/ArtLex/c/Images/diagramCMY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2535" y="2374811"/>
            <a:ext cx="3169864" cy="31698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57665" y="4365104"/>
            <a:ext cx="4320480" cy="2031325"/>
          </a:xfrm>
          <a:prstGeom prst="rect">
            <a:avLst/>
          </a:prstGeom>
          <a:noFill/>
        </p:spPr>
        <p:txBody>
          <a:bodyPr wrap="square" rtlCol="0">
            <a:spAutoFit/>
          </a:bodyPr>
          <a:lstStyle/>
          <a:p>
            <a:r>
              <a:rPr lang="en-GB" dirty="0" smtClean="0">
                <a:latin typeface="+mj-lt"/>
              </a:rPr>
              <a:t>CMY overlapped in order to produce the other colours.  This is called “</a:t>
            </a:r>
            <a:r>
              <a:rPr lang="en-GB" b="1" dirty="0" smtClean="0">
                <a:latin typeface="+mj-lt"/>
              </a:rPr>
              <a:t>subtractive colouring.”</a:t>
            </a:r>
          </a:p>
          <a:p>
            <a:r>
              <a:rPr lang="en-GB" dirty="0" smtClean="0">
                <a:latin typeface="+mj-lt"/>
              </a:rPr>
              <a:t>When all 3 are overlapped they create a dark colour close to black but not it exactly this is why Black is still required.</a:t>
            </a:r>
            <a:endParaRPr lang="en-GB" dirty="0">
              <a:latin typeface="+mj-lt"/>
            </a:endParaRPr>
          </a:p>
        </p:txBody>
      </p:sp>
    </p:spTree>
    <p:extLst>
      <p:ext uri="{BB962C8B-B14F-4D97-AF65-F5344CB8AC3E}">
        <p14:creationId xmlns:p14="http://schemas.microsoft.com/office/powerpoint/2010/main" val="28017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animEffect transition="in" filter="fade">
                                      <p:cBhvr>
                                        <p:cTn id="27" dur="500"/>
                                        <p:tgtEl>
                                          <p:spTgt spid="4098"/>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500"/>
                                        <p:tgtEl>
                                          <p:spTgt spid="8">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fade">
                                      <p:cBhvr>
                                        <p:cTn id="3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Hardcopies</a:t>
            </a:r>
            <a:endParaRPr lang="en-GB" dirty="0"/>
          </a:p>
        </p:txBody>
      </p:sp>
      <p:sp>
        <p:nvSpPr>
          <p:cNvPr id="3" name="Content Placeholder 2"/>
          <p:cNvSpPr>
            <a:spLocks noGrp="1"/>
          </p:cNvSpPr>
          <p:nvPr>
            <p:ph idx="1"/>
          </p:nvPr>
        </p:nvSpPr>
        <p:spPr>
          <a:xfrm>
            <a:off x="457200" y="1600200"/>
            <a:ext cx="4618856" cy="4525963"/>
          </a:xfrm>
        </p:spPr>
        <p:txBody>
          <a:bodyPr>
            <a:normAutofit fontScale="92500"/>
          </a:bodyPr>
          <a:lstStyle/>
          <a:p>
            <a:pPr marL="0" indent="0">
              <a:buNone/>
            </a:pPr>
            <a:r>
              <a:rPr lang="en-GB" b="1" dirty="0" smtClean="0"/>
              <a:t>Pantone</a:t>
            </a:r>
            <a:r>
              <a:rPr lang="en-GB" dirty="0" smtClean="0"/>
              <a:t> is </a:t>
            </a:r>
            <a:r>
              <a:rPr lang="en-US" dirty="0" smtClean="0"/>
              <a:t>an </a:t>
            </a:r>
            <a:r>
              <a:rPr lang="en-US" dirty="0"/>
              <a:t>innovative system for identifying, matching and communicating colors to solve the problems associated with producing accurate color matches in the graphic arts community. His insight that the spectrum is seen and interpreted differently by each individual led to the innovation of the PANTONE® MATCHING SYSTEM®, a book of standardized color in fan format.</a:t>
            </a:r>
            <a:endParaRPr lang="en-GB" dirty="0"/>
          </a:p>
        </p:txBody>
      </p:sp>
      <p:pic>
        <p:nvPicPr>
          <p:cNvPr id="4" name="Picture 2" descr="https://www.amara.com/luxpad/wp-content/uploads/2015/12/PANTONE-Colors-of-the-Year-2000-2016.jpg"/>
          <p:cNvPicPr>
            <a:picLocks noChangeAspect="1" noChangeArrowheads="1"/>
          </p:cNvPicPr>
          <p:nvPr/>
        </p:nvPicPr>
        <p:blipFill rotWithShape="1">
          <a:blip r:embed="rId2">
            <a:extLst>
              <a:ext uri="{28A0092B-C50C-407E-A947-70E740481C1C}">
                <a14:useLocalDpi xmlns:a14="http://schemas.microsoft.com/office/drawing/2010/main" val="0"/>
              </a:ext>
            </a:extLst>
          </a:blip>
          <a:srcRect l="48833" t="15409" r="3848" b="40136"/>
          <a:stretch/>
        </p:blipFill>
        <p:spPr bwMode="auto">
          <a:xfrm>
            <a:off x="5220072" y="2276872"/>
            <a:ext cx="3275856" cy="307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2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Hardcopies</a:t>
            </a:r>
            <a:endParaRPr lang="en-GB" dirty="0"/>
          </a:p>
        </p:txBody>
      </p:sp>
      <p:sp>
        <p:nvSpPr>
          <p:cNvPr id="3" name="Content Placeholder 2"/>
          <p:cNvSpPr>
            <a:spLocks noGrp="1"/>
          </p:cNvSpPr>
          <p:nvPr>
            <p:ph idx="1"/>
          </p:nvPr>
        </p:nvSpPr>
        <p:spPr>
          <a:xfrm>
            <a:off x="445096" y="1700808"/>
            <a:ext cx="4114800" cy="4525963"/>
          </a:xfrm>
        </p:spPr>
        <p:txBody>
          <a:bodyPr>
            <a:normAutofit fontScale="92500"/>
          </a:bodyPr>
          <a:lstStyle/>
          <a:p>
            <a:pPr marL="0" indent="0">
              <a:buNone/>
            </a:pPr>
            <a:r>
              <a:rPr lang="en-US" dirty="0" smtClean="0"/>
              <a:t>In </a:t>
            </a:r>
            <a:r>
              <a:rPr lang="en-US" dirty="0"/>
              <a:t>printing, a </a:t>
            </a:r>
            <a:r>
              <a:rPr lang="en-US" b="1" dirty="0"/>
              <a:t>spot </a:t>
            </a:r>
            <a:r>
              <a:rPr lang="en-US" b="1" dirty="0" err="1"/>
              <a:t>colour</a:t>
            </a:r>
            <a:r>
              <a:rPr lang="en-US" b="1" dirty="0"/>
              <a:t> </a:t>
            </a:r>
            <a:r>
              <a:rPr lang="en-US" dirty="0"/>
              <a:t>is an ink that is premixed to the </a:t>
            </a:r>
            <a:r>
              <a:rPr lang="en-US" dirty="0" err="1"/>
              <a:t>colour</a:t>
            </a:r>
            <a:r>
              <a:rPr lang="en-US" dirty="0"/>
              <a:t> required and printed from a dedicated plate, rather than being simulated by overprinting dots of ink from the cyan, magenta, yellow and black plates (4 </a:t>
            </a:r>
            <a:r>
              <a:rPr lang="en-US" dirty="0" err="1"/>
              <a:t>colour</a:t>
            </a:r>
            <a:r>
              <a:rPr lang="en-US" dirty="0"/>
              <a:t> CMYK process</a:t>
            </a:r>
            <a:r>
              <a:rPr lang="en-US" dirty="0" smtClean="0"/>
              <a:t>). </a:t>
            </a:r>
          </a:p>
          <a:p>
            <a:pPr marL="0" indent="0">
              <a:buNone/>
            </a:pPr>
            <a:r>
              <a:rPr lang="en-US" dirty="0" smtClean="0"/>
              <a:t>It </a:t>
            </a:r>
            <a:r>
              <a:rPr lang="en-US" dirty="0"/>
              <a:t>may be a </a:t>
            </a:r>
            <a:r>
              <a:rPr lang="en-US" dirty="0" err="1"/>
              <a:t>colour</a:t>
            </a:r>
            <a:r>
              <a:rPr lang="en-US" dirty="0"/>
              <a:t> which cannot be achieved in CMYK, such as metallic or neon.</a:t>
            </a:r>
            <a:endParaRPr lang="en-GB" dirty="0"/>
          </a:p>
        </p:txBody>
      </p:sp>
      <p:pic>
        <p:nvPicPr>
          <p:cNvPr id="1028" name="Picture 4" descr="http://www.g10ltd.com/wp-content/uploads/2015/09/Sport-Colour-banner.jpg"/>
          <p:cNvPicPr>
            <a:picLocks noChangeAspect="1" noChangeArrowheads="1"/>
          </p:cNvPicPr>
          <p:nvPr/>
        </p:nvPicPr>
        <p:blipFill rotWithShape="1">
          <a:blip r:embed="rId2">
            <a:extLst>
              <a:ext uri="{28A0092B-C50C-407E-A947-70E740481C1C}">
                <a14:useLocalDpi xmlns:a14="http://schemas.microsoft.com/office/drawing/2010/main" val="0"/>
              </a:ext>
            </a:extLst>
          </a:blip>
          <a:srcRect r="35696"/>
          <a:stretch/>
        </p:blipFill>
        <p:spPr bwMode="auto">
          <a:xfrm>
            <a:off x="4550443" y="2780928"/>
            <a:ext cx="4050532" cy="2230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649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Hardcopies</a:t>
            </a:r>
            <a:endParaRPr lang="en-GB" dirty="0"/>
          </a:p>
        </p:txBody>
      </p:sp>
      <p:sp>
        <p:nvSpPr>
          <p:cNvPr id="3" name="Content Placeholder 2"/>
          <p:cNvSpPr>
            <a:spLocks noGrp="1"/>
          </p:cNvSpPr>
          <p:nvPr>
            <p:ph idx="1"/>
          </p:nvPr>
        </p:nvSpPr>
        <p:spPr/>
        <p:txBody>
          <a:bodyPr/>
          <a:lstStyle/>
          <a:p>
            <a:pPr marL="0" indent="0">
              <a:buNone/>
            </a:pPr>
            <a:r>
              <a:rPr lang="en-GB" b="1" dirty="0" smtClean="0"/>
              <a:t>When</a:t>
            </a:r>
            <a:r>
              <a:rPr lang="en-GB" dirty="0" smtClean="0"/>
              <a:t> to use a </a:t>
            </a:r>
            <a:r>
              <a:rPr lang="en-GB" b="1" dirty="0" smtClean="0"/>
              <a:t>Spot Colour</a:t>
            </a:r>
            <a:r>
              <a:rPr lang="en-GB" dirty="0" smtClean="0"/>
              <a:t> or </a:t>
            </a:r>
            <a:r>
              <a:rPr lang="en-GB" b="1" dirty="0" smtClean="0"/>
              <a:t>Pantone</a:t>
            </a:r>
            <a:r>
              <a:rPr lang="en-GB" dirty="0" smtClean="0"/>
              <a:t>…</a:t>
            </a:r>
          </a:p>
          <a:p>
            <a:pPr marL="0" indent="0">
              <a:buNone/>
            </a:pPr>
            <a:endParaRPr lang="en-GB" dirty="0"/>
          </a:p>
          <a:p>
            <a:r>
              <a:rPr lang="en-US" sz="1800" dirty="0" smtClean="0"/>
              <a:t>In </a:t>
            </a:r>
            <a:r>
              <a:rPr lang="en-US" sz="1800" dirty="0"/>
              <a:t>one/two/three </a:t>
            </a:r>
            <a:r>
              <a:rPr lang="en-US" sz="1800" dirty="0" err="1"/>
              <a:t>colour</a:t>
            </a:r>
            <a:r>
              <a:rPr lang="en-US" sz="1800" dirty="0"/>
              <a:t> printing, e.g. you might print in orange and black alone, or red, black and silver. Can be significantly cheaper than four </a:t>
            </a:r>
            <a:r>
              <a:rPr lang="en-US" sz="1800" dirty="0" err="1"/>
              <a:t>colour</a:t>
            </a:r>
            <a:r>
              <a:rPr lang="en-US" sz="1800" dirty="0"/>
              <a:t> printing.</a:t>
            </a:r>
          </a:p>
          <a:p>
            <a:r>
              <a:rPr lang="en-US" sz="1800" dirty="0"/>
              <a:t>in five or more </a:t>
            </a:r>
            <a:r>
              <a:rPr lang="en-US" sz="1800" dirty="0" err="1"/>
              <a:t>colour</a:t>
            </a:r>
            <a:r>
              <a:rPr lang="en-US" sz="1800" dirty="0"/>
              <a:t> printing, in addition to cyan, </a:t>
            </a:r>
            <a:r>
              <a:rPr lang="en-US" sz="1800" dirty="0" err="1"/>
              <a:t>maganta</a:t>
            </a:r>
            <a:r>
              <a:rPr lang="en-US" sz="1800" dirty="0"/>
              <a:t>, yellow and black. e.g. as well as having a full </a:t>
            </a:r>
            <a:r>
              <a:rPr lang="en-US" sz="1800" dirty="0" err="1"/>
              <a:t>colour</a:t>
            </a:r>
            <a:r>
              <a:rPr lang="en-US" sz="1800" dirty="0"/>
              <a:t> image on the page, you may want to have gold elements, or print the client's logo in their signature red for best appearance</a:t>
            </a:r>
            <a:r>
              <a:rPr lang="en-US" sz="1800" dirty="0" smtClean="0"/>
              <a:t>.</a:t>
            </a:r>
          </a:p>
          <a:p>
            <a:r>
              <a:rPr lang="en-US" sz="1800" dirty="0" smtClean="0"/>
              <a:t>To reinforce the company brand and ensure conformity for worldwide </a:t>
            </a:r>
            <a:r>
              <a:rPr lang="en-US" sz="1800" dirty="0"/>
              <a:t>p</a:t>
            </a:r>
            <a:r>
              <a:rPr lang="en-US" sz="1800" dirty="0" smtClean="0"/>
              <a:t>rinting and advertising.</a:t>
            </a:r>
            <a:endParaRPr lang="en-US" sz="1800" dirty="0"/>
          </a:p>
          <a:p>
            <a:endParaRPr lang="en-GB" dirty="0"/>
          </a:p>
        </p:txBody>
      </p:sp>
    </p:spTree>
    <p:extLst>
      <p:ext uri="{BB962C8B-B14F-4D97-AF65-F5344CB8AC3E}">
        <p14:creationId xmlns:p14="http://schemas.microsoft.com/office/powerpoint/2010/main" val="1292200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Hardcopies</a:t>
            </a:r>
            <a:endParaRPr lang="en-GB" dirty="0"/>
          </a:p>
        </p:txBody>
      </p:sp>
      <p:sp>
        <p:nvSpPr>
          <p:cNvPr id="3" name="Content Placeholder 2"/>
          <p:cNvSpPr>
            <a:spLocks noGrp="1"/>
          </p:cNvSpPr>
          <p:nvPr>
            <p:ph idx="1"/>
          </p:nvPr>
        </p:nvSpPr>
        <p:spPr/>
        <p:txBody>
          <a:bodyPr/>
          <a:lstStyle/>
          <a:p>
            <a:r>
              <a:rPr lang="en-GB" dirty="0" smtClean="0"/>
              <a:t>Hardware that can produce Hardcopies:</a:t>
            </a:r>
          </a:p>
          <a:p>
            <a:pPr marL="0" indent="0">
              <a:buNone/>
            </a:pPr>
            <a:r>
              <a:rPr lang="en-GB" dirty="0" smtClean="0"/>
              <a:t>Laser</a:t>
            </a:r>
          </a:p>
          <a:p>
            <a:pPr marL="0" indent="0">
              <a:buNone/>
            </a:pPr>
            <a:r>
              <a:rPr lang="en-GB" dirty="0" smtClean="0"/>
              <a:t>Ink-Jet</a:t>
            </a:r>
          </a:p>
          <a:p>
            <a:pPr marL="0" indent="0">
              <a:buNone/>
            </a:pPr>
            <a:r>
              <a:rPr lang="en-GB" dirty="0" smtClean="0"/>
              <a:t>Wide Format</a:t>
            </a:r>
          </a:p>
          <a:p>
            <a:pPr marL="0" indent="0">
              <a:buNone/>
            </a:pPr>
            <a:r>
              <a:rPr lang="en-GB" dirty="0" smtClean="0"/>
              <a:t>Screen Printing</a:t>
            </a:r>
          </a:p>
          <a:p>
            <a:pPr marL="0" indent="0">
              <a:buNone/>
            </a:pPr>
            <a:r>
              <a:rPr lang="en-GB" dirty="0" smtClean="0"/>
              <a:t>Offset Lithography</a:t>
            </a:r>
          </a:p>
          <a:p>
            <a:pPr marL="0" indent="0">
              <a:buNone/>
            </a:pPr>
            <a:r>
              <a:rPr lang="en-GB" dirty="0" smtClean="0"/>
              <a:t>Solid Ink Systems</a:t>
            </a:r>
          </a:p>
          <a:p>
            <a:pPr marL="0" indent="0">
              <a:buNone/>
            </a:pPr>
            <a:r>
              <a:rPr lang="en-GB" dirty="0" smtClean="0"/>
              <a:t>Flexography</a:t>
            </a:r>
            <a:endParaRPr lang="en-GB" dirty="0"/>
          </a:p>
        </p:txBody>
      </p:sp>
    </p:spTree>
    <p:extLst>
      <p:ext uri="{BB962C8B-B14F-4D97-AF65-F5344CB8AC3E}">
        <p14:creationId xmlns:p14="http://schemas.microsoft.com/office/powerpoint/2010/main" val="377210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Producing a hardcopy</a:t>
            </a:r>
            <a:endParaRPr lang="en-GB" dirty="0"/>
          </a:p>
        </p:txBody>
      </p:sp>
      <p:sp>
        <p:nvSpPr>
          <p:cNvPr id="3" name="Content Placeholder 2"/>
          <p:cNvSpPr>
            <a:spLocks noGrp="1"/>
          </p:cNvSpPr>
          <p:nvPr>
            <p:ph idx="1"/>
          </p:nvPr>
        </p:nvSpPr>
        <p:spPr/>
        <p:txBody>
          <a:bodyPr>
            <a:normAutofit lnSpcReduction="10000"/>
          </a:bodyPr>
          <a:lstStyle/>
          <a:p>
            <a:r>
              <a:rPr lang="en-GB" b="1" dirty="0" smtClean="0"/>
              <a:t>Inkjet</a:t>
            </a:r>
            <a:r>
              <a:rPr lang="en-GB" dirty="0" smtClean="0"/>
              <a:t> – Most common printer found at home, schools and offices.</a:t>
            </a:r>
          </a:p>
          <a:p>
            <a:pPr marL="0" indent="0">
              <a:buNone/>
            </a:pPr>
            <a:endParaRPr lang="en-GB" dirty="0"/>
          </a:p>
          <a:p>
            <a:pPr marL="0" indent="0">
              <a:buNone/>
            </a:pPr>
            <a:r>
              <a:rPr lang="en-GB" b="1" u="sng" dirty="0" smtClean="0"/>
              <a:t>Pros and Cons</a:t>
            </a:r>
          </a:p>
          <a:p>
            <a:pPr marL="0" indent="0">
              <a:buNone/>
            </a:pPr>
            <a:r>
              <a:rPr lang="en-GB" dirty="0" smtClean="0">
                <a:solidFill>
                  <a:srgbClr val="00B050"/>
                </a:solidFill>
              </a:rPr>
              <a:t>Inexpensive</a:t>
            </a:r>
          </a:p>
          <a:p>
            <a:pPr marL="0" indent="0">
              <a:buNone/>
            </a:pPr>
            <a:r>
              <a:rPr lang="en-GB" dirty="0" smtClean="0">
                <a:solidFill>
                  <a:srgbClr val="00B050"/>
                </a:solidFill>
              </a:rPr>
              <a:t>Photographic quality</a:t>
            </a:r>
          </a:p>
          <a:p>
            <a:pPr marL="0" indent="0">
              <a:buNone/>
            </a:pPr>
            <a:r>
              <a:rPr lang="en-GB" dirty="0" smtClean="0">
                <a:solidFill>
                  <a:srgbClr val="00B050"/>
                </a:solidFill>
              </a:rPr>
              <a:t>Print on different papers</a:t>
            </a:r>
          </a:p>
          <a:p>
            <a:pPr marL="0" indent="0">
              <a:buNone/>
            </a:pPr>
            <a:r>
              <a:rPr lang="en-GB" dirty="0" smtClean="0">
                <a:solidFill>
                  <a:srgbClr val="00B050"/>
                </a:solidFill>
              </a:rPr>
              <a:t>Quick for short runs</a:t>
            </a:r>
          </a:p>
          <a:p>
            <a:pPr marL="0" indent="0">
              <a:buNone/>
            </a:pPr>
            <a:r>
              <a:rPr lang="en-GB" dirty="0" smtClean="0">
                <a:solidFill>
                  <a:srgbClr val="FF0000"/>
                </a:solidFill>
              </a:rPr>
              <a:t>Ink is expensive</a:t>
            </a:r>
          </a:p>
          <a:p>
            <a:pPr marL="0" indent="0">
              <a:buNone/>
            </a:pPr>
            <a:r>
              <a:rPr lang="en-GB" dirty="0" smtClean="0">
                <a:solidFill>
                  <a:srgbClr val="FF0000"/>
                </a:solidFill>
              </a:rPr>
              <a:t>Time to dry</a:t>
            </a:r>
          </a:p>
          <a:p>
            <a:pPr marL="0" indent="0">
              <a:buNone/>
            </a:pPr>
            <a:r>
              <a:rPr lang="en-GB" dirty="0" smtClean="0">
                <a:solidFill>
                  <a:srgbClr val="FF0000"/>
                </a:solidFill>
              </a:rPr>
              <a:t>Limited paper size</a:t>
            </a:r>
          </a:p>
        </p:txBody>
      </p:sp>
      <p:sp>
        <p:nvSpPr>
          <p:cNvPr id="4" name="AutoShape 2" descr="https://itsjacqueline.files.wordpress.com/2011/04/printer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tsjacqueline.files.wordpress.com/2011/04/printer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2780928"/>
            <a:ext cx="3240360" cy="2843448"/>
          </a:xfrm>
          <a:prstGeom prst="rect">
            <a:avLst/>
          </a:prstGeom>
        </p:spPr>
      </p:pic>
    </p:spTree>
    <p:extLst>
      <p:ext uri="{BB962C8B-B14F-4D97-AF65-F5344CB8AC3E}">
        <p14:creationId xmlns:p14="http://schemas.microsoft.com/office/powerpoint/2010/main" val="91830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356</TotalTime>
  <Words>630</Words>
  <Application>Microsoft Office PowerPoint</Application>
  <PresentationFormat>On-screen Show (4:3)</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Viewing Graphics</vt:lpstr>
      <vt:lpstr>Ways to View Graphics</vt:lpstr>
      <vt:lpstr>Electronic Displays</vt:lpstr>
      <vt:lpstr>Hardcopies</vt:lpstr>
      <vt:lpstr>Hardcopies</vt:lpstr>
      <vt:lpstr>Hardcopies</vt:lpstr>
      <vt:lpstr>Hardcopies</vt:lpstr>
      <vt:lpstr>Hardcopies</vt:lpstr>
      <vt:lpstr>Producing a hardcopy</vt:lpstr>
      <vt:lpstr>Producing a hardcopy</vt:lpstr>
      <vt:lpstr>Producing a hardcopy</vt:lpstr>
      <vt:lpstr>Producing a hardcopy</vt:lpstr>
      <vt:lpstr>Producing a hardcopy</vt:lpstr>
      <vt:lpstr>Producing a hardcopy</vt:lpstr>
      <vt:lpstr>Producing a hardcopy</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Viewing Graphics</dc:title>
  <dc:creator>TannerN</dc:creator>
  <cp:lastModifiedBy>TannerN</cp:lastModifiedBy>
  <cp:revision>18</cp:revision>
  <dcterms:created xsi:type="dcterms:W3CDTF">2016-01-19T10:04:31Z</dcterms:created>
  <dcterms:modified xsi:type="dcterms:W3CDTF">2016-03-08T10:29:32Z</dcterms:modified>
</cp:coreProperties>
</file>