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9" r:id="rId10"/>
    <p:sldId id="260" r:id="rId11"/>
    <p:sldId id="270" r:id="rId12"/>
    <p:sldId id="267" r:id="rId13"/>
    <p:sldId id="265" r:id="rId14"/>
    <p:sldId id="271" r:id="rId15"/>
    <p:sldId id="268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2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8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3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6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1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2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7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556E-3F0A-4A69-86EC-F173505C9B0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FF9B-A6AF-414F-BBAA-33AE6FCB1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5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National Design and Manufacture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Revision Session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Introductory cost</a:t>
            </a:r>
          </a:p>
          <a:p>
            <a:r>
              <a:rPr lang="en-GB" dirty="0" smtClean="0"/>
              <a:t>Cost of training staff</a:t>
            </a:r>
          </a:p>
          <a:p>
            <a:r>
              <a:rPr lang="en-GB" dirty="0" smtClean="0"/>
              <a:t>Cost of updating software</a:t>
            </a:r>
          </a:p>
          <a:p>
            <a:r>
              <a:rPr lang="en-GB" dirty="0" smtClean="0"/>
              <a:t>Cost of replenishing materials</a:t>
            </a:r>
          </a:p>
          <a:p>
            <a:r>
              <a:rPr lang="en-GB" dirty="0" smtClean="0"/>
              <a:t>Cost of paying staff-compared to machines</a:t>
            </a:r>
          </a:p>
          <a:p>
            <a:r>
              <a:rPr lang="en-GB" dirty="0" smtClean="0"/>
              <a:t>Selling cost to make profit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4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Describe the economic implications of a company introducing CAM (3 marks)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Environmentally friendly product</a:t>
            </a:r>
          </a:p>
          <a:p>
            <a:r>
              <a:rPr lang="en-GB" dirty="0" smtClean="0"/>
              <a:t>Reduction of material used</a:t>
            </a:r>
          </a:p>
          <a:p>
            <a:r>
              <a:rPr lang="en-GB" dirty="0" smtClean="0"/>
              <a:t>Reduction of waste in production process</a:t>
            </a:r>
          </a:p>
          <a:p>
            <a:endParaRPr lang="en-GB" dirty="0"/>
          </a:p>
          <a:p>
            <a:r>
              <a:rPr lang="en-GB" dirty="0" smtClean="0"/>
              <a:t>Suitability to environment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16" y="4149080"/>
            <a:ext cx="3524612" cy="24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688632" cy="4525963"/>
          </a:xfrm>
        </p:spPr>
        <p:txBody>
          <a:bodyPr/>
          <a:lstStyle/>
          <a:p>
            <a:pPr lvl="1"/>
            <a:r>
              <a:rPr lang="en-GB" dirty="0" smtClean="0"/>
              <a:t>Ensure safety standards met</a:t>
            </a:r>
          </a:p>
          <a:p>
            <a:pPr lvl="1"/>
            <a:r>
              <a:rPr lang="en-GB" dirty="0" smtClean="0"/>
              <a:t>Comply to standards for the country it will be used in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Flame retardant material</a:t>
            </a:r>
          </a:p>
          <a:p>
            <a:pPr lvl="1"/>
            <a:r>
              <a:rPr lang="en-GB" dirty="0" smtClean="0"/>
              <a:t>Non toxic materials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18669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Describe how a product can be made more environmentally friendly </a:t>
            </a:r>
            <a:br>
              <a:rPr lang="en-GB" dirty="0" smtClean="0"/>
            </a:br>
            <a:r>
              <a:rPr lang="en-GB" dirty="0" smtClean="0"/>
              <a:t>(3 marks)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496027" cy="41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84" y="1268760"/>
            <a:ext cx="4152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84" y="3738897"/>
            <a:ext cx="4140288" cy="207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Describe two ways how function has been considered to design the pillar drill (2 marks)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1" r="21849"/>
          <a:stretch/>
        </p:blipFill>
        <p:spPr bwMode="auto">
          <a:xfrm>
            <a:off x="6228184" y="1556792"/>
            <a:ext cx="2565780" cy="478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b="1" dirty="0" smtClean="0"/>
              <a:t>Market Niche- </a:t>
            </a:r>
            <a:r>
              <a:rPr lang="en-US" sz="2000" dirty="0"/>
              <a:t>defines as the product features aimed at satisfying specific </a:t>
            </a:r>
            <a:r>
              <a:rPr lang="en-US" sz="2000" b="1" dirty="0"/>
              <a:t>market</a:t>
            </a:r>
            <a:r>
              <a:rPr lang="en-US" sz="2000" dirty="0"/>
              <a:t> needs, as well as the price range, production quality and the demographics that is intended to impact. It is also a </a:t>
            </a:r>
            <a:r>
              <a:rPr lang="en-US" sz="2000" dirty="0" smtClean="0"/>
              <a:t>small </a:t>
            </a:r>
            <a:r>
              <a:rPr lang="en-US" sz="2000" b="1" dirty="0" smtClean="0"/>
              <a:t>market</a:t>
            </a:r>
            <a:r>
              <a:rPr lang="en-US" sz="2000" dirty="0"/>
              <a:t> segment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GB" sz="2000" dirty="0"/>
              <a:t>Planned Obsolescence</a:t>
            </a:r>
          </a:p>
          <a:p>
            <a:endParaRPr lang="en-GB" sz="2000" dirty="0"/>
          </a:p>
          <a:p>
            <a:r>
              <a:rPr lang="en-GB" sz="2000" dirty="0"/>
              <a:t>Mobile Marketing</a:t>
            </a:r>
          </a:p>
          <a:p>
            <a:endParaRPr lang="en-GB" sz="2000" dirty="0"/>
          </a:p>
          <a:p>
            <a:r>
              <a:rPr lang="en-GB" sz="2000" dirty="0"/>
              <a:t>Product Placement</a:t>
            </a:r>
          </a:p>
          <a:p>
            <a:endParaRPr lang="en-GB" sz="2000" dirty="0"/>
          </a:p>
          <a:p>
            <a:r>
              <a:rPr lang="en-GB" sz="2000" dirty="0"/>
              <a:t>Viral Marketing</a:t>
            </a:r>
          </a:p>
          <a:p>
            <a:endParaRPr lang="en-GB" sz="2000" dirty="0"/>
          </a:p>
          <a:p>
            <a:r>
              <a:rPr lang="en-GB" sz="2000" dirty="0"/>
              <a:t>Mass Marketing, Brand Names</a:t>
            </a:r>
          </a:p>
          <a:p>
            <a:endParaRPr lang="en-GB" sz="2000" dirty="0"/>
          </a:p>
          <a:p>
            <a:r>
              <a:rPr lang="en-GB" sz="2000" dirty="0"/>
              <a:t>Seasonal Marketing</a:t>
            </a:r>
          </a:p>
          <a:p>
            <a:endParaRPr lang="en-GB" sz="2000" dirty="0"/>
          </a:p>
          <a:p>
            <a:r>
              <a:rPr lang="en-GB" sz="2000" dirty="0"/>
              <a:t>Celebrity Endorsement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8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Factors</a:t>
            </a:r>
          </a:p>
          <a:p>
            <a:endParaRPr lang="en-GB" dirty="0"/>
          </a:p>
          <a:p>
            <a:r>
              <a:rPr lang="en-GB" dirty="0" smtClean="0"/>
              <a:t>Idea Generation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18341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Aesthetics</a:t>
            </a:r>
          </a:p>
          <a:p>
            <a:r>
              <a:rPr lang="en-GB" dirty="0" smtClean="0"/>
              <a:t>Ergonomics</a:t>
            </a:r>
          </a:p>
          <a:p>
            <a:r>
              <a:rPr lang="en-GB" dirty="0" smtClean="0"/>
              <a:t>Economics</a:t>
            </a:r>
          </a:p>
          <a:p>
            <a:r>
              <a:rPr lang="en-GB" dirty="0" smtClean="0"/>
              <a:t>Environment</a:t>
            </a:r>
          </a:p>
          <a:p>
            <a:r>
              <a:rPr lang="en-GB" dirty="0" smtClean="0"/>
              <a:t>Safety</a:t>
            </a:r>
          </a:p>
          <a:p>
            <a:r>
              <a:rPr lang="en-GB" dirty="0" smtClean="0"/>
              <a:t>Function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8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Aesthetics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Shape</a:t>
            </a:r>
          </a:p>
          <a:p>
            <a:r>
              <a:rPr lang="en-GB" dirty="0" smtClean="0"/>
              <a:t>Form</a:t>
            </a:r>
          </a:p>
          <a:p>
            <a:r>
              <a:rPr lang="en-GB" dirty="0" smtClean="0"/>
              <a:t>Line</a:t>
            </a:r>
          </a:p>
          <a:p>
            <a:r>
              <a:rPr lang="en-GB" dirty="0" smtClean="0"/>
              <a:t>Pattern</a:t>
            </a:r>
          </a:p>
          <a:p>
            <a:r>
              <a:rPr lang="en-GB" dirty="0" smtClean="0"/>
              <a:t>Texture</a:t>
            </a:r>
          </a:p>
          <a:p>
            <a:r>
              <a:rPr lang="en-GB" dirty="0" smtClean="0"/>
              <a:t>Harmony</a:t>
            </a:r>
          </a:p>
          <a:p>
            <a:r>
              <a:rPr lang="en-GB" dirty="0" smtClean="0"/>
              <a:t>Balance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6577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71" y="4070656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92" y="4070656"/>
            <a:ext cx="256490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5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Compare the aesthetics of these two </a:t>
            </a:r>
            <a:r>
              <a:rPr lang="en-GB" dirty="0" smtClean="0"/>
              <a:t>mugs (6 marks)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03" y="1908801"/>
            <a:ext cx="3117841" cy="312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5030"/>
            <a:ext cx="4157122" cy="311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7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Ergonomics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280" cy="4525963"/>
          </a:xfrm>
        </p:spPr>
        <p:txBody>
          <a:bodyPr/>
          <a:lstStyle/>
          <a:p>
            <a:r>
              <a:rPr lang="en-GB" dirty="0" smtClean="0"/>
              <a:t>Physiology</a:t>
            </a:r>
          </a:p>
          <a:p>
            <a:r>
              <a:rPr lang="en-GB" dirty="0" smtClean="0"/>
              <a:t>Can the person use the product comfortably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5111552" cy="28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8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Psychology</a:t>
            </a:r>
          </a:p>
          <a:p>
            <a:r>
              <a:rPr lang="en-GB" dirty="0" smtClean="0"/>
              <a:t>How the user interacts with the product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44" y="3212976"/>
            <a:ext cx="364502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05288"/>
            <a:ext cx="2857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8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en-GB" dirty="0" smtClean="0"/>
              <a:t>Anthropometric data</a:t>
            </a:r>
          </a:p>
          <a:p>
            <a:endParaRPr lang="en-GB" dirty="0"/>
          </a:p>
          <a:p>
            <a:r>
              <a:rPr lang="en-GB" dirty="0" smtClean="0"/>
              <a:t>Study of human sizes</a:t>
            </a:r>
          </a:p>
          <a:p>
            <a:endParaRPr lang="en-GB" dirty="0"/>
          </a:p>
          <a:p>
            <a:r>
              <a:rPr lang="en-GB" dirty="0" smtClean="0"/>
              <a:t>Using data to help users fit products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81" y="3501008"/>
            <a:ext cx="434014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Describe three ways that ergonomics has influenced this product (6 marks)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202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National Design and Manufacture</vt:lpstr>
      <vt:lpstr>Topics covered</vt:lpstr>
      <vt:lpstr>Design Factors</vt:lpstr>
      <vt:lpstr>Aesthetics</vt:lpstr>
      <vt:lpstr>Compare the aesthetics of these two mugs (6 marks)</vt:lpstr>
      <vt:lpstr>Ergonomics</vt:lpstr>
      <vt:lpstr>PowerPoint Presentation</vt:lpstr>
      <vt:lpstr>PowerPoint Presentation</vt:lpstr>
      <vt:lpstr>Describe three ways that ergonomics has influenced this product (6 marks)</vt:lpstr>
      <vt:lpstr>Economics</vt:lpstr>
      <vt:lpstr>Describe the economic implications of a company introducing CAM (3 marks)</vt:lpstr>
      <vt:lpstr>Environment</vt:lpstr>
      <vt:lpstr>Safety</vt:lpstr>
      <vt:lpstr>Describe how a product can be made more environmentally friendly  (3 marks)</vt:lpstr>
      <vt:lpstr>Function</vt:lpstr>
      <vt:lpstr>Describe two ways how function has been considered to design the pillar drill (2 marks)</vt:lpstr>
      <vt:lpstr>Marketing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Design and Manufacture</dc:title>
  <dc:creator>Mr Burns</dc:creator>
  <cp:lastModifiedBy>Mr Burns</cp:lastModifiedBy>
  <cp:revision>12</cp:revision>
  <dcterms:created xsi:type="dcterms:W3CDTF">2016-05-26T15:45:44Z</dcterms:created>
  <dcterms:modified xsi:type="dcterms:W3CDTF">2016-05-30T11:20:32Z</dcterms:modified>
</cp:coreProperties>
</file>