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94660"/>
  </p:normalViewPr>
  <p:slideViewPr>
    <p:cSldViewPr>
      <p:cViewPr varScale="1">
        <p:scale>
          <a:sx n="70" d="100"/>
          <a:sy n="70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ECF55-5B81-4B88-A50D-0F50F7B348C4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A81E4-38AE-485F-AE03-8F1982380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http://blog.mixbook.com/photo-book-layout-tip/</a:t>
            </a:r>
          </a:p>
          <a:p>
            <a:r>
              <a:rPr lang="en-GB" dirty="0" smtClean="0"/>
              <a:t>https://www.reddit.com/r/bookbinding/comments/45meyi/how_to_plan_for_creep_help_binding_printed_pages/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81E4-38AE-485F-AE03-8F1982380C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6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http://www.andrewdaceyphotography.com/articles/dpi/</a:t>
            </a:r>
          </a:p>
          <a:p>
            <a:r>
              <a:rPr lang="en-GB" dirty="0" smtClean="0"/>
              <a:t>http://www.fmedda.com/en/article/dpi_ppi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81E4-38AE-485F-AE03-8F1982380C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https://www.researchgate.net/publication/35171854_Coating_and_calendering_means_of_improving_surface_of_coated_paper_for_printing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81E4-38AE-485F-AE03-8F1982380C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9CBEAA-F004-4C95-8CD5-8429C4D8EC45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8DEFB9-0B50-47E4-A060-8A2718BBB4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Printing Terms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Commercial Printing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Duplexing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Put simply, it is when a printer can print on both sides of a sheet of </a:t>
            </a:r>
            <a:r>
              <a:rPr lang="en-US" dirty="0" smtClean="0"/>
              <a:t>paper. Duplexing </a:t>
            </a:r>
            <a:r>
              <a:rPr lang="en-US" dirty="0"/>
              <a:t>is achieved when the printer catches the piece of paper after the </a:t>
            </a:r>
            <a:r>
              <a:rPr lang="en-US" dirty="0" smtClean="0"/>
              <a:t>first side </a:t>
            </a:r>
            <a:r>
              <a:rPr lang="en-US" dirty="0"/>
              <a:t>has been printed on, then flips it, and prints again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Environmental and Economical advantages.</a:t>
            </a:r>
            <a:endParaRPr lang="en-GB" dirty="0"/>
          </a:p>
        </p:txBody>
      </p:sp>
      <p:pic>
        <p:nvPicPr>
          <p:cNvPr id="4098" name="Picture 2" descr="http://www.fixthecopier.com/Website_Current_Files/CLX_8380D_duplexpr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4275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Camera Ready Copy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is the final stage of a publication before it is printed. The document will </a:t>
            </a:r>
            <a:r>
              <a:rPr lang="en-US" dirty="0" smtClean="0"/>
              <a:t>have been </a:t>
            </a:r>
            <a:r>
              <a:rPr lang="en-US" dirty="0"/>
              <a:t>exported as either a EPS file or a PDF file; it will be set for the correct </a:t>
            </a:r>
            <a:r>
              <a:rPr lang="en-US" dirty="0" err="1" smtClean="0"/>
              <a:t>colour</a:t>
            </a:r>
            <a:r>
              <a:rPr lang="en-US" dirty="0" smtClean="0"/>
              <a:t> scheme</a:t>
            </a:r>
            <a:r>
              <a:rPr lang="en-US" dirty="0"/>
              <a:t>, and will be set to the correct size for printing without any need for </a:t>
            </a:r>
            <a:r>
              <a:rPr lang="en-US" dirty="0" smtClean="0"/>
              <a:t>scaling. </a:t>
            </a:r>
          </a:p>
          <a:p>
            <a:pPr marL="0" indent="0">
              <a:buNone/>
            </a:pPr>
            <a:r>
              <a:rPr lang="en-US" dirty="0" smtClean="0"/>
              <a:t>Fonts </a:t>
            </a:r>
            <a:r>
              <a:rPr lang="en-US" dirty="0"/>
              <a:t>should be set to vector graphics, and any raster images should be at least </a:t>
            </a:r>
            <a:r>
              <a:rPr lang="en-US" dirty="0" smtClean="0"/>
              <a:t>300 Dpi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2050" name="Picture 2" descr="This plate appears to be paper, but it is actually a thick sheet of met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44416" cy="25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Paper weight</a:t>
            </a:r>
          </a:p>
          <a:p>
            <a:pPr marL="0" indent="0">
              <a:buNone/>
            </a:pPr>
            <a:r>
              <a:rPr lang="en-US" dirty="0" smtClean="0"/>
              <a:t>Paper </a:t>
            </a:r>
            <a:r>
              <a:rPr lang="en-US" dirty="0"/>
              <a:t>is measured in GSM - “Grams per Square </a:t>
            </a:r>
            <a:r>
              <a:rPr lang="en-US" dirty="0" err="1"/>
              <a:t>Metre</a:t>
            </a:r>
            <a:r>
              <a:rPr lang="en-US" dirty="0"/>
              <a:t>”. Low quality sheets have </a:t>
            </a:r>
            <a:r>
              <a:rPr lang="en-US" dirty="0" smtClean="0"/>
              <a:t>a Low </a:t>
            </a:r>
            <a:r>
              <a:rPr lang="en-US" dirty="0"/>
              <a:t>GSM value; such as the paper used in a photocopier (approx. 80 GSM). </a:t>
            </a:r>
            <a:r>
              <a:rPr lang="en-US" dirty="0" smtClean="0"/>
              <a:t>High quality </a:t>
            </a:r>
            <a:r>
              <a:rPr lang="en-US" dirty="0"/>
              <a:t>paper has a higher value GSM; such as the paper used to print </a:t>
            </a:r>
            <a:r>
              <a:rPr lang="en-US" dirty="0" smtClean="0"/>
              <a:t>on Leaflets/flyers </a:t>
            </a:r>
            <a:r>
              <a:rPr lang="en-US" dirty="0"/>
              <a:t>(approx. 130 GSM).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8" y="4379183"/>
            <a:ext cx="7345168" cy="21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Paper opacity</a:t>
            </a:r>
          </a:p>
          <a:p>
            <a:pPr marL="0" indent="0">
              <a:buNone/>
            </a:pPr>
            <a:r>
              <a:rPr lang="en-US" dirty="0" smtClean="0"/>
              <a:t>Paper </a:t>
            </a:r>
            <a:r>
              <a:rPr lang="en-US" dirty="0"/>
              <a:t>opacity describes how much light can pass through a piece of paper. </a:t>
            </a:r>
            <a:r>
              <a:rPr lang="en-US" dirty="0" smtClean="0"/>
              <a:t>Paper with </a:t>
            </a:r>
            <a:r>
              <a:rPr lang="en-US" dirty="0"/>
              <a:t>High Opacity is good for duplex printing as not much light can pass </a:t>
            </a:r>
            <a:r>
              <a:rPr lang="en-US" dirty="0" smtClean="0"/>
              <a:t>through and </a:t>
            </a:r>
            <a:r>
              <a:rPr lang="en-US" dirty="0"/>
              <a:t>you are unlikely to be able to see what’s been printed on the opposite </a:t>
            </a:r>
            <a:r>
              <a:rPr lang="en-US" dirty="0" smtClean="0"/>
              <a:t>side.  Paper </a:t>
            </a:r>
            <a:r>
              <a:rPr lang="en-US" dirty="0"/>
              <a:t>with Low Opacity allows light to pass through easily; for example </a:t>
            </a:r>
            <a:r>
              <a:rPr lang="en-US" dirty="0" smtClean="0"/>
              <a:t>Tracing Paper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3074" name="Picture 2" descr="http://www.esy.co.in/blog/wp-content/uploads/opacity-300x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207650" cy="24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Use of calendaring for glossy print</a:t>
            </a:r>
          </a:p>
          <a:p>
            <a:pPr marL="0" indent="0">
              <a:buNone/>
            </a:pPr>
            <a:r>
              <a:rPr lang="en-US" dirty="0" smtClean="0"/>
              <a:t>Calendaring </a:t>
            </a:r>
            <a:r>
              <a:rPr lang="en-US" dirty="0"/>
              <a:t>is the process of smoothing the surface of a piece of paper by </a:t>
            </a:r>
            <a:r>
              <a:rPr lang="en-US" dirty="0" smtClean="0"/>
              <a:t>pressing it </a:t>
            </a:r>
            <a:r>
              <a:rPr lang="en-US" dirty="0"/>
              <a:t>between cylinders or rollers. This produces a very smooth, uniform surface on </a:t>
            </a:r>
            <a:r>
              <a:rPr lang="en-US" dirty="0" smtClean="0"/>
              <a:t>the paper</a:t>
            </a:r>
            <a:r>
              <a:rPr lang="en-US" dirty="0"/>
              <a:t>, which then makes it suitable to have a gloss coating applied. The </a:t>
            </a:r>
            <a:r>
              <a:rPr lang="en-US" dirty="0" smtClean="0"/>
              <a:t>gloss coating </a:t>
            </a:r>
            <a:r>
              <a:rPr lang="en-US" dirty="0"/>
              <a:t>requires a very smooth, flat surface rather than a rough, bumpy one.</a:t>
            </a:r>
            <a:endParaRPr lang="en-GB" dirty="0"/>
          </a:p>
        </p:txBody>
      </p:sp>
      <p:pic>
        <p:nvPicPr>
          <p:cNvPr id="1026" name="Picture 2" descr="http://www.myprintguide.org/glossary/images/Calend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6933"/>
            <a:ext cx="4146748" cy="1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Edge to Edge Printing</a:t>
            </a:r>
          </a:p>
          <a:p>
            <a:r>
              <a:rPr lang="en-GB" dirty="0" smtClean="0"/>
              <a:t>Bleed Area</a:t>
            </a:r>
          </a:p>
          <a:p>
            <a:r>
              <a:rPr lang="en-GB" dirty="0" smtClean="0"/>
              <a:t>Gutter</a:t>
            </a:r>
          </a:p>
          <a:p>
            <a:r>
              <a:rPr lang="en-GB" dirty="0" smtClean="0"/>
              <a:t>Registration Marks</a:t>
            </a:r>
          </a:p>
          <a:p>
            <a:r>
              <a:rPr lang="en-GB" dirty="0" smtClean="0"/>
              <a:t>Colour Calibration</a:t>
            </a:r>
          </a:p>
          <a:p>
            <a:r>
              <a:rPr lang="en-GB" dirty="0" smtClean="0"/>
              <a:t>Dots per Inch</a:t>
            </a:r>
          </a:p>
          <a:p>
            <a:r>
              <a:rPr lang="en-GB" dirty="0" smtClean="0"/>
              <a:t>Photo-reduction</a:t>
            </a:r>
          </a:p>
          <a:p>
            <a:r>
              <a:rPr lang="en-GB" dirty="0" smtClean="0"/>
              <a:t>Duplexing</a:t>
            </a:r>
          </a:p>
          <a:p>
            <a:r>
              <a:rPr lang="en-GB" dirty="0" smtClean="0"/>
              <a:t>Camera Ready Copy</a:t>
            </a:r>
          </a:p>
          <a:p>
            <a:r>
              <a:rPr lang="en-GB" dirty="0" smtClean="0"/>
              <a:t>Paper Weight</a:t>
            </a:r>
          </a:p>
          <a:p>
            <a:r>
              <a:rPr lang="en-GB" dirty="0" smtClean="0"/>
              <a:t>Paper Opacity</a:t>
            </a:r>
          </a:p>
          <a:p>
            <a:r>
              <a:rPr lang="en-GB" dirty="0" smtClean="0"/>
              <a:t>Use of Calendaring for glossy prints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3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to Edge 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dge </a:t>
            </a:r>
            <a:r>
              <a:rPr lang="en-US" dirty="0"/>
              <a:t>to edge printing is when the graphics extend to the physical edge of </a:t>
            </a:r>
            <a:r>
              <a:rPr lang="en-US" dirty="0" smtClean="0"/>
              <a:t>the paper </a:t>
            </a:r>
            <a:r>
              <a:rPr lang="en-US" dirty="0"/>
              <a:t>on all edges.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commercial </a:t>
            </a:r>
            <a:r>
              <a:rPr lang="en-US" dirty="0" smtClean="0"/>
              <a:t>printers will </a:t>
            </a:r>
            <a:r>
              <a:rPr lang="en-US" dirty="0"/>
              <a:t>achieve an edge to edge look by cropping the paper to size after the </a:t>
            </a:r>
            <a:r>
              <a:rPr lang="en-US" dirty="0" smtClean="0"/>
              <a:t>print.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Off-set </a:t>
            </a:r>
            <a:r>
              <a:rPr lang="en-US" dirty="0" err="1"/>
              <a:t>litho</a:t>
            </a:r>
            <a:r>
              <a:rPr lang="en-US" dirty="0"/>
              <a:t> printing (the most common commercial method) </a:t>
            </a:r>
            <a:r>
              <a:rPr lang="en-US" dirty="0" smtClean="0"/>
              <a:t>requires printing </a:t>
            </a:r>
            <a:r>
              <a:rPr lang="en-US" dirty="0"/>
              <a:t>on OS (oversized) paper which is then trimmed to size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pic>
        <p:nvPicPr>
          <p:cNvPr id="1026" name="Picture 2" descr="http://www.steves-digicams.com/images4/epson780_border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810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4797152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Modern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inkjet printers now can print to the actual edge of the paper by over spraying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page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his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method however does waste ink.</a:t>
            </a:r>
            <a:endParaRPr lang="en-GB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08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Bleed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you want a graphic to reach the edge of the paper you need to extend the graphic outside the </a:t>
            </a:r>
            <a:r>
              <a:rPr lang="en-US" dirty="0" smtClean="0"/>
              <a:t>edge of </a:t>
            </a:r>
            <a:r>
              <a:rPr lang="en-US" dirty="0"/>
              <a:t>the publication. This is known as a bleed.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Graphic </a:t>
            </a:r>
            <a:r>
              <a:rPr lang="en-US" dirty="0"/>
              <a:t>designers usually add a bleed margin during </a:t>
            </a:r>
            <a:r>
              <a:rPr lang="en-US" dirty="0" smtClean="0"/>
              <a:t>the page </a:t>
            </a:r>
            <a:r>
              <a:rPr lang="en-US" dirty="0"/>
              <a:t>set up and extend items by 3mm or 5mm to achieve a bleed.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publication is printed </a:t>
            </a:r>
            <a:r>
              <a:rPr lang="en-US" dirty="0" smtClean="0"/>
              <a:t>on oversized </a:t>
            </a:r>
            <a:r>
              <a:rPr lang="en-US" dirty="0"/>
              <a:t>(OS) paper to enable this additional bleed size. The paper is trimmed to size after printing.</a:t>
            </a:r>
            <a:endParaRPr lang="en-GB" dirty="0"/>
          </a:p>
        </p:txBody>
      </p:sp>
      <p:pic>
        <p:nvPicPr>
          <p:cNvPr id="2050" name="Picture 2" descr="http://www.digiwedoo.com.au/wp-content/uploads/2013/04/print-bleed-margi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9" y="1412776"/>
            <a:ext cx="3760431" cy="261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smartpress.com/wp-content/uploads/2013/06/correct-bleed-and-crop-marks-for-digital-printin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8" r="35158" b="46090"/>
          <a:stretch/>
        </p:blipFill>
        <p:spPr bwMode="auto">
          <a:xfrm>
            <a:off x="5868144" y="4132340"/>
            <a:ext cx="2664296" cy="25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vertical space or alley space between columns of text is referred to as the gutter.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also </a:t>
            </a:r>
            <a:r>
              <a:rPr lang="en-US" dirty="0" smtClean="0"/>
              <a:t>refers to </a:t>
            </a:r>
            <a:r>
              <a:rPr lang="en-US" dirty="0"/>
              <a:t>the inside margins or blank space between two facing pages.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case the gutter space </a:t>
            </a:r>
            <a:r>
              <a:rPr lang="en-US" dirty="0" smtClean="0"/>
              <a:t>may need </a:t>
            </a:r>
            <a:r>
              <a:rPr lang="en-US" dirty="0"/>
              <a:t>to be adjusted to allow for </a:t>
            </a:r>
            <a:r>
              <a:rPr lang="en-US" b="1" dirty="0"/>
              <a:t>creep</a:t>
            </a:r>
            <a:r>
              <a:rPr lang="en-US" dirty="0"/>
              <a:t>, the movement associated with some book binding methods.</a:t>
            </a:r>
            <a:endParaRPr lang="en-GB" dirty="0"/>
          </a:p>
        </p:txBody>
      </p:sp>
      <p:sp>
        <p:nvSpPr>
          <p:cNvPr id="4" name="AutoShape 2" descr="https://www.cedargraphicsinc.com/portals/1/shingling-creep-exampl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s-media-cache-ak0.pinimg.com/736x/b9/c4/5d/b9c45d7dc020bd361900b3f0785492f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https://s-media-cache-ak0.pinimg.com/736x/b9/c4/5d/b9c45d7dc020bd361900b3f0785492f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https://s-media-cache-ak0.pinimg.com/736x/b9/c4/5d/b9c45d7dc020bd361900b3f0785492f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16" y="692696"/>
            <a:ext cx="2099708" cy="2824336"/>
          </a:xfrm>
          <a:prstGeom prst="rect">
            <a:avLst/>
          </a:prstGeom>
        </p:spPr>
      </p:pic>
      <p:pic>
        <p:nvPicPr>
          <p:cNvPr id="3076" name="Picture 4" descr="http://mixbookblog.wpengine.netdna-cdn.com/wp-content/uploads/2012/06/Gutter-Space-1024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022664" cy="11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2108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Registration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When off-set </a:t>
            </a:r>
            <a:r>
              <a:rPr lang="en-US" dirty="0" err="1"/>
              <a:t>litho</a:t>
            </a:r>
            <a:r>
              <a:rPr lang="en-US" dirty="0"/>
              <a:t> printing with multiple plates for each individual </a:t>
            </a:r>
            <a:r>
              <a:rPr lang="en-US" dirty="0" err="1" smtClean="0"/>
              <a:t>colour</a:t>
            </a:r>
            <a:r>
              <a:rPr lang="en-US" dirty="0" smtClean="0"/>
              <a:t> (CMYK</a:t>
            </a:r>
            <a:r>
              <a:rPr lang="en-US" dirty="0"/>
              <a:t>) precise alignment is needed to ensure </a:t>
            </a:r>
            <a:r>
              <a:rPr lang="en-US" dirty="0" smtClean="0"/>
              <a:t>each plate/</a:t>
            </a:r>
            <a:r>
              <a:rPr lang="en-US" dirty="0" err="1" smtClean="0"/>
              <a:t>colour</a:t>
            </a:r>
            <a:r>
              <a:rPr lang="en-US" dirty="0" smtClean="0"/>
              <a:t> </a:t>
            </a:r>
            <a:r>
              <a:rPr lang="en-US" dirty="0"/>
              <a:t>is printed exactly on top of the </a:t>
            </a:r>
            <a:r>
              <a:rPr lang="en-US" dirty="0" smtClean="0"/>
              <a:t>others. This </a:t>
            </a:r>
            <a:r>
              <a:rPr lang="en-US" dirty="0"/>
              <a:t>is called registration.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registration </a:t>
            </a:r>
            <a:r>
              <a:rPr lang="en-US" dirty="0" smtClean="0"/>
              <a:t>marks are positioned </a:t>
            </a:r>
            <a:r>
              <a:rPr lang="en-US" dirty="0"/>
              <a:t>in the margins of each page to help the </a:t>
            </a:r>
            <a:r>
              <a:rPr lang="en-US" dirty="0" smtClean="0"/>
              <a:t>printer operator </a:t>
            </a:r>
            <a:r>
              <a:rPr lang="en-US" dirty="0"/>
              <a:t>to align the </a:t>
            </a:r>
            <a:r>
              <a:rPr lang="en-US" dirty="0" err="1"/>
              <a:t>colours</a:t>
            </a:r>
            <a:r>
              <a:rPr lang="en-US" dirty="0"/>
              <a:t> on the press </a:t>
            </a:r>
            <a:r>
              <a:rPr lang="en-US" dirty="0" smtClean="0"/>
              <a:t>properly. 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trimmed off during </a:t>
            </a:r>
            <a:r>
              <a:rPr lang="en-US" dirty="0" smtClean="0"/>
              <a:t>cropping. </a:t>
            </a:r>
            <a:endParaRPr lang="en-GB" dirty="0"/>
          </a:p>
        </p:txBody>
      </p:sp>
      <p:sp>
        <p:nvSpPr>
          <p:cNvPr id="4" name="AutoShape 2" descr="https://upload.wikimedia.org/wikipedia/commons/thumb/7/74/Missmatch_Registration.svg/2000px-Missmatch_Registration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markpositive.com/wp-content/uploads/2014/08/Registration-Marks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01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57384"/>
            <a:ext cx="2348880" cy="2348880"/>
          </a:xfrm>
          <a:prstGeom prst="rect">
            <a:avLst/>
          </a:prstGeom>
        </p:spPr>
      </p:pic>
      <p:pic>
        <p:nvPicPr>
          <p:cNvPr id="1028" name="Picture 4" descr="http://www.tugboatgroup.com/sites/default/files/Tugboat%20Newsfeed/Non-registration%20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130177" cy="21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493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Colours</a:t>
            </a:r>
            <a:r>
              <a:rPr lang="en-US" sz="1600" dirty="0"/>
              <a:t> will appear duller when printed than to what they look like on </a:t>
            </a:r>
            <a:r>
              <a:rPr lang="en-US" sz="1600" dirty="0" smtClean="0"/>
              <a:t>screen. </a:t>
            </a:r>
            <a:r>
              <a:rPr lang="en-US" sz="1600" dirty="0"/>
              <a:t>This can cause </a:t>
            </a:r>
            <a:r>
              <a:rPr lang="en-US" sz="1600" dirty="0" smtClean="0"/>
              <a:t>issues for </a:t>
            </a:r>
            <a:r>
              <a:rPr lang="en-US" sz="1600" dirty="0"/>
              <a:t>a designer who may unwittingly make his </a:t>
            </a:r>
            <a:r>
              <a:rPr lang="en-US" sz="1600" dirty="0" err="1"/>
              <a:t>colours</a:t>
            </a:r>
            <a:r>
              <a:rPr lang="en-US" sz="1600" dirty="0"/>
              <a:t> too bright or too </a:t>
            </a:r>
            <a:r>
              <a:rPr lang="en-US" sz="1600" dirty="0" smtClean="0"/>
              <a:t>warm.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</a:t>
            </a:r>
            <a:r>
              <a:rPr lang="en-US" sz="1600" dirty="0"/>
              <a:t>order to avoid this, the monitor should be calibrated to match the printer. </a:t>
            </a:r>
            <a:r>
              <a:rPr lang="en-US" sz="1600" dirty="0" smtClean="0"/>
              <a:t>A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</a:t>
            </a:r>
            <a:r>
              <a:rPr lang="en-US" sz="1600" dirty="0"/>
              <a:t>calibration device is set on the screen which reads the </a:t>
            </a:r>
            <a:r>
              <a:rPr lang="en-US" sz="1600" dirty="0" err="1"/>
              <a:t>colours</a:t>
            </a:r>
            <a:r>
              <a:rPr lang="en-US" sz="1600" dirty="0"/>
              <a:t> and brightness of the </a:t>
            </a:r>
            <a:r>
              <a:rPr lang="en-US" sz="1600" dirty="0" smtClean="0"/>
              <a:t>display and </a:t>
            </a:r>
            <a:r>
              <a:rPr lang="en-US" sz="1600" dirty="0"/>
              <a:t>then adjusts the </a:t>
            </a:r>
            <a:r>
              <a:rPr lang="en-US" sz="1600" dirty="0" err="1"/>
              <a:t>colour</a:t>
            </a:r>
            <a:r>
              <a:rPr lang="en-US" sz="1600" dirty="0"/>
              <a:t> settings of the output to match a dataset of </a:t>
            </a:r>
            <a:r>
              <a:rPr lang="en-US" sz="1600" dirty="0" err="1"/>
              <a:t>colour</a:t>
            </a:r>
            <a:r>
              <a:rPr lang="en-US" sz="1600" dirty="0"/>
              <a:t> values.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Likewise </a:t>
            </a:r>
            <a:r>
              <a:rPr lang="en-US" sz="1600" dirty="0"/>
              <a:t>it </a:t>
            </a:r>
            <a:r>
              <a:rPr lang="en-US" sz="1600" dirty="0" smtClean="0"/>
              <a:t>is important </a:t>
            </a:r>
            <a:r>
              <a:rPr lang="en-US" sz="1600" dirty="0"/>
              <a:t>that a printer also bases it </a:t>
            </a:r>
            <a:r>
              <a:rPr lang="en-US" sz="1600" dirty="0" err="1"/>
              <a:t>colours</a:t>
            </a:r>
            <a:r>
              <a:rPr lang="en-US" sz="1600" dirty="0"/>
              <a:t> on the same dataset of </a:t>
            </a:r>
            <a:r>
              <a:rPr lang="en-US" sz="1600" dirty="0" err="1"/>
              <a:t>colour</a:t>
            </a:r>
            <a:r>
              <a:rPr lang="en-US" sz="1600" dirty="0"/>
              <a:t> values - so that </a:t>
            </a:r>
            <a:r>
              <a:rPr lang="en-US" sz="1600" dirty="0" smtClean="0"/>
              <a:t>both printer </a:t>
            </a:r>
            <a:r>
              <a:rPr lang="en-US" sz="1600" dirty="0"/>
              <a:t>and screen match. The </a:t>
            </a:r>
            <a:r>
              <a:rPr lang="en-US" sz="1600" dirty="0" err="1"/>
              <a:t>colour</a:t>
            </a:r>
            <a:r>
              <a:rPr lang="en-US" sz="1600" dirty="0"/>
              <a:t> values of a printed sheet can be scanned and checked by </a:t>
            </a:r>
            <a:r>
              <a:rPr lang="en-US" sz="1600" dirty="0" smtClean="0"/>
              <a:t>a calibration </a:t>
            </a:r>
            <a:r>
              <a:rPr lang="en-US" sz="1600" dirty="0"/>
              <a:t>device and then the printer </a:t>
            </a:r>
            <a:r>
              <a:rPr lang="en-US" sz="1600" dirty="0" err="1"/>
              <a:t>colour</a:t>
            </a:r>
            <a:r>
              <a:rPr lang="en-US" sz="1600" dirty="0"/>
              <a:t> data calibrated accordingly.</a:t>
            </a:r>
            <a:endParaRPr lang="en-GB" sz="1600" dirty="0"/>
          </a:p>
        </p:txBody>
      </p:sp>
      <p:sp>
        <p:nvSpPr>
          <p:cNvPr id="4" name="AutoShape 4" descr="The sensor is placed over the display and colours are displayed the sensor determining if the outputted colour is accurate and if not adjusts the profile according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sensor is placed over the display and colours are displayed the sensor determining if the outputted colour is accurate and if not adjusts the profile accordingl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r="20951"/>
          <a:stretch/>
        </p:blipFill>
        <p:spPr>
          <a:xfrm>
            <a:off x="5220072" y="2636912"/>
            <a:ext cx="3786000" cy="2218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A colour data device.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02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Dots per Inch (DPI)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Refers to the number of dots that can be printed within 1 inch. The higher the number of </a:t>
            </a:r>
            <a:r>
              <a:rPr lang="en-US" dirty="0" smtClean="0"/>
              <a:t>dots (resolution</a:t>
            </a:r>
            <a:r>
              <a:rPr lang="en-US" dirty="0"/>
              <a:t>), the sharper and clearer the image.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photos to appear crisp and sharp they need </a:t>
            </a:r>
            <a:r>
              <a:rPr lang="en-US" dirty="0" smtClean="0"/>
              <a:t>to have </a:t>
            </a:r>
            <a:r>
              <a:rPr lang="en-US" dirty="0"/>
              <a:t>a resolution of around 300 dpi.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Many </a:t>
            </a:r>
            <a:r>
              <a:rPr lang="en-US" dirty="0"/>
              <a:t>screens only output at around </a:t>
            </a:r>
            <a:r>
              <a:rPr lang="en-US" dirty="0" err="1"/>
              <a:t>approx</a:t>
            </a:r>
            <a:r>
              <a:rPr lang="en-US" dirty="0"/>
              <a:t> 100 pixels per </a:t>
            </a:r>
            <a:r>
              <a:rPr lang="en-US" dirty="0" smtClean="0"/>
              <a:t>inch (PPI</a:t>
            </a:r>
            <a:r>
              <a:rPr lang="en-US" dirty="0"/>
              <a:t>) so images for screen can have a smaller file size.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school printer will print to a </a:t>
            </a:r>
            <a:r>
              <a:rPr lang="en-US" dirty="0" smtClean="0"/>
              <a:t>resolution of </a:t>
            </a:r>
            <a:r>
              <a:rPr lang="en-US" dirty="0"/>
              <a:t>300dpi.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503126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DPI for Printing</a:t>
            </a: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PPI for Screens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http://www.fmedda.com/sites/default/files/pic/p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2856"/>
            <a:ext cx="44958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refers to the compression of image files so that they are a smaller file size but with limited </a:t>
            </a:r>
            <a:r>
              <a:rPr lang="en-US" dirty="0" smtClean="0"/>
              <a:t>loss of </a:t>
            </a:r>
            <a:r>
              <a:rPr lang="en-US" dirty="0"/>
              <a:t>quality.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is useful for images for the web as it allows for quicker load times.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Photo editing programs </a:t>
            </a:r>
            <a:r>
              <a:rPr lang="en-US" dirty="0"/>
              <a:t>reduce file size by removing meta data such as camera model, white balance and </a:t>
            </a:r>
            <a:r>
              <a:rPr lang="en-US" dirty="0" smtClean="0"/>
              <a:t>photo date </a:t>
            </a:r>
            <a:r>
              <a:rPr lang="en-US" dirty="0"/>
              <a:t>and so 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could reduce a file from around 4MB to 1MB relatively easily.</a:t>
            </a:r>
            <a:endParaRPr lang="en-GB" dirty="0"/>
          </a:p>
        </p:txBody>
      </p:sp>
      <p:pic>
        <p:nvPicPr>
          <p:cNvPr id="2050" name="Picture 2" descr="http://petapixel.com/assets/uploads/2014/05/Screen-Shot-2014-05-27-at-8.06.48-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8" b="23339"/>
          <a:stretch/>
        </p:blipFill>
        <p:spPr bwMode="auto">
          <a:xfrm>
            <a:off x="4872250" y="2492896"/>
            <a:ext cx="3805049" cy="24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198</TotalTime>
  <Words>1009</Words>
  <Application>Microsoft Office PowerPoint</Application>
  <PresentationFormat>On-screen Show (4:3)</PresentationFormat>
  <Paragraphs>77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Printing Terms</vt:lpstr>
      <vt:lpstr>Exam Knowledge</vt:lpstr>
      <vt:lpstr>Edge to Edge Printing</vt:lpstr>
      <vt:lpstr>Bleed Area</vt:lpstr>
      <vt:lpstr>Gutter</vt:lpstr>
      <vt:lpstr>Registration Marks</vt:lpstr>
      <vt:lpstr>Colour Calibration</vt:lpstr>
      <vt:lpstr>Dots per Inch (DPI)</vt:lpstr>
      <vt:lpstr>Photo Reduction</vt:lpstr>
      <vt:lpstr>Duplexing</vt:lpstr>
      <vt:lpstr>Camera Ready Copy</vt:lpstr>
      <vt:lpstr>Paper</vt:lpstr>
      <vt:lpstr>Paper</vt:lpstr>
      <vt:lpstr>Paper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Terms</dc:title>
  <dc:creator>TannerN</dc:creator>
  <cp:lastModifiedBy>TannerN</cp:lastModifiedBy>
  <cp:revision>12</cp:revision>
  <dcterms:created xsi:type="dcterms:W3CDTF">2016-03-10T13:58:32Z</dcterms:created>
  <dcterms:modified xsi:type="dcterms:W3CDTF">2016-03-16T11:29:50Z</dcterms:modified>
</cp:coreProperties>
</file>