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7" d="100"/>
          <a:sy n="77" d="100"/>
        </p:scale>
        <p:origin x="-30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2D3CAAFB-EB99-4734-B51B-B0B5A2B53CFD}" type="datetimeFigureOut">
              <a:rPr lang="en-GB" smtClean="0"/>
              <a:t>15/01/2016</a:t>
            </a:fld>
            <a:endParaRPr lang="en-GB"/>
          </a:p>
        </p:txBody>
      </p:sp>
      <p:sp>
        <p:nvSpPr>
          <p:cNvPr id="8" name="Slide Number Placeholder 7"/>
          <p:cNvSpPr>
            <a:spLocks noGrp="1"/>
          </p:cNvSpPr>
          <p:nvPr>
            <p:ph type="sldNum" sz="quarter" idx="11"/>
          </p:nvPr>
        </p:nvSpPr>
        <p:spPr/>
        <p:txBody>
          <a:bodyPr/>
          <a:lstStyle/>
          <a:p>
            <a:fld id="{FFC09308-9417-4B1A-BED2-D546A91FFD1E}" type="slidenum">
              <a:rPr lang="en-GB" smtClean="0"/>
              <a:t>‹#›</a:t>
            </a:fld>
            <a:endParaRPr lang="en-GB"/>
          </a:p>
        </p:txBody>
      </p:sp>
      <p:sp>
        <p:nvSpPr>
          <p:cNvPr id="9" name="Footer Placeholder 8"/>
          <p:cNvSpPr>
            <a:spLocks noGrp="1"/>
          </p:cNvSpPr>
          <p:nvPr>
            <p:ph type="ftr" sz="quarter" idx="12"/>
          </p:nvPr>
        </p:nvSpPr>
        <p:spPr/>
        <p:txBody>
          <a:bodyPr/>
          <a:lstStyle/>
          <a:p>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3CAAFB-EB99-4734-B51B-B0B5A2B53CFD}" type="datetimeFigureOut">
              <a:rPr lang="en-GB" smtClean="0"/>
              <a:t>15/01/2016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FC09308-9417-4B1A-BED2-D546A91FFD1E}"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3CAAFB-EB99-4734-B51B-B0B5A2B53CFD}" type="datetimeFigureOut">
              <a:rPr lang="en-GB" smtClean="0"/>
              <a:t>15/01/2016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FC09308-9417-4B1A-BED2-D546A91FFD1E}"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2D3CAAFB-EB99-4734-B51B-B0B5A2B53CFD}" type="datetimeFigureOut">
              <a:rPr lang="en-GB" smtClean="0"/>
              <a:t>15/01/2016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FC09308-9417-4B1A-BED2-D546A91FFD1E}"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D3CAAFB-EB99-4734-B51B-B0B5A2B53CFD}" type="datetimeFigureOut">
              <a:rPr lang="en-GB" smtClean="0"/>
              <a:t>15/01/2016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FC09308-9417-4B1A-BED2-D546A91FFD1E}" type="slidenum">
              <a:rPr lang="en-GB" smtClean="0"/>
              <a:t>‹#›</a:t>
            </a:fld>
            <a:endParaRPr lang="en-GB"/>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2D3CAAFB-EB99-4734-B51B-B0B5A2B53CFD}" type="datetimeFigureOut">
              <a:rPr lang="en-GB" smtClean="0"/>
              <a:t>15/01/2016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FC09308-9417-4B1A-BED2-D546A91FFD1E}" type="slidenum">
              <a:rPr lang="en-GB" smtClean="0"/>
              <a:t>‹#›</a:t>
            </a:fld>
            <a:endParaRPr lang="en-GB"/>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2D3CAAFB-EB99-4734-B51B-B0B5A2B53CFD}" type="datetimeFigureOut">
              <a:rPr lang="en-GB" smtClean="0"/>
              <a:t>15/01/2016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FC09308-9417-4B1A-BED2-D546A91FFD1E}" type="slidenum">
              <a:rPr lang="en-GB" smtClean="0"/>
              <a:t>‹#›</a:t>
            </a:fld>
            <a:endParaRPr lang="en-GB"/>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D3CAAFB-EB99-4734-B51B-B0B5A2B53CFD}" type="datetimeFigureOut">
              <a:rPr lang="en-GB" smtClean="0"/>
              <a:t>15/01/2016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FC09308-9417-4B1A-BED2-D546A91FFD1E}"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3CAAFB-EB99-4734-B51B-B0B5A2B53CFD}" type="datetimeFigureOut">
              <a:rPr lang="en-GB" smtClean="0"/>
              <a:t>15/01/2016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FC09308-9417-4B1A-BED2-D546A91FFD1E}"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3CAAFB-EB99-4734-B51B-B0B5A2B53CFD}" type="datetimeFigureOut">
              <a:rPr lang="en-GB" smtClean="0"/>
              <a:t>15/01/2016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FC09308-9417-4B1A-BED2-D546A91FFD1E}"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3CAAFB-EB99-4734-B51B-B0B5A2B53CFD}" type="datetimeFigureOut">
              <a:rPr lang="en-GB" smtClean="0"/>
              <a:t>15/01/2016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FC09308-9417-4B1A-BED2-D546A91FFD1E}"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2D3CAAFB-EB99-4734-B51B-B0B5A2B53CFD}" type="datetimeFigureOut">
              <a:rPr lang="en-GB" smtClean="0"/>
              <a:t>15/01/2016</a:t>
            </a:fld>
            <a:endParaRPr lang="en-GB"/>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GB"/>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FFC09308-9417-4B1A-BED2-D546A91FFD1E}" type="slidenum">
              <a:rPr lang="en-GB" smtClean="0"/>
              <a:t>‹#›</a:t>
            </a:fld>
            <a:endParaRPr lang="en-GB"/>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hyperlink" Target="https://www.youtube.com/watch?v=fm-A1lknrxE"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youtube.com/watch?v=irOecGxh36g" TargetMode="External"/><Relationship Id="rId2" Type="http://schemas.openxmlformats.org/officeDocument/2006/relationships/hyperlink" Target="https://www.youtube.com/watch?v=t0KMSfiizdY" TargetMode="Externa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s://www.youtube.com/watch?v=UPluh8Mre-c" TargetMode="External"/><Relationship Id="rId1" Type="http://schemas.openxmlformats.org/officeDocument/2006/relationships/slideLayout" Target="../slideLayouts/slideLayout2.xml"/><Relationship Id="rId5" Type="http://schemas.openxmlformats.org/officeDocument/2006/relationships/image" Target="../media/image8.jpeg"/><Relationship Id="rId4" Type="http://schemas.openxmlformats.org/officeDocument/2006/relationships/hyperlink" Target="http://code.tutsplus.com/tutorials/smoothly-animate-a-caricature-using-motion-tweens--active-492"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Animation</a:t>
            </a:r>
            <a:endParaRPr lang="en-GB" dirty="0"/>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26350465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Types of Animation</a:t>
            </a:r>
            <a:endParaRPr lang="en-GB" dirty="0"/>
          </a:p>
        </p:txBody>
      </p:sp>
      <p:sp>
        <p:nvSpPr>
          <p:cNvPr id="3" name="Content Placeholder 2"/>
          <p:cNvSpPr>
            <a:spLocks noGrp="1"/>
          </p:cNvSpPr>
          <p:nvPr>
            <p:ph idx="1"/>
          </p:nvPr>
        </p:nvSpPr>
        <p:spPr/>
        <p:txBody>
          <a:bodyPr>
            <a:normAutofit/>
          </a:bodyPr>
          <a:lstStyle/>
          <a:p>
            <a:pPr marL="0" indent="0">
              <a:buNone/>
            </a:pPr>
            <a:r>
              <a:rPr lang="en-GB" dirty="0" smtClean="0"/>
              <a:t>For the exam you must have knowledge and understanding of:</a:t>
            </a:r>
          </a:p>
          <a:p>
            <a:pPr marL="0" indent="0">
              <a:buNone/>
            </a:pPr>
            <a:endParaRPr lang="en-GB" dirty="0"/>
          </a:p>
          <a:p>
            <a:pPr marL="0" indent="0">
              <a:buNone/>
            </a:pPr>
            <a:r>
              <a:rPr lang="en-GB" dirty="0" smtClean="0"/>
              <a:t>The </a:t>
            </a:r>
            <a:r>
              <a:rPr lang="en-GB" dirty="0"/>
              <a:t>c</a:t>
            </a:r>
            <a:r>
              <a:rPr lang="en-GB" dirty="0" smtClean="0"/>
              <a:t>reation </a:t>
            </a:r>
            <a:r>
              <a:rPr lang="en-GB" dirty="0"/>
              <a:t>of animated graphics making use </a:t>
            </a:r>
            <a:r>
              <a:rPr lang="en-GB" dirty="0" smtClean="0"/>
              <a:t>of:</a:t>
            </a:r>
          </a:p>
          <a:p>
            <a:r>
              <a:rPr lang="en-GB" dirty="0" smtClean="0"/>
              <a:t>Motion Capture</a:t>
            </a:r>
          </a:p>
          <a:p>
            <a:r>
              <a:rPr lang="en-GB" dirty="0" smtClean="0"/>
              <a:t>Stop frame (Stop Motion)</a:t>
            </a:r>
            <a:endParaRPr lang="en-GB" dirty="0"/>
          </a:p>
          <a:p>
            <a:r>
              <a:rPr lang="en-GB" dirty="0"/>
              <a:t>M</a:t>
            </a:r>
            <a:r>
              <a:rPr lang="en-GB" dirty="0" smtClean="0"/>
              <a:t>otion </a:t>
            </a:r>
            <a:r>
              <a:rPr lang="en-GB" dirty="0" err="1"/>
              <a:t>T</a:t>
            </a:r>
            <a:r>
              <a:rPr lang="en-GB" dirty="0" err="1" smtClean="0"/>
              <a:t>weening</a:t>
            </a:r>
            <a:endParaRPr lang="en-GB" dirty="0"/>
          </a:p>
        </p:txBody>
      </p:sp>
      <p:sp>
        <p:nvSpPr>
          <p:cNvPr id="4" name="TextBox 3"/>
          <p:cNvSpPr txBox="1"/>
          <p:nvPr/>
        </p:nvSpPr>
        <p:spPr>
          <a:xfrm>
            <a:off x="1295400" y="5029200"/>
            <a:ext cx="6553200" cy="923330"/>
          </a:xfrm>
          <a:prstGeom prst="rect">
            <a:avLst/>
          </a:prstGeom>
          <a:noFill/>
          <a:ln>
            <a:solidFill>
              <a:srgbClr val="FF0000"/>
            </a:solidFill>
          </a:ln>
        </p:spPr>
        <p:txBody>
          <a:bodyPr wrap="square" rtlCol="0">
            <a:spAutoFit/>
          </a:bodyPr>
          <a:lstStyle/>
          <a:p>
            <a:r>
              <a:rPr lang="en-GB" dirty="0" smtClean="0">
                <a:solidFill>
                  <a:srgbClr val="FF0000"/>
                </a:solidFill>
              </a:rPr>
              <a:t>You must be able to discuss the advantages/Disadvantages of each of these types of Animation and make a decision as why to choose each one.</a:t>
            </a:r>
            <a:endParaRPr lang="en-GB" dirty="0">
              <a:solidFill>
                <a:srgbClr val="FF0000"/>
              </a:solidFill>
            </a:endParaRPr>
          </a:p>
        </p:txBody>
      </p:sp>
    </p:spTree>
    <p:extLst>
      <p:ext uri="{BB962C8B-B14F-4D97-AF65-F5344CB8AC3E}">
        <p14:creationId xmlns:p14="http://schemas.microsoft.com/office/powerpoint/2010/main" val="10884291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fade">
                                      <p:cBhvr>
                                        <p:cTn id="17" dur="500"/>
                                        <p:tgtEl>
                                          <p:spTgt spid="3">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fade">
                                      <p:cBhvr>
                                        <p:cTn id="2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Motion Capture</a:t>
            </a:r>
            <a:endParaRPr lang="en-GB" dirty="0"/>
          </a:p>
        </p:txBody>
      </p:sp>
      <p:sp>
        <p:nvSpPr>
          <p:cNvPr id="3" name="Content Placeholder 2"/>
          <p:cNvSpPr>
            <a:spLocks noGrp="1"/>
          </p:cNvSpPr>
          <p:nvPr>
            <p:ph idx="1"/>
          </p:nvPr>
        </p:nvSpPr>
        <p:spPr/>
        <p:txBody>
          <a:bodyPr/>
          <a:lstStyle/>
          <a:p>
            <a:pPr marL="0" indent="0">
              <a:buNone/>
            </a:pPr>
            <a:r>
              <a:rPr lang="en-GB" b="1" dirty="0">
                <a:solidFill>
                  <a:srgbClr val="00B0F0"/>
                </a:solidFill>
              </a:rPr>
              <a:t>Motion capture</a:t>
            </a:r>
            <a:r>
              <a:rPr lang="en-GB" dirty="0">
                <a:solidFill>
                  <a:srgbClr val="00B0F0"/>
                </a:solidFill>
              </a:rPr>
              <a:t> </a:t>
            </a:r>
            <a:r>
              <a:rPr lang="en-GB" dirty="0"/>
              <a:t>(Mo-cap for short) is the process of recording the movement of objects or people. It is used in military, entertainment, sports, medical applications, and for validation of computer vision and robotics.</a:t>
            </a:r>
          </a:p>
        </p:txBody>
      </p:sp>
      <p:pic>
        <p:nvPicPr>
          <p:cNvPr id="1026" name="Picture 2" descr="http://latimesherocomplex.files.wordpress.com/2012/01/lotr.jpg%3Fw%3D600%26h%3D319"/>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47800" y="3564671"/>
            <a:ext cx="5562600" cy="29627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74336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Motion Capture</a:t>
            </a:r>
            <a:endParaRPr lang="en-GB" dirty="0"/>
          </a:p>
        </p:txBody>
      </p:sp>
      <p:sp>
        <p:nvSpPr>
          <p:cNvPr id="3" name="Content Placeholder 2"/>
          <p:cNvSpPr>
            <a:spLocks noGrp="1"/>
          </p:cNvSpPr>
          <p:nvPr>
            <p:ph idx="1"/>
          </p:nvPr>
        </p:nvSpPr>
        <p:spPr/>
        <p:txBody>
          <a:bodyPr/>
          <a:lstStyle/>
          <a:p>
            <a:pPr marL="0" indent="0">
              <a:buNone/>
            </a:pPr>
            <a:r>
              <a:rPr lang="en-GB" dirty="0" smtClean="0"/>
              <a:t> </a:t>
            </a:r>
            <a:endParaRPr lang="en-GB" dirty="0"/>
          </a:p>
          <a:p>
            <a:r>
              <a:rPr lang="en-GB" dirty="0" smtClean="0"/>
              <a:t>Complex and expensive </a:t>
            </a:r>
            <a:r>
              <a:rPr lang="en-GB" dirty="0"/>
              <a:t>process that requires specialist </a:t>
            </a:r>
            <a:r>
              <a:rPr lang="en-GB" dirty="0" smtClean="0"/>
              <a:t>software and equipment. </a:t>
            </a:r>
            <a:r>
              <a:rPr lang="en-GB" dirty="0" smtClean="0">
                <a:hlinkClick r:id="rId2"/>
              </a:rPr>
              <a:t>Video</a:t>
            </a:r>
            <a:endParaRPr lang="en-GB" dirty="0"/>
          </a:p>
          <a:p>
            <a:r>
              <a:rPr lang="en-GB" dirty="0"/>
              <a:t>C</a:t>
            </a:r>
            <a:r>
              <a:rPr lang="en-GB" dirty="0" smtClean="0"/>
              <a:t>an </a:t>
            </a:r>
            <a:r>
              <a:rPr lang="en-GB" dirty="0"/>
              <a:t>only recreate human abilities (restricted</a:t>
            </a:r>
            <a:r>
              <a:rPr lang="en-GB" dirty="0" smtClean="0"/>
              <a:t>)</a:t>
            </a:r>
            <a:endParaRPr lang="en-GB" dirty="0"/>
          </a:p>
          <a:p>
            <a:r>
              <a:rPr lang="en-GB" dirty="0"/>
              <a:t>H</a:t>
            </a:r>
            <a:r>
              <a:rPr lang="en-GB" dirty="0" smtClean="0"/>
              <a:t>uge </a:t>
            </a:r>
            <a:r>
              <a:rPr lang="en-GB" dirty="0"/>
              <a:t>amount of data created that needs to </a:t>
            </a:r>
            <a:r>
              <a:rPr lang="en-GB" dirty="0" smtClean="0"/>
              <a:t>be processed </a:t>
            </a:r>
          </a:p>
          <a:p>
            <a:r>
              <a:rPr lang="en-GB" dirty="0" smtClean="0"/>
              <a:t>very </a:t>
            </a:r>
            <a:r>
              <a:rPr lang="en-GB" dirty="0"/>
              <a:t>realistic</a:t>
            </a:r>
          </a:p>
          <a:p>
            <a:pPr marL="0" indent="0">
              <a:buNone/>
            </a:pPr>
            <a:endParaRPr lang="en-GB" dirty="0"/>
          </a:p>
        </p:txBody>
      </p:sp>
      <p:pic>
        <p:nvPicPr>
          <p:cNvPr id="2050" name="Picture 2" descr="https://mir-s3-cdn-cf.behance.net/project_modules/disp/75441a16734909.562b084013b62.gif"/>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1905000" y="4495800"/>
            <a:ext cx="4762500" cy="17335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756907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Stop Frame</a:t>
            </a:r>
            <a:endParaRPr lang="en-GB" dirty="0"/>
          </a:p>
        </p:txBody>
      </p:sp>
      <p:sp>
        <p:nvSpPr>
          <p:cNvPr id="3" name="Content Placeholder 2"/>
          <p:cNvSpPr>
            <a:spLocks noGrp="1"/>
          </p:cNvSpPr>
          <p:nvPr>
            <p:ph idx="1"/>
          </p:nvPr>
        </p:nvSpPr>
        <p:spPr/>
        <p:txBody>
          <a:bodyPr/>
          <a:lstStyle/>
          <a:p>
            <a:pPr marL="0" indent="0">
              <a:buNone/>
            </a:pPr>
            <a:r>
              <a:rPr lang="en-GB" b="1" dirty="0">
                <a:solidFill>
                  <a:srgbClr val="00B0F0"/>
                </a:solidFill>
              </a:rPr>
              <a:t>Stop </a:t>
            </a:r>
            <a:r>
              <a:rPr lang="en-GB" b="1" dirty="0" smtClean="0">
                <a:solidFill>
                  <a:srgbClr val="00B0F0"/>
                </a:solidFill>
              </a:rPr>
              <a:t>Frame</a:t>
            </a:r>
            <a:r>
              <a:rPr lang="en-GB" dirty="0" smtClean="0">
                <a:solidFill>
                  <a:srgbClr val="00B0F0"/>
                </a:solidFill>
              </a:rPr>
              <a:t> </a:t>
            </a:r>
            <a:r>
              <a:rPr lang="en-GB" dirty="0"/>
              <a:t>(also known as </a:t>
            </a:r>
            <a:r>
              <a:rPr lang="en-GB" b="1" dirty="0"/>
              <a:t>stop </a:t>
            </a:r>
            <a:r>
              <a:rPr lang="en-GB" b="1" dirty="0" smtClean="0"/>
              <a:t>motion</a:t>
            </a:r>
            <a:r>
              <a:rPr lang="en-GB" dirty="0" smtClean="0"/>
              <a:t>) </a:t>
            </a:r>
            <a:r>
              <a:rPr lang="en-GB" dirty="0"/>
              <a:t>is an animation technique to make a physically manipulated object or persona appear to move on its own. The object is moved in small increments between individually photographed frames, creating the illusion of movement when the series of frames is played as a continuous sequence.</a:t>
            </a:r>
          </a:p>
        </p:txBody>
      </p:sp>
      <p:pic>
        <p:nvPicPr>
          <p:cNvPr id="4098" name="Picture 2" descr="http://www.stormthecastle.com/stop-motion-animation/images/animation-studio-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4600" y="4305300"/>
            <a:ext cx="3200400" cy="24003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075646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Stop Frame</a:t>
            </a:r>
            <a:endParaRPr lang="en-GB" dirty="0"/>
          </a:p>
        </p:txBody>
      </p:sp>
      <p:sp>
        <p:nvSpPr>
          <p:cNvPr id="3" name="Content Placeholder 2"/>
          <p:cNvSpPr>
            <a:spLocks noGrp="1"/>
          </p:cNvSpPr>
          <p:nvPr>
            <p:ph idx="1"/>
          </p:nvPr>
        </p:nvSpPr>
        <p:spPr/>
        <p:txBody>
          <a:bodyPr/>
          <a:lstStyle/>
          <a:p>
            <a:r>
              <a:rPr lang="en-GB" dirty="0"/>
              <a:t>simple </a:t>
            </a:r>
            <a:r>
              <a:rPr lang="en-GB" dirty="0" smtClean="0"/>
              <a:t>process, achievable by everyone.</a:t>
            </a:r>
          </a:p>
          <a:p>
            <a:pPr lvl="1"/>
            <a:r>
              <a:rPr lang="en-GB" dirty="0" smtClean="0">
                <a:hlinkClick r:id="rId2"/>
              </a:rPr>
              <a:t>Video 1</a:t>
            </a:r>
            <a:r>
              <a:rPr lang="en-GB" dirty="0" smtClean="0"/>
              <a:t>		</a:t>
            </a:r>
          </a:p>
          <a:p>
            <a:pPr lvl="1"/>
            <a:r>
              <a:rPr lang="en-GB" dirty="0" smtClean="0">
                <a:hlinkClick r:id="rId3"/>
              </a:rPr>
              <a:t>Video 2</a:t>
            </a:r>
            <a:endParaRPr lang="en-GB" dirty="0" smtClean="0"/>
          </a:p>
          <a:p>
            <a:r>
              <a:rPr lang="en-GB" dirty="0" smtClean="0"/>
              <a:t>widely </a:t>
            </a:r>
            <a:r>
              <a:rPr lang="en-GB" dirty="0"/>
              <a:t>available, easy-to-use software </a:t>
            </a:r>
          </a:p>
          <a:p>
            <a:r>
              <a:rPr lang="en-GB" dirty="0"/>
              <a:t>low cost of hardware </a:t>
            </a:r>
          </a:p>
          <a:p>
            <a:r>
              <a:rPr lang="en-GB" dirty="0" smtClean="0"/>
              <a:t>very </a:t>
            </a:r>
            <a:r>
              <a:rPr lang="en-GB" dirty="0"/>
              <a:t>time consuming for longer animations </a:t>
            </a:r>
          </a:p>
          <a:p>
            <a:r>
              <a:rPr lang="en-GB" dirty="0"/>
              <a:t>limited by quality of model and accuracy of </a:t>
            </a:r>
            <a:r>
              <a:rPr lang="en-GB" dirty="0" smtClean="0"/>
              <a:t>movement</a:t>
            </a:r>
            <a:endParaRPr lang="en-GB" dirty="0"/>
          </a:p>
          <a:p>
            <a:endParaRPr lang="en-GB" dirty="0"/>
          </a:p>
        </p:txBody>
      </p:sp>
      <p:pic>
        <p:nvPicPr>
          <p:cNvPr id="3074" name="Picture 2" descr="http://admin.modvantage.com/Images/Client/1/Course/2566_CoursePic.jpg"/>
          <p:cNvPicPr>
            <a:picLocks noChangeAspect="1" noChangeArrowheads="1"/>
          </p:cNvPicPr>
          <p:nvPr/>
        </p:nvPicPr>
        <p:blipFill rotWithShape="1">
          <a:blip r:embed="rId4">
            <a:extLst>
              <a:ext uri="{28A0092B-C50C-407E-A947-70E740481C1C}">
                <a14:useLocalDpi xmlns:a14="http://schemas.microsoft.com/office/drawing/2010/main" val="0"/>
              </a:ext>
            </a:extLst>
          </a:blip>
          <a:srcRect t="24470" b="8261"/>
          <a:stretch/>
        </p:blipFill>
        <p:spPr bwMode="auto">
          <a:xfrm>
            <a:off x="1600200" y="4724400"/>
            <a:ext cx="5857875" cy="20439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141461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Motion </a:t>
            </a:r>
            <a:r>
              <a:rPr lang="en-GB" dirty="0" err="1" smtClean="0"/>
              <a:t>Tweening</a:t>
            </a:r>
            <a:endParaRPr lang="en-GB" dirty="0"/>
          </a:p>
        </p:txBody>
      </p:sp>
      <p:sp>
        <p:nvSpPr>
          <p:cNvPr id="3" name="Content Placeholder 2"/>
          <p:cNvSpPr>
            <a:spLocks noGrp="1"/>
          </p:cNvSpPr>
          <p:nvPr>
            <p:ph idx="1"/>
          </p:nvPr>
        </p:nvSpPr>
        <p:spPr/>
        <p:txBody>
          <a:bodyPr/>
          <a:lstStyle/>
          <a:p>
            <a:pPr marL="0" indent="0">
              <a:buNone/>
            </a:pPr>
            <a:r>
              <a:rPr lang="en-GB" b="1" dirty="0">
                <a:solidFill>
                  <a:srgbClr val="00B0F0"/>
                </a:solidFill>
              </a:rPr>
              <a:t>Motion tweens</a:t>
            </a:r>
            <a:r>
              <a:rPr lang="en-GB" dirty="0">
                <a:solidFill>
                  <a:srgbClr val="00B0F0"/>
                </a:solidFill>
              </a:rPr>
              <a:t> </a:t>
            </a:r>
            <a:r>
              <a:rPr lang="en-GB" dirty="0"/>
              <a:t>are a very common way to create movement with Flash because Flash does most of the work, making things easy for you. Motion tweens can also help minimize file size, particularly over frame-by-frame animation, since you have fewer assets in your documents.</a:t>
            </a:r>
          </a:p>
        </p:txBody>
      </p:sp>
      <p:pic>
        <p:nvPicPr>
          <p:cNvPr id="5122" name="Picture 2" descr="http://4.bp.blogspot.com/-461Ccfa0XL0/UmmlGB5Ra3I/AAAAAAAAAAY/KdpdEc77ZME/s1600/MotionTween.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48000" y="3657600"/>
            <a:ext cx="2748914" cy="2971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543842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Motion </a:t>
            </a:r>
            <a:r>
              <a:rPr lang="en-GB" dirty="0" err="1" smtClean="0"/>
              <a:t>Tweening</a:t>
            </a:r>
            <a:endParaRPr lang="en-GB" dirty="0"/>
          </a:p>
        </p:txBody>
      </p:sp>
      <p:sp>
        <p:nvSpPr>
          <p:cNvPr id="3" name="Content Placeholder 2"/>
          <p:cNvSpPr>
            <a:spLocks noGrp="1"/>
          </p:cNvSpPr>
          <p:nvPr>
            <p:ph idx="1"/>
          </p:nvPr>
        </p:nvSpPr>
        <p:spPr/>
        <p:txBody>
          <a:bodyPr/>
          <a:lstStyle/>
          <a:p>
            <a:r>
              <a:rPr lang="en-GB" dirty="0"/>
              <a:t>expense of </a:t>
            </a:r>
            <a:r>
              <a:rPr lang="en-GB" dirty="0" smtClean="0"/>
              <a:t>software </a:t>
            </a:r>
            <a:r>
              <a:rPr lang="en-GB" dirty="0" smtClean="0">
                <a:hlinkClick r:id="rId2"/>
              </a:rPr>
              <a:t>Video</a:t>
            </a:r>
            <a:endParaRPr lang="en-GB" dirty="0"/>
          </a:p>
          <a:p>
            <a:r>
              <a:rPr lang="en-GB" dirty="0"/>
              <a:t>complex plotting path of </a:t>
            </a:r>
            <a:r>
              <a:rPr lang="en-GB" dirty="0" smtClean="0"/>
              <a:t>movement</a:t>
            </a:r>
            <a:endParaRPr lang="en-GB" dirty="0"/>
          </a:p>
          <a:p>
            <a:r>
              <a:rPr lang="en-GB" dirty="0"/>
              <a:t>can animate a number of frames very quickly </a:t>
            </a:r>
          </a:p>
          <a:p>
            <a:pPr marL="0" indent="0">
              <a:buNone/>
            </a:pPr>
            <a:endParaRPr lang="en-GB" dirty="0"/>
          </a:p>
        </p:txBody>
      </p:sp>
      <p:pic>
        <p:nvPicPr>
          <p:cNvPr id="6146" name="Picture 2" descr="https://cdn.tutsplus.com/active/uploads/legacy/flashtuts/015_caricatureAnimation/flash_animation_tween55.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 y="3505200"/>
            <a:ext cx="3469341" cy="2602006"/>
          </a:xfrm>
          <a:prstGeom prst="rect">
            <a:avLst/>
          </a:prstGeom>
          <a:noFill/>
          <a:extLst>
            <a:ext uri="{909E8E84-426E-40DD-AFC4-6F175D3DCCD1}">
              <a14:hiddenFill xmlns:a14="http://schemas.microsoft.com/office/drawing/2010/main">
                <a:solidFill>
                  <a:srgbClr val="FFFFFF"/>
                </a:solidFill>
              </a14:hiddenFill>
            </a:ext>
          </a:extLst>
        </p:spPr>
      </p:pic>
      <p:pic>
        <p:nvPicPr>
          <p:cNvPr id="6148" name="Picture 4" descr="https://cdn.tutsplus.com/active/uploads/legacy/flashtuts/015_caricatureAnimation/preview.jpg">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953000" y="3733800"/>
            <a:ext cx="2253503" cy="22535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179749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Exam</a:t>
            </a:r>
            <a:endParaRPr lang="en-GB" dirty="0"/>
          </a:p>
        </p:txBody>
      </p:sp>
      <p:sp>
        <p:nvSpPr>
          <p:cNvPr id="3" name="Content Placeholder 2"/>
          <p:cNvSpPr>
            <a:spLocks noGrp="1"/>
          </p:cNvSpPr>
          <p:nvPr>
            <p:ph idx="1"/>
          </p:nvPr>
        </p:nvSpPr>
        <p:spPr/>
        <p:txBody>
          <a:bodyPr>
            <a:normAutofit lnSpcReduction="10000"/>
          </a:bodyPr>
          <a:lstStyle/>
          <a:p>
            <a:pPr marL="0" indent="0">
              <a:buNone/>
            </a:pPr>
            <a:r>
              <a:rPr lang="en-GB" dirty="0" smtClean="0"/>
              <a:t>“We need to generate character movements for the new Street Fighter game.  Each controlled character movement such as jump, punch, kick and character special move will have a 1-5 seconds animation. We want these movements to be as realistic as possible and expense will not be an issue.”</a:t>
            </a:r>
          </a:p>
          <a:p>
            <a:pPr marL="0" indent="0">
              <a:buNone/>
            </a:pPr>
            <a:endParaRPr lang="en-GB" dirty="0"/>
          </a:p>
          <a:p>
            <a:pPr marL="0" indent="0">
              <a:buNone/>
            </a:pPr>
            <a:r>
              <a:rPr lang="en-GB" dirty="0" smtClean="0"/>
              <a:t>Identify which type </a:t>
            </a:r>
            <a:r>
              <a:rPr lang="en-GB" dirty="0" smtClean="0"/>
              <a:t>of </a:t>
            </a:r>
            <a:r>
              <a:rPr lang="en-GB" dirty="0" smtClean="0"/>
              <a:t>animation would best suit this situation.  Make reference to the other types of animation you are aware of and justify why that type of animation is not suited for this situation.</a:t>
            </a:r>
          </a:p>
          <a:p>
            <a:pPr marL="0" indent="0" algn="r">
              <a:buNone/>
            </a:pPr>
            <a:r>
              <a:rPr lang="en-GB" b="1" dirty="0" smtClean="0"/>
              <a:t>10 Marks</a:t>
            </a:r>
            <a:endParaRPr lang="en-GB" b="1" dirty="0"/>
          </a:p>
        </p:txBody>
      </p:sp>
    </p:spTree>
    <p:extLst>
      <p:ext uri="{BB962C8B-B14F-4D97-AF65-F5344CB8AC3E}">
        <p14:creationId xmlns:p14="http://schemas.microsoft.com/office/powerpoint/2010/main" val="47954675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130</TotalTime>
  <Words>372</Words>
  <Application>Microsoft Office PowerPoint</Application>
  <PresentationFormat>On-screen Show (4:3)</PresentationFormat>
  <Paragraphs>38</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Executive</vt:lpstr>
      <vt:lpstr>Animation</vt:lpstr>
      <vt:lpstr>Types of Animation</vt:lpstr>
      <vt:lpstr>Motion Capture</vt:lpstr>
      <vt:lpstr>Motion Capture</vt:lpstr>
      <vt:lpstr>Stop Frame</vt:lpstr>
      <vt:lpstr>Stop Frame</vt:lpstr>
      <vt:lpstr>Motion Tweening</vt:lpstr>
      <vt:lpstr>Motion Tweening</vt:lpstr>
      <vt:lpstr>Exam</vt:lpstr>
    </vt:vector>
  </TitlesOfParts>
  <Company>RM Education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Animation</dc:title>
  <dc:creator>Tech</dc:creator>
  <cp:lastModifiedBy>TannerN</cp:lastModifiedBy>
  <cp:revision>10</cp:revision>
  <dcterms:created xsi:type="dcterms:W3CDTF">2016-01-14T18:08:33Z</dcterms:created>
  <dcterms:modified xsi:type="dcterms:W3CDTF">2016-01-15T11:35:43Z</dcterms:modified>
</cp:coreProperties>
</file>